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9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CD512D-5CA9-4AFF-8709-0C71AC2D567B}"/>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C4FF4A49-343B-465A-AE13-8DB08F5996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5CB4F590-AB42-4271-AC71-96E27A59756B}"/>
              </a:ext>
            </a:extLst>
          </p:cNvPr>
          <p:cNvSpPr>
            <a:spLocks noGrp="1"/>
          </p:cNvSpPr>
          <p:nvPr>
            <p:ph type="dt" sz="half" idx="10"/>
          </p:nvPr>
        </p:nvSpPr>
        <p:spPr/>
        <p:txBody>
          <a:bodyPr/>
          <a:lstStyle/>
          <a:p>
            <a:fld id="{7DBD2C48-2694-4CDC-9A42-B3ED11B05030}" type="datetimeFigureOut">
              <a:rPr lang="cs-CZ" smtClean="0"/>
              <a:t>10.04.2019</a:t>
            </a:fld>
            <a:endParaRPr lang="cs-CZ"/>
          </a:p>
        </p:txBody>
      </p:sp>
      <p:sp>
        <p:nvSpPr>
          <p:cNvPr id="5" name="Zástupný symbol pro zápatí 4">
            <a:extLst>
              <a:ext uri="{FF2B5EF4-FFF2-40B4-BE49-F238E27FC236}">
                <a16:creationId xmlns:a16="http://schemas.microsoft.com/office/drawing/2014/main" id="{B663080F-12B9-4AA0-BBD1-BDDED2A65E2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9727136-D498-4A52-9E52-7E5C675664EB}"/>
              </a:ext>
            </a:extLst>
          </p:cNvPr>
          <p:cNvSpPr>
            <a:spLocks noGrp="1"/>
          </p:cNvSpPr>
          <p:nvPr>
            <p:ph type="sldNum" sz="quarter" idx="12"/>
          </p:nvPr>
        </p:nvSpPr>
        <p:spPr/>
        <p:txBody>
          <a:bodyPr/>
          <a:lstStyle/>
          <a:p>
            <a:fld id="{9D2E3D61-BEBA-490E-A461-93F25D26FEFB}" type="slidenum">
              <a:rPr lang="cs-CZ" smtClean="0"/>
              <a:t>‹#›</a:t>
            </a:fld>
            <a:endParaRPr lang="cs-CZ"/>
          </a:p>
        </p:txBody>
      </p:sp>
    </p:spTree>
    <p:extLst>
      <p:ext uri="{BB962C8B-B14F-4D97-AF65-F5344CB8AC3E}">
        <p14:creationId xmlns:p14="http://schemas.microsoft.com/office/powerpoint/2010/main" val="134198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7ECD0D-4B51-4267-BCF9-6D86E6A17727}"/>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AF207E89-BB62-47C1-B634-D5A7CC0E177D}"/>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19206A5-075E-4AF8-A1CB-E2B2856AE355}"/>
              </a:ext>
            </a:extLst>
          </p:cNvPr>
          <p:cNvSpPr>
            <a:spLocks noGrp="1"/>
          </p:cNvSpPr>
          <p:nvPr>
            <p:ph type="dt" sz="half" idx="10"/>
          </p:nvPr>
        </p:nvSpPr>
        <p:spPr/>
        <p:txBody>
          <a:bodyPr/>
          <a:lstStyle/>
          <a:p>
            <a:fld id="{7DBD2C48-2694-4CDC-9A42-B3ED11B05030}" type="datetimeFigureOut">
              <a:rPr lang="cs-CZ" smtClean="0"/>
              <a:t>10.04.2019</a:t>
            </a:fld>
            <a:endParaRPr lang="cs-CZ"/>
          </a:p>
        </p:txBody>
      </p:sp>
      <p:sp>
        <p:nvSpPr>
          <p:cNvPr id="5" name="Zástupný symbol pro zápatí 4">
            <a:extLst>
              <a:ext uri="{FF2B5EF4-FFF2-40B4-BE49-F238E27FC236}">
                <a16:creationId xmlns:a16="http://schemas.microsoft.com/office/drawing/2014/main" id="{4BE8153C-B018-42D8-AF5A-F289609E01C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44B1D8C-33A3-4161-BF18-4386E1029D1D}"/>
              </a:ext>
            </a:extLst>
          </p:cNvPr>
          <p:cNvSpPr>
            <a:spLocks noGrp="1"/>
          </p:cNvSpPr>
          <p:nvPr>
            <p:ph type="sldNum" sz="quarter" idx="12"/>
          </p:nvPr>
        </p:nvSpPr>
        <p:spPr/>
        <p:txBody>
          <a:bodyPr/>
          <a:lstStyle/>
          <a:p>
            <a:fld id="{9D2E3D61-BEBA-490E-A461-93F25D26FEFB}" type="slidenum">
              <a:rPr lang="cs-CZ" smtClean="0"/>
              <a:t>‹#›</a:t>
            </a:fld>
            <a:endParaRPr lang="cs-CZ"/>
          </a:p>
        </p:txBody>
      </p:sp>
    </p:spTree>
    <p:extLst>
      <p:ext uri="{BB962C8B-B14F-4D97-AF65-F5344CB8AC3E}">
        <p14:creationId xmlns:p14="http://schemas.microsoft.com/office/powerpoint/2010/main" val="1077653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C53FA82D-A8C6-46F0-BC1E-C24FBFA9CCE1}"/>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9F718F27-471A-49D9-92AE-6F14B8CC9D95}"/>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E9799AD-81A2-40D0-AE03-7DCC8F2D2788}"/>
              </a:ext>
            </a:extLst>
          </p:cNvPr>
          <p:cNvSpPr>
            <a:spLocks noGrp="1"/>
          </p:cNvSpPr>
          <p:nvPr>
            <p:ph type="dt" sz="half" idx="10"/>
          </p:nvPr>
        </p:nvSpPr>
        <p:spPr/>
        <p:txBody>
          <a:bodyPr/>
          <a:lstStyle/>
          <a:p>
            <a:fld id="{7DBD2C48-2694-4CDC-9A42-B3ED11B05030}" type="datetimeFigureOut">
              <a:rPr lang="cs-CZ" smtClean="0"/>
              <a:t>10.04.2019</a:t>
            </a:fld>
            <a:endParaRPr lang="cs-CZ"/>
          </a:p>
        </p:txBody>
      </p:sp>
      <p:sp>
        <p:nvSpPr>
          <p:cNvPr id="5" name="Zástupný symbol pro zápatí 4">
            <a:extLst>
              <a:ext uri="{FF2B5EF4-FFF2-40B4-BE49-F238E27FC236}">
                <a16:creationId xmlns:a16="http://schemas.microsoft.com/office/drawing/2014/main" id="{00B1EB5E-6C32-4F82-8FC0-D9D4E14F4CD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46FFE99-0A86-4297-8A4A-70EDAF0235BC}"/>
              </a:ext>
            </a:extLst>
          </p:cNvPr>
          <p:cNvSpPr>
            <a:spLocks noGrp="1"/>
          </p:cNvSpPr>
          <p:nvPr>
            <p:ph type="sldNum" sz="quarter" idx="12"/>
          </p:nvPr>
        </p:nvSpPr>
        <p:spPr/>
        <p:txBody>
          <a:bodyPr/>
          <a:lstStyle/>
          <a:p>
            <a:fld id="{9D2E3D61-BEBA-490E-A461-93F25D26FEFB}" type="slidenum">
              <a:rPr lang="cs-CZ" smtClean="0"/>
              <a:t>‹#›</a:t>
            </a:fld>
            <a:endParaRPr lang="cs-CZ"/>
          </a:p>
        </p:txBody>
      </p:sp>
    </p:spTree>
    <p:extLst>
      <p:ext uri="{BB962C8B-B14F-4D97-AF65-F5344CB8AC3E}">
        <p14:creationId xmlns:p14="http://schemas.microsoft.com/office/powerpoint/2010/main" val="2362279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3F595B-BF6C-4791-A8BA-E9CC77115612}"/>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9D998135-423F-4E80-A00D-DE681CBC3C40}"/>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1B44361-FB58-4B6F-9683-4D1BF653385D}"/>
              </a:ext>
            </a:extLst>
          </p:cNvPr>
          <p:cNvSpPr>
            <a:spLocks noGrp="1"/>
          </p:cNvSpPr>
          <p:nvPr>
            <p:ph type="dt" sz="half" idx="10"/>
          </p:nvPr>
        </p:nvSpPr>
        <p:spPr/>
        <p:txBody>
          <a:bodyPr/>
          <a:lstStyle/>
          <a:p>
            <a:fld id="{7DBD2C48-2694-4CDC-9A42-B3ED11B05030}" type="datetimeFigureOut">
              <a:rPr lang="cs-CZ" smtClean="0"/>
              <a:t>10.04.2019</a:t>
            </a:fld>
            <a:endParaRPr lang="cs-CZ"/>
          </a:p>
        </p:txBody>
      </p:sp>
      <p:sp>
        <p:nvSpPr>
          <p:cNvPr id="5" name="Zástupný symbol pro zápatí 4">
            <a:extLst>
              <a:ext uri="{FF2B5EF4-FFF2-40B4-BE49-F238E27FC236}">
                <a16:creationId xmlns:a16="http://schemas.microsoft.com/office/drawing/2014/main" id="{9575B922-56D5-47CB-893D-95763F26CF3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E5C0684-4B33-4B23-911C-EC365F358262}"/>
              </a:ext>
            </a:extLst>
          </p:cNvPr>
          <p:cNvSpPr>
            <a:spLocks noGrp="1"/>
          </p:cNvSpPr>
          <p:nvPr>
            <p:ph type="sldNum" sz="quarter" idx="12"/>
          </p:nvPr>
        </p:nvSpPr>
        <p:spPr/>
        <p:txBody>
          <a:bodyPr/>
          <a:lstStyle/>
          <a:p>
            <a:fld id="{9D2E3D61-BEBA-490E-A461-93F25D26FEFB}" type="slidenum">
              <a:rPr lang="cs-CZ" smtClean="0"/>
              <a:t>‹#›</a:t>
            </a:fld>
            <a:endParaRPr lang="cs-CZ"/>
          </a:p>
        </p:txBody>
      </p:sp>
    </p:spTree>
    <p:extLst>
      <p:ext uri="{BB962C8B-B14F-4D97-AF65-F5344CB8AC3E}">
        <p14:creationId xmlns:p14="http://schemas.microsoft.com/office/powerpoint/2010/main" val="3211267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AE8152-7BD8-41A4-BEE3-B34D579EEF25}"/>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728BB1F1-3588-4D70-83A4-F22F4E6444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49F9573B-11B1-4BD1-A071-B49560E647B3}"/>
              </a:ext>
            </a:extLst>
          </p:cNvPr>
          <p:cNvSpPr>
            <a:spLocks noGrp="1"/>
          </p:cNvSpPr>
          <p:nvPr>
            <p:ph type="dt" sz="half" idx="10"/>
          </p:nvPr>
        </p:nvSpPr>
        <p:spPr/>
        <p:txBody>
          <a:bodyPr/>
          <a:lstStyle/>
          <a:p>
            <a:fld id="{7DBD2C48-2694-4CDC-9A42-B3ED11B05030}" type="datetimeFigureOut">
              <a:rPr lang="cs-CZ" smtClean="0"/>
              <a:t>10.04.2019</a:t>
            </a:fld>
            <a:endParaRPr lang="cs-CZ"/>
          </a:p>
        </p:txBody>
      </p:sp>
      <p:sp>
        <p:nvSpPr>
          <p:cNvPr id="5" name="Zástupný symbol pro zápatí 4">
            <a:extLst>
              <a:ext uri="{FF2B5EF4-FFF2-40B4-BE49-F238E27FC236}">
                <a16:creationId xmlns:a16="http://schemas.microsoft.com/office/drawing/2014/main" id="{2B90CFC1-1644-48E3-817C-763B6CA0AAD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30C14F7-86E7-42E4-AD57-6030589B33F9}"/>
              </a:ext>
            </a:extLst>
          </p:cNvPr>
          <p:cNvSpPr>
            <a:spLocks noGrp="1"/>
          </p:cNvSpPr>
          <p:nvPr>
            <p:ph type="sldNum" sz="quarter" idx="12"/>
          </p:nvPr>
        </p:nvSpPr>
        <p:spPr/>
        <p:txBody>
          <a:bodyPr/>
          <a:lstStyle/>
          <a:p>
            <a:fld id="{9D2E3D61-BEBA-490E-A461-93F25D26FEFB}" type="slidenum">
              <a:rPr lang="cs-CZ" smtClean="0"/>
              <a:t>‹#›</a:t>
            </a:fld>
            <a:endParaRPr lang="cs-CZ"/>
          </a:p>
        </p:txBody>
      </p:sp>
    </p:spTree>
    <p:extLst>
      <p:ext uri="{BB962C8B-B14F-4D97-AF65-F5344CB8AC3E}">
        <p14:creationId xmlns:p14="http://schemas.microsoft.com/office/powerpoint/2010/main" val="2566884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66AFE8-2DF7-458E-85CD-AA64A3217486}"/>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1593283F-CB3E-48C3-A81C-D453A7BD162E}"/>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A4824A6F-00AB-4A49-B531-CF84EFE0AFBE}"/>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F35447E9-CCC2-4622-8A05-C60A77F65353}"/>
              </a:ext>
            </a:extLst>
          </p:cNvPr>
          <p:cNvSpPr>
            <a:spLocks noGrp="1"/>
          </p:cNvSpPr>
          <p:nvPr>
            <p:ph type="dt" sz="half" idx="10"/>
          </p:nvPr>
        </p:nvSpPr>
        <p:spPr/>
        <p:txBody>
          <a:bodyPr/>
          <a:lstStyle/>
          <a:p>
            <a:fld id="{7DBD2C48-2694-4CDC-9A42-B3ED11B05030}" type="datetimeFigureOut">
              <a:rPr lang="cs-CZ" smtClean="0"/>
              <a:t>10.04.2019</a:t>
            </a:fld>
            <a:endParaRPr lang="cs-CZ"/>
          </a:p>
        </p:txBody>
      </p:sp>
      <p:sp>
        <p:nvSpPr>
          <p:cNvPr id="6" name="Zástupný symbol pro zápatí 5">
            <a:extLst>
              <a:ext uri="{FF2B5EF4-FFF2-40B4-BE49-F238E27FC236}">
                <a16:creationId xmlns:a16="http://schemas.microsoft.com/office/drawing/2014/main" id="{13AAEC61-A568-47D9-832A-CC4676103FA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BB475491-74B7-4500-A23A-B82564DB79CC}"/>
              </a:ext>
            </a:extLst>
          </p:cNvPr>
          <p:cNvSpPr>
            <a:spLocks noGrp="1"/>
          </p:cNvSpPr>
          <p:nvPr>
            <p:ph type="sldNum" sz="quarter" idx="12"/>
          </p:nvPr>
        </p:nvSpPr>
        <p:spPr/>
        <p:txBody>
          <a:bodyPr/>
          <a:lstStyle/>
          <a:p>
            <a:fld id="{9D2E3D61-BEBA-490E-A461-93F25D26FEFB}" type="slidenum">
              <a:rPr lang="cs-CZ" smtClean="0"/>
              <a:t>‹#›</a:t>
            </a:fld>
            <a:endParaRPr lang="cs-CZ"/>
          </a:p>
        </p:txBody>
      </p:sp>
    </p:spTree>
    <p:extLst>
      <p:ext uri="{BB962C8B-B14F-4D97-AF65-F5344CB8AC3E}">
        <p14:creationId xmlns:p14="http://schemas.microsoft.com/office/powerpoint/2010/main" val="1535051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A6F1D1-D745-4592-9F0D-1AEBEDDC06D5}"/>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102B1C3F-314D-4C23-A2C0-1BEF9638D1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8FFD328C-DD0E-445D-9232-45E7C00304C4}"/>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A452B8E6-1631-4F77-9D25-6B62FF514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E185C194-B903-4EDA-9A50-E98356253DBC}"/>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30672CE-BE0A-49D3-952B-2A1F1EB6DC5A}"/>
              </a:ext>
            </a:extLst>
          </p:cNvPr>
          <p:cNvSpPr>
            <a:spLocks noGrp="1"/>
          </p:cNvSpPr>
          <p:nvPr>
            <p:ph type="dt" sz="half" idx="10"/>
          </p:nvPr>
        </p:nvSpPr>
        <p:spPr/>
        <p:txBody>
          <a:bodyPr/>
          <a:lstStyle/>
          <a:p>
            <a:fld id="{7DBD2C48-2694-4CDC-9A42-B3ED11B05030}" type="datetimeFigureOut">
              <a:rPr lang="cs-CZ" smtClean="0"/>
              <a:t>10.04.2019</a:t>
            </a:fld>
            <a:endParaRPr lang="cs-CZ"/>
          </a:p>
        </p:txBody>
      </p:sp>
      <p:sp>
        <p:nvSpPr>
          <p:cNvPr id="8" name="Zástupný symbol pro zápatí 7">
            <a:extLst>
              <a:ext uri="{FF2B5EF4-FFF2-40B4-BE49-F238E27FC236}">
                <a16:creationId xmlns:a16="http://schemas.microsoft.com/office/drawing/2014/main" id="{35612D01-7AE1-4A7C-81E0-85B414349D4B}"/>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5C2AE4F0-CC2F-4DBD-BC75-B2A7AB085F2F}"/>
              </a:ext>
            </a:extLst>
          </p:cNvPr>
          <p:cNvSpPr>
            <a:spLocks noGrp="1"/>
          </p:cNvSpPr>
          <p:nvPr>
            <p:ph type="sldNum" sz="quarter" idx="12"/>
          </p:nvPr>
        </p:nvSpPr>
        <p:spPr/>
        <p:txBody>
          <a:bodyPr/>
          <a:lstStyle/>
          <a:p>
            <a:fld id="{9D2E3D61-BEBA-490E-A461-93F25D26FEFB}" type="slidenum">
              <a:rPr lang="cs-CZ" smtClean="0"/>
              <a:t>‹#›</a:t>
            </a:fld>
            <a:endParaRPr lang="cs-CZ"/>
          </a:p>
        </p:txBody>
      </p:sp>
    </p:spTree>
    <p:extLst>
      <p:ext uri="{BB962C8B-B14F-4D97-AF65-F5344CB8AC3E}">
        <p14:creationId xmlns:p14="http://schemas.microsoft.com/office/powerpoint/2010/main" val="3641383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9DFEF7-5CAA-47FB-BFBC-51EE54F68AEA}"/>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13F9CC4D-D3AB-437C-B517-6B45A96C2D46}"/>
              </a:ext>
            </a:extLst>
          </p:cNvPr>
          <p:cNvSpPr>
            <a:spLocks noGrp="1"/>
          </p:cNvSpPr>
          <p:nvPr>
            <p:ph type="dt" sz="half" idx="10"/>
          </p:nvPr>
        </p:nvSpPr>
        <p:spPr/>
        <p:txBody>
          <a:bodyPr/>
          <a:lstStyle/>
          <a:p>
            <a:fld id="{7DBD2C48-2694-4CDC-9A42-B3ED11B05030}" type="datetimeFigureOut">
              <a:rPr lang="cs-CZ" smtClean="0"/>
              <a:t>10.04.2019</a:t>
            </a:fld>
            <a:endParaRPr lang="cs-CZ"/>
          </a:p>
        </p:txBody>
      </p:sp>
      <p:sp>
        <p:nvSpPr>
          <p:cNvPr id="4" name="Zástupný symbol pro zápatí 3">
            <a:extLst>
              <a:ext uri="{FF2B5EF4-FFF2-40B4-BE49-F238E27FC236}">
                <a16:creationId xmlns:a16="http://schemas.microsoft.com/office/drawing/2014/main" id="{670E7756-FF8D-4033-A61E-B04512759D06}"/>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AA7281C-7137-493D-91E1-BC072F53858E}"/>
              </a:ext>
            </a:extLst>
          </p:cNvPr>
          <p:cNvSpPr>
            <a:spLocks noGrp="1"/>
          </p:cNvSpPr>
          <p:nvPr>
            <p:ph type="sldNum" sz="quarter" idx="12"/>
          </p:nvPr>
        </p:nvSpPr>
        <p:spPr/>
        <p:txBody>
          <a:bodyPr/>
          <a:lstStyle/>
          <a:p>
            <a:fld id="{9D2E3D61-BEBA-490E-A461-93F25D26FEFB}" type="slidenum">
              <a:rPr lang="cs-CZ" smtClean="0"/>
              <a:t>‹#›</a:t>
            </a:fld>
            <a:endParaRPr lang="cs-CZ"/>
          </a:p>
        </p:txBody>
      </p:sp>
    </p:spTree>
    <p:extLst>
      <p:ext uri="{BB962C8B-B14F-4D97-AF65-F5344CB8AC3E}">
        <p14:creationId xmlns:p14="http://schemas.microsoft.com/office/powerpoint/2010/main" val="1048305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5BE58647-B8F1-48E6-8A3E-925C239782F8}"/>
              </a:ext>
            </a:extLst>
          </p:cNvPr>
          <p:cNvSpPr>
            <a:spLocks noGrp="1"/>
          </p:cNvSpPr>
          <p:nvPr>
            <p:ph type="dt" sz="half" idx="10"/>
          </p:nvPr>
        </p:nvSpPr>
        <p:spPr/>
        <p:txBody>
          <a:bodyPr/>
          <a:lstStyle/>
          <a:p>
            <a:fld id="{7DBD2C48-2694-4CDC-9A42-B3ED11B05030}" type="datetimeFigureOut">
              <a:rPr lang="cs-CZ" smtClean="0"/>
              <a:t>10.04.2019</a:t>
            </a:fld>
            <a:endParaRPr lang="cs-CZ"/>
          </a:p>
        </p:txBody>
      </p:sp>
      <p:sp>
        <p:nvSpPr>
          <p:cNvPr id="3" name="Zástupný symbol pro zápatí 2">
            <a:extLst>
              <a:ext uri="{FF2B5EF4-FFF2-40B4-BE49-F238E27FC236}">
                <a16:creationId xmlns:a16="http://schemas.microsoft.com/office/drawing/2014/main" id="{269C1EFD-A7D6-4FB8-ADA7-13EC35D43992}"/>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9107C865-CC5A-4A22-911D-63A020AFB7B5}"/>
              </a:ext>
            </a:extLst>
          </p:cNvPr>
          <p:cNvSpPr>
            <a:spLocks noGrp="1"/>
          </p:cNvSpPr>
          <p:nvPr>
            <p:ph type="sldNum" sz="quarter" idx="12"/>
          </p:nvPr>
        </p:nvSpPr>
        <p:spPr/>
        <p:txBody>
          <a:bodyPr/>
          <a:lstStyle/>
          <a:p>
            <a:fld id="{9D2E3D61-BEBA-490E-A461-93F25D26FEFB}" type="slidenum">
              <a:rPr lang="cs-CZ" smtClean="0"/>
              <a:t>‹#›</a:t>
            </a:fld>
            <a:endParaRPr lang="cs-CZ"/>
          </a:p>
        </p:txBody>
      </p:sp>
    </p:spTree>
    <p:extLst>
      <p:ext uri="{BB962C8B-B14F-4D97-AF65-F5344CB8AC3E}">
        <p14:creationId xmlns:p14="http://schemas.microsoft.com/office/powerpoint/2010/main" val="606705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6AD886-4BF5-4855-8599-15A122C8B10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B936AD74-3AFD-4306-840D-5EA2DECA24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8D88E7A0-533E-454E-84E1-834D37D260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F5F105DC-2956-4581-8D04-B16973050044}"/>
              </a:ext>
            </a:extLst>
          </p:cNvPr>
          <p:cNvSpPr>
            <a:spLocks noGrp="1"/>
          </p:cNvSpPr>
          <p:nvPr>
            <p:ph type="dt" sz="half" idx="10"/>
          </p:nvPr>
        </p:nvSpPr>
        <p:spPr/>
        <p:txBody>
          <a:bodyPr/>
          <a:lstStyle/>
          <a:p>
            <a:fld id="{7DBD2C48-2694-4CDC-9A42-B3ED11B05030}" type="datetimeFigureOut">
              <a:rPr lang="cs-CZ" smtClean="0"/>
              <a:t>10.04.2019</a:t>
            </a:fld>
            <a:endParaRPr lang="cs-CZ"/>
          </a:p>
        </p:txBody>
      </p:sp>
      <p:sp>
        <p:nvSpPr>
          <p:cNvPr id="6" name="Zástupný symbol pro zápatí 5">
            <a:extLst>
              <a:ext uri="{FF2B5EF4-FFF2-40B4-BE49-F238E27FC236}">
                <a16:creationId xmlns:a16="http://schemas.microsoft.com/office/drawing/2014/main" id="{1AB0472F-5CA1-4AE6-9BC9-EED211515F0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D523EE0-C97B-4040-87DE-116623DE908D}"/>
              </a:ext>
            </a:extLst>
          </p:cNvPr>
          <p:cNvSpPr>
            <a:spLocks noGrp="1"/>
          </p:cNvSpPr>
          <p:nvPr>
            <p:ph type="sldNum" sz="quarter" idx="12"/>
          </p:nvPr>
        </p:nvSpPr>
        <p:spPr/>
        <p:txBody>
          <a:bodyPr/>
          <a:lstStyle/>
          <a:p>
            <a:fld id="{9D2E3D61-BEBA-490E-A461-93F25D26FEFB}" type="slidenum">
              <a:rPr lang="cs-CZ" smtClean="0"/>
              <a:t>‹#›</a:t>
            </a:fld>
            <a:endParaRPr lang="cs-CZ"/>
          </a:p>
        </p:txBody>
      </p:sp>
    </p:spTree>
    <p:extLst>
      <p:ext uri="{BB962C8B-B14F-4D97-AF65-F5344CB8AC3E}">
        <p14:creationId xmlns:p14="http://schemas.microsoft.com/office/powerpoint/2010/main" val="228150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C67954-BD97-473C-9ACF-983EE776185C}"/>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507FFAD5-158C-4CE9-B66C-DD52F5448B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F8A3A657-7F81-4593-A598-1B458AA255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B6CAEC4D-DB30-4209-862C-DEF5F58C26AE}"/>
              </a:ext>
            </a:extLst>
          </p:cNvPr>
          <p:cNvSpPr>
            <a:spLocks noGrp="1"/>
          </p:cNvSpPr>
          <p:nvPr>
            <p:ph type="dt" sz="half" idx="10"/>
          </p:nvPr>
        </p:nvSpPr>
        <p:spPr/>
        <p:txBody>
          <a:bodyPr/>
          <a:lstStyle/>
          <a:p>
            <a:fld id="{7DBD2C48-2694-4CDC-9A42-B3ED11B05030}" type="datetimeFigureOut">
              <a:rPr lang="cs-CZ" smtClean="0"/>
              <a:t>10.04.2019</a:t>
            </a:fld>
            <a:endParaRPr lang="cs-CZ"/>
          </a:p>
        </p:txBody>
      </p:sp>
      <p:sp>
        <p:nvSpPr>
          <p:cNvPr id="6" name="Zástupný symbol pro zápatí 5">
            <a:extLst>
              <a:ext uri="{FF2B5EF4-FFF2-40B4-BE49-F238E27FC236}">
                <a16:creationId xmlns:a16="http://schemas.microsoft.com/office/drawing/2014/main" id="{0C505048-F7EA-42A0-BD36-8C9724790D4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FCED100-90D5-49C8-8949-9561D3A1E0A7}"/>
              </a:ext>
            </a:extLst>
          </p:cNvPr>
          <p:cNvSpPr>
            <a:spLocks noGrp="1"/>
          </p:cNvSpPr>
          <p:nvPr>
            <p:ph type="sldNum" sz="quarter" idx="12"/>
          </p:nvPr>
        </p:nvSpPr>
        <p:spPr/>
        <p:txBody>
          <a:bodyPr/>
          <a:lstStyle/>
          <a:p>
            <a:fld id="{9D2E3D61-BEBA-490E-A461-93F25D26FEFB}" type="slidenum">
              <a:rPr lang="cs-CZ" smtClean="0"/>
              <a:t>‹#›</a:t>
            </a:fld>
            <a:endParaRPr lang="cs-CZ"/>
          </a:p>
        </p:txBody>
      </p:sp>
    </p:spTree>
    <p:extLst>
      <p:ext uri="{BB962C8B-B14F-4D97-AF65-F5344CB8AC3E}">
        <p14:creationId xmlns:p14="http://schemas.microsoft.com/office/powerpoint/2010/main" val="1713131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43BFB2C3-BC42-4098-A61B-1E12D7C45D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A725BDCC-54CA-4BBB-BE7B-30A730BD9D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2E6E114-D7BB-4100-80B2-098657AF6B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BD2C48-2694-4CDC-9A42-B3ED11B05030}" type="datetimeFigureOut">
              <a:rPr lang="cs-CZ" smtClean="0"/>
              <a:t>10.04.2019</a:t>
            </a:fld>
            <a:endParaRPr lang="cs-CZ"/>
          </a:p>
        </p:txBody>
      </p:sp>
      <p:sp>
        <p:nvSpPr>
          <p:cNvPr id="5" name="Zástupný symbol pro zápatí 4">
            <a:extLst>
              <a:ext uri="{FF2B5EF4-FFF2-40B4-BE49-F238E27FC236}">
                <a16:creationId xmlns:a16="http://schemas.microsoft.com/office/drawing/2014/main" id="{3A36B119-BABB-4A19-87E6-AAB9FCAEB6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D1B35F65-A924-46EE-BE75-C6F364D0D2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E3D61-BEBA-490E-A461-93F25D26FEFB}" type="slidenum">
              <a:rPr lang="cs-CZ" smtClean="0"/>
              <a:t>‹#›</a:t>
            </a:fld>
            <a:endParaRPr lang="cs-CZ"/>
          </a:p>
        </p:txBody>
      </p:sp>
    </p:spTree>
    <p:extLst>
      <p:ext uri="{BB962C8B-B14F-4D97-AF65-F5344CB8AC3E}">
        <p14:creationId xmlns:p14="http://schemas.microsoft.com/office/powerpoint/2010/main" val="2129660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827226-CBC5-49C0-B4C5-18FD24C2003E}"/>
              </a:ext>
            </a:extLst>
          </p:cNvPr>
          <p:cNvSpPr>
            <a:spLocks noGrp="1"/>
          </p:cNvSpPr>
          <p:nvPr>
            <p:ph type="ctrTitle"/>
          </p:nvPr>
        </p:nvSpPr>
        <p:spPr/>
        <p:txBody>
          <a:bodyPr/>
          <a:lstStyle/>
          <a:p>
            <a:r>
              <a:rPr lang="cs-CZ" b="1" dirty="0"/>
              <a:t>Příklad vyučovací hodiny na téma bobovité (ZŠ)</a:t>
            </a:r>
          </a:p>
        </p:txBody>
      </p:sp>
    </p:spTree>
    <p:extLst>
      <p:ext uri="{BB962C8B-B14F-4D97-AF65-F5344CB8AC3E}">
        <p14:creationId xmlns:p14="http://schemas.microsoft.com/office/powerpoint/2010/main" val="2956820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865AE083-453C-4364-9288-730C19B9DD82}"/>
              </a:ext>
            </a:extLst>
          </p:cNvPr>
          <p:cNvSpPr>
            <a:spLocks noGrp="1"/>
          </p:cNvSpPr>
          <p:nvPr>
            <p:ph idx="1"/>
          </p:nvPr>
        </p:nvSpPr>
        <p:spPr>
          <a:xfrm>
            <a:off x="243840" y="335280"/>
            <a:ext cx="11628120" cy="6263640"/>
          </a:xfrm>
        </p:spPr>
        <p:txBody>
          <a:bodyPr/>
          <a:lstStyle/>
          <a:p>
            <a:pPr marL="0" indent="0">
              <a:buNone/>
            </a:pPr>
            <a:endParaRPr lang="cs-CZ" b="1" dirty="0"/>
          </a:p>
          <a:p>
            <a:pPr marL="0" indent="0">
              <a:buNone/>
            </a:pPr>
            <a:endParaRPr lang="cs-CZ" b="1" dirty="0"/>
          </a:p>
          <a:p>
            <a:pPr marL="0" indent="0">
              <a:buNone/>
            </a:pPr>
            <a:r>
              <a:rPr lang="cs-CZ" b="1" dirty="0"/>
              <a:t>Pomůcky a materiály</a:t>
            </a:r>
            <a:r>
              <a:rPr lang="cs-CZ" dirty="0"/>
              <a:t>:  </a:t>
            </a:r>
          </a:p>
          <a:p>
            <a:pPr lvl="0"/>
            <a:r>
              <a:rPr lang="cs-CZ" dirty="0"/>
              <a:t>Žáci na tuto vyučovací hodinu potřebují pouze psací potřeby, všechny ostatní materiály jim dodá učitel. </a:t>
            </a:r>
          </a:p>
          <a:p>
            <a:pPr lvl="0"/>
            <a:r>
              <a:rPr lang="cs-CZ" dirty="0"/>
              <a:t>Vyučující pro výuku potřebuje funkční dataprojektor s promítacím plátnem, tabuli s křídami, nakopírované materiály (text a tabulku na skupinovou práci a pracovní list) a připravenou výukovou prezentaci s obrázky a fotkami.</a:t>
            </a:r>
          </a:p>
          <a:p>
            <a:pPr marL="0" indent="0">
              <a:buNone/>
            </a:pPr>
            <a:endParaRPr lang="cs-CZ" dirty="0"/>
          </a:p>
        </p:txBody>
      </p:sp>
    </p:spTree>
    <p:extLst>
      <p:ext uri="{BB962C8B-B14F-4D97-AF65-F5344CB8AC3E}">
        <p14:creationId xmlns:p14="http://schemas.microsoft.com/office/powerpoint/2010/main" val="2580212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865AE083-453C-4364-9288-730C19B9DD82}"/>
              </a:ext>
            </a:extLst>
          </p:cNvPr>
          <p:cNvSpPr>
            <a:spLocks noGrp="1"/>
          </p:cNvSpPr>
          <p:nvPr>
            <p:ph idx="1"/>
          </p:nvPr>
        </p:nvSpPr>
        <p:spPr>
          <a:xfrm>
            <a:off x="243840" y="944880"/>
            <a:ext cx="11628120" cy="5654040"/>
          </a:xfrm>
        </p:spPr>
        <p:txBody>
          <a:bodyPr/>
          <a:lstStyle/>
          <a:p>
            <a:pPr marL="0" indent="0">
              <a:buNone/>
            </a:pPr>
            <a:r>
              <a:rPr lang="cs-CZ" b="1" u="sng" dirty="0"/>
              <a:t>Plán vyučovací hodiny</a:t>
            </a:r>
            <a:r>
              <a:rPr lang="cs-CZ" dirty="0"/>
              <a:t>: </a:t>
            </a:r>
          </a:p>
          <a:p>
            <a:pPr lvl="0"/>
            <a:r>
              <a:rPr lang="cs-CZ" dirty="0"/>
              <a:t>Plánování vyučovací hodiny učitelem musí být v souladu s platným </a:t>
            </a:r>
            <a:r>
              <a:rPr lang="cs-CZ" dirty="0" err="1"/>
              <a:t>kurikulárním</a:t>
            </a:r>
            <a:r>
              <a:rPr lang="cs-CZ" dirty="0"/>
              <a:t> dokumentem, tedy se školním vzdělávacím programem dané školy. </a:t>
            </a:r>
          </a:p>
          <a:p>
            <a:pPr lvl="0"/>
            <a:r>
              <a:rPr lang="cs-CZ" dirty="0"/>
              <a:t>Dále je nutné při plánování dodržovat určitá pravidla</a:t>
            </a:r>
            <a:r>
              <a:rPr lang="cs-CZ" i="1" dirty="0"/>
              <a:t>.</a:t>
            </a:r>
          </a:p>
          <a:p>
            <a:pPr lvl="0"/>
            <a:r>
              <a:rPr lang="cs-CZ" i="1" dirty="0"/>
              <a:t> </a:t>
            </a:r>
            <a:r>
              <a:rPr lang="cs-CZ" i="1" dirty="0" err="1"/>
              <a:t>Petty</a:t>
            </a:r>
            <a:r>
              <a:rPr lang="cs-CZ" i="1" dirty="0"/>
              <a:t> (2013) například uvádí, že hodina má být naplánována tak, aby dosáhla daných cílů, žákům má být smysl hodiny jasný, hodina má být logicky strukturovaná, má obsahovat různé učební činnosti a vyučovací metody, žáci při ní mají být aktivní a mnohé další zásady, kterých by se měli učitelé při přípravě vyučovací hodiny držet. </a:t>
            </a:r>
          </a:p>
          <a:p>
            <a:endParaRPr lang="cs-CZ" dirty="0"/>
          </a:p>
          <a:p>
            <a:pPr marL="0" indent="0">
              <a:buNone/>
            </a:pPr>
            <a:endParaRPr lang="cs-CZ" dirty="0"/>
          </a:p>
        </p:txBody>
      </p:sp>
    </p:spTree>
    <p:extLst>
      <p:ext uri="{BB962C8B-B14F-4D97-AF65-F5344CB8AC3E}">
        <p14:creationId xmlns:p14="http://schemas.microsoft.com/office/powerpoint/2010/main" val="2601381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865AE083-453C-4364-9288-730C19B9DD82}"/>
              </a:ext>
            </a:extLst>
          </p:cNvPr>
          <p:cNvSpPr>
            <a:spLocks noGrp="1"/>
          </p:cNvSpPr>
          <p:nvPr>
            <p:ph idx="1"/>
          </p:nvPr>
        </p:nvSpPr>
        <p:spPr>
          <a:xfrm>
            <a:off x="243840" y="640080"/>
            <a:ext cx="11628120" cy="5958840"/>
          </a:xfrm>
        </p:spPr>
        <p:txBody>
          <a:bodyPr/>
          <a:lstStyle/>
          <a:p>
            <a:pPr marL="0" indent="0">
              <a:buNone/>
            </a:pPr>
            <a:r>
              <a:rPr lang="cs-CZ" b="1" u="sng" dirty="0" err="1"/>
              <a:t>Prekoncepty</a:t>
            </a:r>
            <a:r>
              <a:rPr lang="cs-CZ" dirty="0"/>
              <a:t>:  </a:t>
            </a:r>
          </a:p>
          <a:p>
            <a:pPr lvl="0"/>
            <a:r>
              <a:rPr lang="cs-CZ" dirty="0"/>
              <a:t>Má-li učitel připravovat vyučovací hodinu a určovat výukové cíle hodiny, musí se pokusit odhadnout </a:t>
            </a:r>
            <a:r>
              <a:rPr lang="cs-CZ" dirty="0" err="1"/>
              <a:t>prekoncepty</a:t>
            </a:r>
            <a:r>
              <a:rPr lang="cs-CZ" dirty="0"/>
              <a:t> žáků. </a:t>
            </a:r>
          </a:p>
          <a:p>
            <a:pPr lvl="0"/>
            <a:r>
              <a:rPr lang="cs-CZ" dirty="0"/>
              <a:t>Na začátku každého nového tématu by pak měl učitel zjišťovat tyto </a:t>
            </a:r>
            <a:r>
              <a:rPr lang="cs-CZ" dirty="0" err="1"/>
              <a:t>prekoncepty</a:t>
            </a:r>
            <a:r>
              <a:rPr lang="cs-CZ" dirty="0"/>
              <a:t>, tedy jaké znalosti a postoje v dané oblasti doposud mají a jestli je mají správně naučené a osvojené, či nikoliv. </a:t>
            </a:r>
          </a:p>
          <a:p>
            <a:pPr marL="0" indent="0">
              <a:buNone/>
            </a:pPr>
            <a:endParaRPr lang="cs-CZ" b="1" dirty="0"/>
          </a:p>
          <a:p>
            <a:pPr marL="0" indent="0">
              <a:buNone/>
            </a:pPr>
            <a:r>
              <a:rPr lang="cs-CZ" b="1" dirty="0" err="1"/>
              <a:t>Prekoncepty</a:t>
            </a:r>
            <a:r>
              <a:rPr lang="cs-CZ" b="1" dirty="0"/>
              <a:t> pro vyučovací hodinu na téma bobovité</a:t>
            </a:r>
            <a:r>
              <a:rPr lang="cs-CZ" dirty="0"/>
              <a:t>: </a:t>
            </a:r>
          </a:p>
          <a:p>
            <a:pPr lvl="0"/>
            <a:r>
              <a:rPr lang="cs-CZ" dirty="0"/>
              <a:t>žák uvede alespoň dva rody patřící mezi luštěniny</a:t>
            </a:r>
          </a:p>
          <a:p>
            <a:pPr lvl="0"/>
            <a:r>
              <a:rPr lang="cs-CZ" dirty="0"/>
              <a:t>žák popíše základní dělení rostlinného těla</a:t>
            </a:r>
          </a:p>
          <a:p>
            <a:pPr lvl="0"/>
            <a:r>
              <a:rPr lang="cs-CZ" dirty="0"/>
              <a:t>žák objasní pojem výživová hodnota </a:t>
            </a:r>
          </a:p>
          <a:p>
            <a:endParaRPr lang="cs-CZ" dirty="0"/>
          </a:p>
          <a:p>
            <a:pPr marL="0" indent="0">
              <a:buNone/>
            </a:pPr>
            <a:endParaRPr lang="cs-CZ" dirty="0"/>
          </a:p>
        </p:txBody>
      </p:sp>
    </p:spTree>
    <p:extLst>
      <p:ext uri="{BB962C8B-B14F-4D97-AF65-F5344CB8AC3E}">
        <p14:creationId xmlns:p14="http://schemas.microsoft.com/office/powerpoint/2010/main" val="3795871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865AE083-453C-4364-9288-730C19B9DD82}"/>
              </a:ext>
            </a:extLst>
          </p:cNvPr>
          <p:cNvSpPr>
            <a:spLocks noGrp="1"/>
          </p:cNvSpPr>
          <p:nvPr>
            <p:ph idx="1"/>
          </p:nvPr>
        </p:nvSpPr>
        <p:spPr>
          <a:xfrm>
            <a:off x="243840" y="228600"/>
            <a:ext cx="11628120" cy="6248400"/>
          </a:xfrm>
        </p:spPr>
        <p:txBody>
          <a:bodyPr>
            <a:normAutofit fontScale="92500"/>
          </a:bodyPr>
          <a:lstStyle/>
          <a:p>
            <a:pPr marL="0" indent="0">
              <a:buNone/>
            </a:pPr>
            <a:r>
              <a:rPr lang="cs-CZ" b="1" u="sng" dirty="0"/>
              <a:t>Výukové cíle</a:t>
            </a:r>
            <a:r>
              <a:rPr lang="cs-CZ" dirty="0"/>
              <a:t>:  </a:t>
            </a:r>
          </a:p>
          <a:p>
            <a:pPr lvl="0"/>
            <a:r>
              <a:rPr lang="cs-CZ" dirty="0"/>
              <a:t>Aby učitel správně připravil vyučovací hodinu, musí nejprve určit její vyučovací cíle, to znamená, jakého posunu u žáků chce zrealizovanou hodinou dosáhnout. </a:t>
            </a:r>
          </a:p>
          <a:p>
            <a:pPr lvl="0"/>
            <a:r>
              <a:rPr lang="cs-CZ" dirty="0"/>
              <a:t>Cíle by neměly být pouze v rovině kognitivní, hodina by měla obsahovat i cíle afektivní a psychomotorické. </a:t>
            </a:r>
          </a:p>
          <a:p>
            <a:pPr marL="0" indent="0">
              <a:buNone/>
            </a:pPr>
            <a:r>
              <a:rPr lang="cs-CZ" b="1" dirty="0"/>
              <a:t>Kognitivní cíle hodiny na téma bobovité</a:t>
            </a:r>
            <a:r>
              <a:rPr lang="cs-CZ" dirty="0"/>
              <a:t>: </a:t>
            </a:r>
          </a:p>
          <a:p>
            <a:pPr lvl="0"/>
            <a:r>
              <a:rPr lang="cs-CZ" dirty="0"/>
              <a:t>žák vyjmenuje alespoň několik zástupců (minimálně pět) patřících do čeledi bobovitých rostlin </a:t>
            </a:r>
          </a:p>
          <a:p>
            <a:pPr lvl="0"/>
            <a:r>
              <a:rPr lang="cs-CZ" dirty="0"/>
              <a:t>žák popíše, ve které části rostliny luštěnin jsou obsaženy zdraví prospěšné látky, a uvede, o které se jedná  </a:t>
            </a:r>
          </a:p>
          <a:p>
            <a:pPr lvl="0"/>
            <a:r>
              <a:rPr lang="cs-CZ" dirty="0"/>
              <a:t>žák kategorizuje podle textu informace do předložené tabulky </a:t>
            </a:r>
          </a:p>
          <a:p>
            <a:pPr marL="0" indent="0">
              <a:buNone/>
            </a:pPr>
            <a:r>
              <a:rPr lang="cs-CZ" b="1" dirty="0"/>
              <a:t>Afektivní výukové cíle</a:t>
            </a:r>
            <a:r>
              <a:rPr lang="cs-CZ" dirty="0"/>
              <a:t>: </a:t>
            </a:r>
          </a:p>
          <a:p>
            <a:pPr lvl="0"/>
            <a:r>
              <a:rPr lang="cs-CZ" dirty="0"/>
              <a:t>žák zdůrazní význam bobovitých rostlin </a:t>
            </a:r>
          </a:p>
          <a:p>
            <a:pPr lvl="0"/>
            <a:r>
              <a:rPr lang="cs-CZ" dirty="0"/>
              <a:t>žák se aktivně zapojí při skupinové práci.</a:t>
            </a:r>
          </a:p>
          <a:p>
            <a:pPr lvl="0"/>
            <a:endParaRPr lang="cs-CZ" dirty="0"/>
          </a:p>
          <a:p>
            <a:pPr marL="0" indent="0">
              <a:buNone/>
            </a:pPr>
            <a:endParaRPr lang="cs-CZ" dirty="0"/>
          </a:p>
        </p:txBody>
      </p:sp>
    </p:spTree>
    <p:extLst>
      <p:ext uri="{BB962C8B-B14F-4D97-AF65-F5344CB8AC3E}">
        <p14:creationId xmlns:p14="http://schemas.microsoft.com/office/powerpoint/2010/main" val="1354598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865AE083-453C-4364-9288-730C19B9DD82}"/>
              </a:ext>
            </a:extLst>
          </p:cNvPr>
          <p:cNvSpPr>
            <a:spLocks noGrp="1"/>
          </p:cNvSpPr>
          <p:nvPr>
            <p:ph idx="1"/>
          </p:nvPr>
        </p:nvSpPr>
        <p:spPr>
          <a:xfrm>
            <a:off x="243840" y="228600"/>
            <a:ext cx="11628120" cy="6370320"/>
          </a:xfrm>
        </p:spPr>
        <p:txBody>
          <a:bodyPr>
            <a:normAutofit fontScale="85000" lnSpcReduction="20000"/>
          </a:bodyPr>
          <a:lstStyle/>
          <a:p>
            <a:pPr marL="0" indent="0">
              <a:buNone/>
            </a:pPr>
            <a:r>
              <a:rPr lang="cs-CZ" b="1" dirty="0"/>
              <a:t>Kontrolovatelnost výukových cílů:</a:t>
            </a:r>
            <a:r>
              <a:rPr lang="cs-CZ" dirty="0"/>
              <a:t> </a:t>
            </a:r>
          </a:p>
          <a:p>
            <a:pPr lvl="0"/>
            <a:r>
              <a:rPr lang="cs-CZ" dirty="0"/>
              <a:t>Je v procesu učení velmi důležitá, protože jedině tak si učitel ověří, zda si žáci nové znalosti osvojili. </a:t>
            </a:r>
          </a:p>
          <a:p>
            <a:pPr lvl="0"/>
            <a:r>
              <a:rPr lang="cs-CZ" dirty="0"/>
              <a:t>Přiměřenost výukových cílů úzce souvisí s didaktickou zásadou přiměřenosti. Znamená to stanovení takových výukových cílů, které jsou náročné, ale současně i splnitelné pro většinu žáků. </a:t>
            </a:r>
          </a:p>
          <a:p>
            <a:pPr marL="0" indent="0">
              <a:buNone/>
            </a:pPr>
            <a:endParaRPr lang="cs-CZ" b="1" u="sng" dirty="0"/>
          </a:p>
          <a:p>
            <a:pPr marL="0" indent="0">
              <a:buNone/>
            </a:pPr>
            <a:r>
              <a:rPr lang="cs-CZ" b="1" u="sng" dirty="0"/>
              <a:t>Příprav aktivit do vyučovací hodin</a:t>
            </a:r>
            <a:r>
              <a:rPr lang="cs-CZ" dirty="0"/>
              <a:t>: </a:t>
            </a:r>
          </a:p>
          <a:p>
            <a:pPr lvl="0"/>
            <a:r>
              <a:rPr lang="cs-CZ" dirty="0"/>
              <a:t>|Můžeme se řídit </a:t>
            </a:r>
            <a:r>
              <a:rPr lang="cs-CZ" dirty="0" err="1"/>
              <a:t>Bloomovou</a:t>
            </a:r>
            <a:r>
              <a:rPr lang="cs-CZ" dirty="0"/>
              <a:t> taxonomií a zařadit i úrovně osvojení znalostí vyššího řádu (analýzu, syntézu a hodnotící posouzení). </a:t>
            </a:r>
          </a:p>
          <a:p>
            <a:pPr marL="0" indent="0">
              <a:buNone/>
            </a:pPr>
            <a:r>
              <a:rPr lang="cs-CZ" b="1" dirty="0"/>
              <a:t> </a:t>
            </a:r>
            <a:endParaRPr lang="cs-CZ" dirty="0"/>
          </a:p>
          <a:p>
            <a:pPr marL="0" indent="0">
              <a:buNone/>
            </a:pPr>
            <a:r>
              <a:rPr lang="cs-CZ" b="1" u="sng" dirty="0"/>
              <a:t>Úvodní motivace</a:t>
            </a:r>
            <a:r>
              <a:rPr lang="cs-CZ" dirty="0"/>
              <a:t>:  </a:t>
            </a:r>
          </a:p>
          <a:p>
            <a:pPr lvl="0"/>
            <a:r>
              <a:rPr lang="cs-CZ" dirty="0"/>
              <a:t>Žáky se v úvodu hodiny snažíme motivovat kladným ohodnocením, pokud budou aktivní a budou pečlivě pracovat na zadaných úkolech. </a:t>
            </a:r>
          </a:p>
          <a:p>
            <a:pPr lvl="0"/>
            <a:r>
              <a:rPr lang="cs-CZ" dirty="0"/>
              <a:t>Popíšeme průběh hodiny, cíle hodiny a pokusíme se vysvětlit smysl znalosti této čeledi i pro praktický život. </a:t>
            </a:r>
          </a:p>
          <a:p>
            <a:pPr lvl="0"/>
            <a:r>
              <a:rPr lang="cs-CZ" dirty="0"/>
              <a:t>Můžeme sdělit sdělila, že úkoly nejsou příliš jednoduché, ale že si myslíme, že když budou pozorní a aktivní, že úkoly zvládnou hravě. </a:t>
            </a:r>
          </a:p>
          <a:p>
            <a:pPr marL="0" indent="0">
              <a:buNone/>
            </a:pPr>
            <a:endParaRPr lang="cs-CZ" dirty="0"/>
          </a:p>
        </p:txBody>
      </p:sp>
    </p:spTree>
    <p:extLst>
      <p:ext uri="{BB962C8B-B14F-4D97-AF65-F5344CB8AC3E}">
        <p14:creationId xmlns:p14="http://schemas.microsoft.com/office/powerpoint/2010/main" val="1956764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865AE083-453C-4364-9288-730C19B9DD82}"/>
              </a:ext>
            </a:extLst>
          </p:cNvPr>
          <p:cNvSpPr>
            <a:spLocks noGrp="1"/>
          </p:cNvSpPr>
          <p:nvPr>
            <p:ph idx="1"/>
          </p:nvPr>
        </p:nvSpPr>
        <p:spPr>
          <a:xfrm>
            <a:off x="243840" y="335280"/>
            <a:ext cx="11628120" cy="6263640"/>
          </a:xfrm>
        </p:spPr>
        <p:txBody>
          <a:bodyPr>
            <a:normAutofit fontScale="92500" lnSpcReduction="10000"/>
          </a:bodyPr>
          <a:lstStyle/>
          <a:p>
            <a:pPr marL="0" indent="0">
              <a:buNone/>
            </a:pPr>
            <a:r>
              <a:rPr lang="cs-CZ" b="1" u="sng" dirty="0"/>
              <a:t>Použité didaktické metody</a:t>
            </a:r>
            <a:r>
              <a:rPr lang="cs-CZ" dirty="0"/>
              <a:t>:  </a:t>
            </a:r>
          </a:p>
          <a:p>
            <a:pPr lvl="0"/>
            <a:r>
              <a:rPr lang="cs-CZ" dirty="0"/>
              <a:t>V plánu vyučovací hodiny je téma bobovité rostliny navrženo vyučovat pomocí metody skupinové práce, s využitím IT – konkrétně prezentace v PowerPointu k ukázce obrázků a fotografií zástupců čeledi bobovitých, dále metodou brainstormingu a jako poslední s použitím pracovního listu. </a:t>
            </a:r>
          </a:p>
          <a:p>
            <a:pPr lvl="0"/>
            <a:r>
              <a:rPr lang="cs-CZ" dirty="0"/>
              <a:t>Snažíme se vyvarovat prostému výkladu, učivo lze žákům předat i aktivnější formou výuky.  </a:t>
            </a:r>
          </a:p>
          <a:p>
            <a:pPr marL="0" indent="0">
              <a:buNone/>
            </a:pPr>
            <a:endParaRPr lang="cs-CZ" dirty="0"/>
          </a:p>
          <a:p>
            <a:pPr marL="0" indent="0">
              <a:buNone/>
            </a:pPr>
            <a:r>
              <a:rPr lang="cs-CZ" b="1" dirty="0"/>
              <a:t>Skupinová práce</a:t>
            </a:r>
            <a:r>
              <a:rPr lang="cs-CZ" dirty="0"/>
              <a:t>:  </a:t>
            </a:r>
          </a:p>
          <a:p>
            <a:pPr lvl="0"/>
            <a:r>
              <a:rPr lang="cs-CZ" dirty="0"/>
              <a:t>Po uvedení žáků do kontextu rozdělení po čtyřech do pracovních skupin.</a:t>
            </a:r>
          </a:p>
          <a:p>
            <a:pPr lvl="0"/>
            <a:r>
              <a:rPr lang="cs-CZ" dirty="0"/>
              <a:t>Po zadání instrukcí každému žákovi rozdat z větší části nedoplněnou tabulku a každé čtyřčlenné skupině jednu obálku, která obsahuje rozstříhaný text na 4 části. Každý z žáků má za úkol vzít si jednu část textu, tu prostudovat, doplnit z ní informace do své tabulky a sdělit pak ostatním ve skupině, které informace z textu načerpal ( tzv. skládankové učení, které se vyznačuje právě tím, že každý žák musí odvést nějakou práci, aby celá skupina uspěla). Uplatníme zde i metodu práce s textem. </a:t>
            </a:r>
          </a:p>
          <a:p>
            <a:pPr marL="0" indent="0">
              <a:buNone/>
            </a:pPr>
            <a:endParaRPr lang="cs-CZ" dirty="0"/>
          </a:p>
        </p:txBody>
      </p:sp>
    </p:spTree>
    <p:extLst>
      <p:ext uri="{BB962C8B-B14F-4D97-AF65-F5344CB8AC3E}">
        <p14:creationId xmlns:p14="http://schemas.microsoft.com/office/powerpoint/2010/main" val="1406618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865AE083-453C-4364-9288-730C19B9DD82}"/>
              </a:ext>
            </a:extLst>
          </p:cNvPr>
          <p:cNvSpPr>
            <a:spLocks noGrp="1"/>
          </p:cNvSpPr>
          <p:nvPr>
            <p:ph idx="1"/>
          </p:nvPr>
        </p:nvSpPr>
        <p:spPr>
          <a:xfrm>
            <a:off x="243840" y="335280"/>
            <a:ext cx="11628120" cy="6263640"/>
          </a:xfrm>
        </p:spPr>
        <p:txBody>
          <a:bodyPr>
            <a:normAutofit fontScale="70000" lnSpcReduction="20000"/>
          </a:bodyPr>
          <a:lstStyle/>
          <a:p>
            <a:pPr marL="0" indent="0">
              <a:buNone/>
            </a:pPr>
            <a:r>
              <a:rPr lang="cs-CZ" b="1" u="sng" dirty="0"/>
              <a:t>Materiál pro žáky - text na téma bobovité rostliny:</a:t>
            </a:r>
          </a:p>
          <a:p>
            <a:r>
              <a:rPr lang="cs-CZ" i="1" dirty="0"/>
              <a:t>Do čeledi bobovité (</a:t>
            </a:r>
            <a:r>
              <a:rPr lang="cs-CZ" i="1" dirty="0" err="1"/>
              <a:t>Fabaceae</a:t>
            </a:r>
            <a:r>
              <a:rPr lang="cs-CZ" i="1" dirty="0"/>
              <a:t>), která je kosmopolitně rozšířena, řadíme byliny i dřeviny (stromy i keře). Rostliny patřící do této čeledi se až na výjimky nevyskytují ve vodním prostředí. Charakteristickou stavbou bobovitých je pětičetný květ, jehož koruna je tvořena pavézou, člunkem a křídly. Složené listy s palisty jsou často přeměněné v úponky. Nejčastějším typem plodu je lusk, plodem však může být také struk či jednosemenná nažka. Všichni zástupci této čeledi mají na kořenech hlízkovité bakterie, které vážou vzdušný dusík. Ten pak přemění na důležité dusíkaté sloučeniny, které potřebuje rostlina pro svůj růst. </a:t>
            </a:r>
            <a:endParaRPr lang="cs-CZ" dirty="0"/>
          </a:p>
          <a:p>
            <a:r>
              <a:rPr lang="cs-CZ" i="1" dirty="0"/>
              <a:t> Byliny čeledi bobovité se dělí podle využití na luštěniny, pícniny, olejniny a okrasné rostliny. Luštěniny, rostliny již odpradávna pro lidi významné jako výživná strava, jsou bohatým zdrojem bílkovin, zvláště pak čočka kuchyňská. Neslouží však pouze jako zdroj obživy, díky hrachu setému se podařilo J. G. Mendelovi definovat tři zákony dědičnosti, jelikož je tato rostlina dobře </a:t>
            </a:r>
            <a:r>
              <a:rPr lang="cs-CZ" i="1" dirty="0" err="1"/>
              <a:t>zkřížitelná</a:t>
            </a:r>
            <a:r>
              <a:rPr lang="cs-CZ" i="1" dirty="0"/>
              <a:t> a jednoduše se pěstuje. Především u fazolí musíme být při konzumaci opatrní, neuvařená semena obsahují toxickou látku </a:t>
            </a:r>
            <a:r>
              <a:rPr lang="cs-CZ" i="1" dirty="0" err="1"/>
              <a:t>phasin</a:t>
            </a:r>
            <a:r>
              <a:rPr lang="cs-CZ" i="1" dirty="0"/>
              <a:t>, která může vyvolat střevní potíže.  </a:t>
            </a:r>
            <a:endParaRPr lang="cs-CZ" dirty="0"/>
          </a:p>
          <a:p>
            <a:r>
              <a:rPr lang="cs-CZ" i="1" dirty="0"/>
              <a:t> Mezi olejniny patří podzemnice olejná, ze které se vyrábí arašídové máslo a olej. Sója luštinatá je bohatým zdrojem bílkovin, vyrábí se z ní například sójová omáčka a tofu. Pícniny jsou využívané jako krmivo pro zvířata, mezi nejznámější patří jetel prostřední rostoucí na loukách, pastvinách a polích, a také tolice vojtěška, která je zemědělsky výhodná, protože díky svým hlubokým kořenům odolává i velkým suchům. Tato čeleď však zahrnuje i mnoho druhů okrasných rostlin, patří mezi ně například medonosná rostlina štírovník růžkatý nebo žlutě kvetoucí hrachor luční. </a:t>
            </a:r>
            <a:endParaRPr lang="cs-CZ" dirty="0"/>
          </a:p>
          <a:p>
            <a:r>
              <a:rPr lang="cs-CZ" i="1" dirty="0"/>
              <a:t> Mezi dřeviny systematicky řadíme janovec metlatý, keř, který má chlupaté lusky. Dříve se používal k výrobě košťat (proto druhový název metlatý) nebo k léčebným účelům. Jedním z invazních druhů je trnovník akát, který je mírně jedovatý. Zajímavým stromem z čeledi bobovité je rohovník obecný. Jeho lusky jsou jedlé, lidově se nazývají svatojánský chléb. Vyrábí se z nich náhražka kakaa a </a:t>
            </a:r>
            <a:r>
              <a:rPr lang="cs-CZ" i="1" dirty="0" err="1"/>
              <a:t>rohovníková</a:t>
            </a:r>
            <a:r>
              <a:rPr lang="cs-CZ" i="1" dirty="0"/>
              <a:t> guma (jako emulgátor a stabilizátor). </a:t>
            </a:r>
            <a:endParaRPr lang="cs-CZ" dirty="0"/>
          </a:p>
          <a:p>
            <a:pPr marL="0" indent="0">
              <a:buNone/>
            </a:pPr>
            <a:endParaRPr lang="cs-CZ" dirty="0"/>
          </a:p>
        </p:txBody>
      </p:sp>
    </p:spTree>
    <p:extLst>
      <p:ext uri="{BB962C8B-B14F-4D97-AF65-F5344CB8AC3E}">
        <p14:creationId xmlns:p14="http://schemas.microsoft.com/office/powerpoint/2010/main" val="3481239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865AE083-453C-4364-9288-730C19B9DD82}"/>
              </a:ext>
            </a:extLst>
          </p:cNvPr>
          <p:cNvSpPr>
            <a:spLocks noGrp="1"/>
          </p:cNvSpPr>
          <p:nvPr>
            <p:ph idx="1"/>
          </p:nvPr>
        </p:nvSpPr>
        <p:spPr>
          <a:xfrm>
            <a:off x="243840" y="640080"/>
            <a:ext cx="11628120" cy="5913120"/>
          </a:xfrm>
        </p:spPr>
        <p:txBody>
          <a:bodyPr/>
          <a:lstStyle/>
          <a:p>
            <a:pPr marL="0" indent="0">
              <a:buNone/>
            </a:pPr>
            <a:r>
              <a:rPr lang="cs-CZ" b="1" dirty="0"/>
              <a:t>Práce s využitím IT – prezentace v PowerPointu:</a:t>
            </a:r>
            <a:r>
              <a:rPr lang="cs-CZ" dirty="0"/>
              <a:t>  </a:t>
            </a:r>
          </a:p>
          <a:p>
            <a:pPr lvl="0"/>
            <a:r>
              <a:rPr lang="cs-CZ" dirty="0"/>
              <a:t>Po ukončení skupinové práce ohodnotíme např. plusy výkon žáků, kteří společně stihli celou tabulku v daném čase správně doplnit, provedeme společnou kontrolu tabulky. </a:t>
            </a:r>
          </a:p>
          <a:p>
            <a:pPr lvl="0"/>
            <a:r>
              <a:rPr lang="cs-CZ" dirty="0"/>
              <a:t>Pokračujeme prezentací v PowerPointu, která obsahuje převážně obrázky či fotky na celkem 14 snímcích. Cíl zařazení této metody - aby žáci věděli i to, jak rostliny, o kterých se v rámci vyučovací hodiny učí, vypadají, aby je uměli poznat. </a:t>
            </a:r>
          </a:p>
          <a:p>
            <a:pPr lvl="0"/>
            <a:r>
              <a:rPr lang="cs-CZ" dirty="0"/>
              <a:t>K některým snímkům prezentace je  přiřazena otázka, která se dotazuje na nějakou zajímavost vztahující se k dané rostlině, nebo cílí na mezipředmětové propojení či jde pouze o dotaz na informaci, kterou mají mít žáci nastudovanou z textu předešlé aktivity. </a:t>
            </a:r>
          </a:p>
          <a:p>
            <a:pPr marL="0" indent="0">
              <a:buNone/>
            </a:pPr>
            <a:endParaRPr lang="cs-CZ" dirty="0"/>
          </a:p>
        </p:txBody>
      </p:sp>
    </p:spTree>
    <p:extLst>
      <p:ext uri="{BB962C8B-B14F-4D97-AF65-F5344CB8AC3E}">
        <p14:creationId xmlns:p14="http://schemas.microsoft.com/office/powerpoint/2010/main" val="777315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865AE083-453C-4364-9288-730C19B9DD82}"/>
              </a:ext>
            </a:extLst>
          </p:cNvPr>
          <p:cNvSpPr>
            <a:spLocks noGrp="1"/>
          </p:cNvSpPr>
          <p:nvPr>
            <p:ph idx="1"/>
          </p:nvPr>
        </p:nvSpPr>
        <p:spPr>
          <a:xfrm>
            <a:off x="243840" y="335280"/>
            <a:ext cx="11628120" cy="6263640"/>
          </a:xfrm>
        </p:spPr>
        <p:txBody>
          <a:bodyPr>
            <a:normAutofit fontScale="77500" lnSpcReduction="20000"/>
          </a:bodyPr>
          <a:lstStyle/>
          <a:p>
            <a:pPr marL="0" indent="0">
              <a:buNone/>
            </a:pPr>
            <a:r>
              <a:rPr lang="cs-CZ" b="1" dirty="0"/>
              <a:t>Brainstorming</a:t>
            </a:r>
            <a:r>
              <a:rPr lang="cs-CZ" dirty="0"/>
              <a:t>:  </a:t>
            </a:r>
          </a:p>
          <a:p>
            <a:pPr lvl="0"/>
            <a:r>
              <a:rPr lang="cs-CZ" dirty="0"/>
              <a:t>Tuto aktivitu  zařadíme až ke konci vyučovací hodiny za účelem zopakování a osvojení nově probraného učiva žáky. </a:t>
            </a:r>
          </a:p>
          <a:p>
            <a:pPr lvl="0"/>
            <a:r>
              <a:rPr lang="cs-CZ" dirty="0"/>
              <a:t>Jako základní pojem doprostřed tabule napíšeme „BOBOVITÉ“. </a:t>
            </a:r>
          </a:p>
          <a:p>
            <a:pPr lvl="0"/>
            <a:r>
              <a:rPr lang="cs-CZ" dirty="0"/>
              <a:t>Žáci tuto aktivitu neznají, proto jim nejdříve na ukázku uvedeme pojem „pavéza“ vztahující se k hlavnímu pojmu a poté se otázkou ujistíme, že všichni porozuměli, jak tato aktivita probíhá. </a:t>
            </a:r>
          </a:p>
          <a:p>
            <a:pPr lvl="0"/>
            <a:r>
              <a:rPr lang="cs-CZ" dirty="0"/>
              <a:t>Žáci pak chodí po jednom sami zapisovat pojem, který se jim vybavil k tomuto tématu. Než ho napíší, musí ho říct nahlas pro všechny žáky, aby zbytek třídy věděl, které pojmy už jsou vyčerpány. </a:t>
            </a:r>
          </a:p>
          <a:p>
            <a:pPr lvl="0"/>
            <a:r>
              <a:rPr lang="cs-CZ" dirty="0"/>
              <a:t>Po vyčerpání všech nápadů společně uděláme kontrolu. Nejprve vyškrtneme pojmy, které s tématem nesouvisí a objasníme jsme si, proč jsme tak učinili. Dále hledáme vztahy mezi ostatními pojmy, které s tématem bobovitých rostlin souvisejí. Žáci při kontrole ještě jednou opakují, co který pojem znamená a k čemu se vztahuje.  </a:t>
            </a:r>
          </a:p>
          <a:p>
            <a:endParaRPr lang="cs-CZ" dirty="0"/>
          </a:p>
          <a:p>
            <a:pPr marL="0" indent="0">
              <a:buNone/>
            </a:pPr>
            <a:r>
              <a:rPr lang="cs-CZ" b="1" dirty="0"/>
              <a:t>Pracovní list:</a:t>
            </a:r>
            <a:r>
              <a:rPr lang="cs-CZ" dirty="0"/>
              <a:t>  </a:t>
            </a:r>
          </a:p>
          <a:p>
            <a:pPr lvl="0"/>
            <a:r>
              <a:rPr lang="cs-CZ" dirty="0"/>
              <a:t>Na závěr hodiny jsem žákům rozdáme pracovní list, který je zaměřen na rostlinné tělo bobovitých rostlin, zástupce této čeledi, na prospěšné látky, které luštěniny obsahují a také na znalost některého z pokrmů uvařeného z luštěnin.  </a:t>
            </a:r>
          </a:p>
          <a:p>
            <a:pPr lvl="0"/>
            <a:r>
              <a:rPr lang="cs-CZ" dirty="0"/>
              <a:t>Nedodělané úkoly mohou žáci dostat k vypracování doma.</a:t>
            </a:r>
          </a:p>
          <a:p>
            <a:pPr marL="0" indent="0">
              <a:buNone/>
            </a:pPr>
            <a:endParaRPr lang="cs-CZ" dirty="0"/>
          </a:p>
        </p:txBody>
      </p:sp>
    </p:spTree>
    <p:extLst>
      <p:ext uri="{BB962C8B-B14F-4D97-AF65-F5344CB8AC3E}">
        <p14:creationId xmlns:p14="http://schemas.microsoft.com/office/powerpoint/2010/main" val="631415826"/>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1220</Words>
  <Application>Microsoft Office PowerPoint</Application>
  <PresentationFormat>Širokoúhlá obrazovka</PresentationFormat>
  <Paragraphs>65</Paragraphs>
  <Slides>10</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10</vt:i4>
      </vt:variant>
    </vt:vector>
  </HeadingPairs>
  <TitlesOfParts>
    <vt:vector size="14" baseType="lpstr">
      <vt:lpstr>Arial</vt:lpstr>
      <vt:lpstr>Calibri</vt:lpstr>
      <vt:lpstr>Calibri Light</vt:lpstr>
      <vt:lpstr>Motiv Office</vt:lpstr>
      <vt:lpstr>Příklad vyučovací hodiny na téma bobovité (ZŠ)</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Příklad vyučovací hodiny na téma bobovité</dc:title>
  <dc:creator>Roman Skyba</dc:creator>
  <cp:lastModifiedBy>Roman Skyba</cp:lastModifiedBy>
  <cp:revision>3</cp:revision>
  <dcterms:created xsi:type="dcterms:W3CDTF">2019-04-10T19:54:51Z</dcterms:created>
  <dcterms:modified xsi:type="dcterms:W3CDTF">2019-04-10T20:14:11Z</dcterms:modified>
</cp:coreProperties>
</file>