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690" r:id="rId2"/>
    <p:sldId id="691" r:id="rId3"/>
    <p:sldId id="692" r:id="rId4"/>
    <p:sldId id="693" r:id="rId5"/>
    <p:sldId id="694" r:id="rId6"/>
    <p:sldId id="697" r:id="rId7"/>
    <p:sldId id="705" r:id="rId8"/>
    <p:sldId id="698" r:id="rId9"/>
    <p:sldId id="712" r:id="rId10"/>
    <p:sldId id="706" r:id="rId11"/>
    <p:sldId id="709" r:id="rId12"/>
    <p:sldId id="711" r:id="rId13"/>
    <p:sldId id="708" r:id="rId14"/>
    <p:sldId id="700" r:id="rId15"/>
    <p:sldId id="701" r:id="rId16"/>
    <p:sldId id="702" r:id="rId17"/>
    <p:sldId id="707" r:id="rId18"/>
    <p:sldId id="703" r:id="rId19"/>
    <p:sldId id="710" r:id="rId20"/>
    <p:sldId id="704" r:id="rId21"/>
    <p:sldId id="686" r:id="rId22"/>
    <p:sldId id="685" r:id="rId23"/>
    <p:sldId id="684" r:id="rId24"/>
    <p:sldId id="687" r:id="rId25"/>
    <p:sldId id="688" r:id="rId26"/>
  </p:sldIdLst>
  <p:sldSz cx="9144000" cy="6858000" type="screen4x3"/>
  <p:notesSz cx="6858000" cy="9144000"/>
  <p:defaultTextStyle>
    <a:defPPr>
      <a:defRPr lang="cs-CZ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808000"/>
    <a:srgbClr val="009900"/>
    <a:srgbClr val="FF0000"/>
    <a:srgbClr val="FF6600"/>
    <a:srgbClr val="FF3399"/>
    <a:srgbClr val="C00000"/>
    <a:srgbClr val="CC0000"/>
    <a:srgbClr val="000044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9647" autoAdjust="0"/>
  </p:normalViewPr>
  <p:slideViewPr>
    <p:cSldViewPr showGuides="1">
      <p:cViewPr varScale="1">
        <p:scale>
          <a:sx n="88" d="100"/>
          <a:sy n="88" d="100"/>
        </p:scale>
        <p:origin x="1421" y="67"/>
      </p:cViewPr>
      <p:guideLst>
        <p:guide orient="horz" pos="3657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086" y="-5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DD7E36A-E6E2-4181-B6B3-A58CF6802F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73494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406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392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611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60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9450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88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850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6368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2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26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671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68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98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1077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180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8483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9032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87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84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92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60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324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550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80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03960-2E56-44D6-93CA-E1971BE66D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782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197CF-FEFF-4D5D-8AA0-87190938FA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678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4782E-8B56-44A5-9FAE-F44F07EE6C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877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15633-ABB6-4564-BB38-419DBE6AF8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989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8149B-1D1D-4DD2-BCCA-6DD4A4C49E5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746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E130-FFA6-4C9D-9151-738D3F14E9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38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DD4F-3754-4894-A5B7-433A34B566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262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C98AC-D8BF-4379-A2F2-A84C8BC4A8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880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1D20A-14DC-49D4-AAEC-2D4BDAB9D8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122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FD0BB-4D9E-40A2-B47A-C00628589FD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838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D97B8-5605-4A8A-841B-AAE132097A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685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97CE0-3F78-4482-83E5-56F5E2E1BB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266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A24943ED-9755-4B60-BCB8-F914EEFE15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0YNsIaSbFd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658810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128564" y="1565229"/>
            <a:ext cx="419100" cy="244827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1535212" y="1565229"/>
            <a:ext cx="419100" cy="244827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3131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Použití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Tvrdý kov – pevné a lehké slitiny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/Ni), jaderná zařízení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Sloučeniny jedovaté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Lehké slitiny (Al/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Zn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aj.),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konstrukční materiály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Redukce (Ti),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desulfurace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oceli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Stavebnictví (vápno), výroba oceli, sklářský průmysl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Sr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Pyrotechnika, keramické magnety, slitiny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Stínění, rentgenologie (BaSO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), slitiny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0592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836712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Vlastnosti a reaktivita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Stříbrolesklé kovy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 vzduchu se rychle pokrývají vrstvou oxidu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hydroxidu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nitridu)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Reaktivita ve skupině roste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Odli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šnost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+  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  Li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O  +  CO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Odlišnost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Kovalentní i iontové sloučeniny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Amfoterní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Be  +  2 HCl  +  4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[Be(H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Be  +  2 NaOH  +  2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[Be(OH)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  + 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" name="TextBox 2"/>
          <p:cNvSpPr txBox="1"/>
          <p:nvPr/>
        </p:nvSpPr>
        <p:spPr>
          <a:xfrm>
            <a:off x="4442541" y="2371405"/>
            <a:ext cx="4161907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Na, K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+  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/KO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it-IT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it-IT" sz="2000" b="0" dirty="0">
                <a:latin typeface="Arial" panose="020B0604020202020204" pitchFamily="34" charset="0"/>
                <a:cs typeface="Arial" panose="020B0604020202020204" pitchFamily="34" charset="0"/>
              </a:rPr>
              <a:t>  tavenina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Mg–Ca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Iontové sloučenin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Zásadotvorné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454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836712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Vlastnosti a reaktivita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ionty neabsorbují v UV/Vis oblasti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sloučeniny jsou bezbarvé, pokud neabsorbuje anion nebo jiný kation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zbarvení plamene těkavými solemi alkalických kovů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purpurově červená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žlutá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růžovofialová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Rb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červenofialová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Cs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modrá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cihlov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ě červená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karmínově červená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žlutozelená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1" name="il_fi" descr="alkalicke-kovy-plam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44" y="2204864"/>
            <a:ext cx="2912616" cy="2147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872" y="3789040"/>
            <a:ext cx="2912616" cy="2147015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3986651" y="4306271"/>
            <a:ext cx="18646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0" dirty="0">
                <a:latin typeface="Arial" panose="020B0604020202020204" pitchFamily="34" charset="0"/>
                <a:cs typeface="Arial" panose="020B0604020202020204" pitchFamily="34" charset="0"/>
              </a:rPr>
              <a:t>http://e-chembook.eu</a:t>
            </a:r>
          </a:p>
        </p:txBody>
      </p:sp>
    </p:spTree>
    <p:extLst>
      <p:ext uri="{BB962C8B-B14F-4D97-AF65-F5344CB8AC3E}">
        <p14:creationId xmlns:p14="http://schemas.microsoft.com/office/powerpoint/2010/main" val="101216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5129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Hydridy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Na, K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MH vznikají přímou reakcí kovu s vodíkem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M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MH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Iontové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Ve skupině roste reaktivita a klesá tepelná stabilita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MH  +  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MH  +  2H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MOH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MH  +  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MH  +  X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MX  +  HX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Použití: redukční činidla (H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), zdroj vodíku (prakticky: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v oleji)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6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BF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6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NaF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4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BF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Na[BH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 +  3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NaF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TiCl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Ti  +  4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https://www.youtube.com/watch?v=0YNsIaSbFdg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12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Hydridy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ereaguje s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BeCl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LiH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BeH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LiCl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Polymerní, 2e3c vazby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Mg, Ca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MH vznikají přímými reakcemi kovu a vodíku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Reaktivita a použití podobné jako u hydridů I. skupiny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5" t="36350" r="4899" b="39500"/>
          <a:stretch/>
        </p:blipFill>
        <p:spPr>
          <a:xfrm>
            <a:off x="395536" y="2682334"/>
            <a:ext cx="4392488" cy="1161232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4553069" y="3458480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BeH</a:t>
            </a:r>
            <a:r>
              <a:rPr lang="en-US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236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880839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Sloučeniny s kyslíkem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Produkty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reakcí se mění v závislosti na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kovu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a množství kyslíku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 (oxid)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(peroxid)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K–Cs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(superoxid)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Be–Ca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	2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2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MO (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MO –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kalcinací uhličitanů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MO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– zahříváním oxidů v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nadbytky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kyslíku (jen Mg–Ba)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Využití peroxidů: bělení, dýchací přístroje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	Na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CO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	2 Na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CO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2 Na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+  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Starý způsob výroby peroxidu vodíku (BaO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	BaO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+  BaSO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588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Hydroxidy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Cs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MOH velmi silné báze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síla roste ve skupině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eagují s CO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,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S a s amfoterními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kovy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(Zn, Al, Pb aj.)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ěkteré prvky s MOH disproporcionují (Cl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, P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růmyslové chemikálie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: M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MOH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(LiOH z oxidu)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Hygroskopické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velmi rozpustné (kromě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–Ba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M(OH)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– silné báze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síla a rozpustnost roste ve skupině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hydratací oxidů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Be(OH)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amfoterní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Be(OH)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[Be(OH)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Be(OH)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[Be(H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endParaRPr lang="cs-CZ" sz="2000" b="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2052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ýroba hydroxidů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alkalických kovů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Elektrolyticky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malgámový způsob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rtuťová katoda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NaHg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NaHg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NaOH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2x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Hg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½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iafragmový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 membránový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způsob – katodický a anodický prostor odděleny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diafragmou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či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ionexovou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membránou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Diafragmový způsob –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nutno dělit NaOH a NaCl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3351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836712"/>
            <a:ext cx="8460754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Soli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Iontové sloučeniny kromě některých solí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(např. BeCl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 solí reakcí kyselin s: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prvky	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CaCl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oxidy	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CaCl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		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hydroxidy	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CaCl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2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uhličitany či siřičitany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CaCl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CO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solemi slabých či těkavých kyselin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(CH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COOH)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CaCl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2 CH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COOH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Srážení nerozpustných solí II.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kupiny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Podvojnou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záměnou za současného srážení jiné nerozpustné soli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Na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AgN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Cl↓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NaN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5" t="36350" r="4899" b="39500"/>
          <a:stretch/>
        </p:blipFill>
        <p:spPr>
          <a:xfrm>
            <a:off x="1835696" y="1471785"/>
            <a:ext cx="4392488" cy="1161232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954757" y="2247931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BeCl</a:t>
            </a:r>
            <a:r>
              <a:rPr lang="en-US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813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5129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Soli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Soli I. skupiny rozpustné (výjimka např. KClO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Soli II. skupiny s anionty X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1–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většinou rozpustné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Soli II. skupiny s anionty X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2–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3–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omezeně rozpustné či nerozpustné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– rozpustnost obvykle klesá ve skupině,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hydrogensoli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lépe rozpustné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Sádrovec a sádra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1600" b="0" dirty="0"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150 °C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200 °C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		 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600 °C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CaSO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dihydrát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hemihydrát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bezv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odý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CaO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Vápno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1600" b="0" dirty="0">
                <a:latin typeface="Arial" panose="020B0604020202020204" pitchFamily="34" charset="0"/>
                <a:cs typeface="Arial" panose="020B0604020202020204" pitchFamily="34" charset="0"/>
              </a:rPr>
              <a:t>		      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0 °C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  		  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voda					tuhnutí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(pálené)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(hašené)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→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vrdost vody trvalá 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chloridy, sírany, dusičnany a křemičitany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vrdost vody přechodná 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M(HCO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(MCO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vodní kámen)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Ca(HCO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907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Tabulk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1379094"/>
              </p:ext>
            </p:extLst>
          </p:nvPr>
        </p:nvGraphicFramePr>
        <p:xfrm>
          <a:off x="539552" y="1556792"/>
          <a:ext cx="8136904" cy="3445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166860393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38642329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22941734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454479658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1803251259"/>
                    </a:ext>
                  </a:extLst>
                </a:gridCol>
              </a:tblGrid>
              <a:tr h="2375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20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</a:t>
                      </a:r>
                      <a:r>
                        <a:rPr kumimoji="0" lang="cs-CZ" altLang="cs-CZ" sz="20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t. </a:t>
                      </a: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K)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</a:t>
                      </a:r>
                      <a:r>
                        <a:rPr kumimoji="0" lang="cs-CZ" altLang="cs-CZ" sz="20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v. </a:t>
                      </a: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K)</a:t>
                      </a:r>
                      <a:endParaRPr kumimoji="0" lang="cs-CZ" altLang="cs-CZ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465879"/>
                  </a:ext>
                </a:extLst>
              </a:tr>
              <a:tr h="1750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0,97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454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1620</a:t>
                      </a: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diagon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ální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podobnost – Mg</a:t>
                      </a:r>
                      <a:endParaRPr kumimoji="0" lang="cs-CZ" altLang="cs-CZ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596893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1,01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370</a:t>
                      </a:r>
                    </a:p>
                  </a:txBody>
                  <a:tcPr marL="19050" marR="1905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</a:t>
                      </a:r>
                    </a:p>
                  </a:txBody>
                  <a:tcPr marL="38100" marR="381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104910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0,91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</a:t>
                      </a:r>
                    </a:p>
                  </a:txBody>
                  <a:tcPr marL="19050" marR="1905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030</a:t>
                      </a:r>
                    </a:p>
                  </a:txBody>
                  <a:tcPr marL="38100" marR="381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2000" b="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K: 0.01%, </a:t>
                      </a:r>
                      <a:r>
                        <a:rPr lang="pl-PL" sz="2000" b="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2000" b="0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1/2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1,29·10</a:t>
                      </a:r>
                      <a:r>
                        <a:rPr lang="pl-PL" sz="2000" b="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roku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142642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Rb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0,89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</a:p>
                  </a:txBody>
                  <a:tcPr marL="19050" marR="1905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961</a:t>
                      </a:r>
                    </a:p>
                  </a:txBody>
                  <a:tcPr marL="38100" marR="381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189594"/>
                  </a:ext>
                </a:extLst>
              </a:tr>
              <a:tr h="2590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</a:t>
                      </a:r>
                      <a:endParaRPr kumimoji="0" lang="cs-CZ" altLang="cs-CZ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0,86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301</a:t>
                      </a:r>
                    </a:p>
                  </a:txBody>
                  <a:tcPr marL="19050" marR="1905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978</a:t>
                      </a:r>
                    </a:p>
                  </a:txBody>
                  <a:tcPr marL="38100" marR="381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397964"/>
                  </a:ext>
                </a:extLst>
              </a:tr>
              <a:tr h="2590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</a:t>
                      </a:r>
                      <a:endParaRPr kumimoji="0" lang="cs-CZ" altLang="cs-CZ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radioaktivn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í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39333"/>
                  </a:ext>
                </a:extLst>
              </a:tr>
            </a:tbl>
          </a:graphicData>
        </a:graphic>
      </p:graphicFrame>
      <p:sp>
        <p:nvSpPr>
          <p:cNvPr id="9" name="TextBox 2"/>
          <p:cNvSpPr txBox="1"/>
          <p:nvPr/>
        </p:nvSpPr>
        <p:spPr>
          <a:xfrm>
            <a:off x="287215" y="900000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Oxidační číslo  +1</a:t>
            </a:r>
          </a:p>
        </p:txBody>
      </p:sp>
    </p:spTree>
    <p:extLst>
      <p:ext uri="{BB962C8B-B14F-4D97-AF65-F5344CB8AC3E}">
        <p14:creationId xmlns:p14="http://schemas.microsoft.com/office/powerpoint/2010/main" val="867708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Komplexy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Ionty – polární, silně hydrofilní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Soli často nerozpustné do organických rozpouštědel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Převod do organického rozpouštědla za pomoci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komplexačních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činidel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Polyethery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polyethylenglykol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crownethery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cryptandy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2543239"/>
              </p:ext>
            </p:extLst>
          </p:nvPr>
        </p:nvGraphicFramePr>
        <p:xfrm>
          <a:off x="827584" y="3211998"/>
          <a:ext cx="6939880" cy="197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CS ChemDraw Drawing" r:id="rId5" imgW="8838944" imgH="2509572" progId="ChemDraw.Document.6.0">
                  <p:embed/>
                </p:oleObj>
              </mc:Choice>
              <mc:Fallback>
                <p:oleObj name="CS ChemDraw Drawing" r:id="rId5" imgW="8838944" imgH="250957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27584" y="3211998"/>
                        <a:ext cx="6939880" cy="1970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3562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Prvky v organismu</a:t>
            </a: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756" y="1196752"/>
            <a:ext cx="8939802" cy="3096772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 bwMode="auto">
          <a:xfrm>
            <a:off x="467544" y="4437112"/>
            <a:ext cx="432048" cy="432048"/>
          </a:xfrm>
          <a:prstGeom prst="rect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25200" rIns="91440" bIns="252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Obdélník 14"/>
          <p:cNvSpPr/>
          <p:nvPr/>
        </p:nvSpPr>
        <p:spPr bwMode="auto">
          <a:xfrm>
            <a:off x="465988" y="5166302"/>
            <a:ext cx="432048" cy="432048"/>
          </a:xfrm>
          <a:prstGeom prst="rect">
            <a:avLst/>
          </a:prstGeom>
          <a:solidFill>
            <a:srgbClr val="0099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25200" rIns="91440" bIns="252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Obdélník 15"/>
          <p:cNvSpPr/>
          <p:nvPr/>
        </p:nvSpPr>
        <p:spPr bwMode="auto">
          <a:xfrm>
            <a:off x="4516178" y="4442064"/>
            <a:ext cx="432048" cy="432048"/>
          </a:xfrm>
          <a:prstGeom prst="rect">
            <a:avLst/>
          </a:prstGeom>
          <a:solidFill>
            <a:srgbClr val="808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25200" rIns="91440" bIns="252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Obdélník 16"/>
          <p:cNvSpPr/>
          <p:nvPr/>
        </p:nvSpPr>
        <p:spPr bwMode="auto">
          <a:xfrm>
            <a:off x="4514622" y="5171254"/>
            <a:ext cx="432048" cy="432048"/>
          </a:xfrm>
          <a:prstGeom prst="rect">
            <a:avLst/>
          </a:prstGeom>
          <a:solidFill>
            <a:srgbClr val="DDDDDD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25200" rIns="91440" bIns="252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976445" y="4462965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b="0" dirty="0"/>
              <a:t>základní prvky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976445" y="5153725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b="0" dirty="0" err="1"/>
              <a:t>mikroprvky</a:t>
            </a:r>
            <a:endParaRPr lang="cs-CZ" b="0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5030851" y="4460599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b="0" dirty="0"/>
              <a:t>esenciální stopové prvky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5030851" y="5197660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b="0" dirty="0"/>
              <a:t>další stopové prvky</a:t>
            </a:r>
          </a:p>
        </p:txBody>
      </p:sp>
    </p:spTree>
    <p:extLst>
      <p:ext uri="{BB962C8B-B14F-4D97-AF65-F5344CB8AC3E}">
        <p14:creationId xmlns:p14="http://schemas.microsoft.com/office/powerpoint/2010/main" val="112649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Obsah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prvk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ů v lidském těle o váze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70 kg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Prvky v organismu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11" name="Group 98"/>
          <p:cNvGraphicFramePr>
            <a:graphicFrameLocks/>
          </p:cNvGraphicFramePr>
          <p:nvPr>
            <p:extLst/>
          </p:nvPr>
        </p:nvGraphicFramePr>
        <p:xfrm>
          <a:off x="308783" y="1439853"/>
          <a:ext cx="8353425" cy="4358926"/>
        </p:xfrm>
        <a:graphic>
          <a:graphicData uri="http://schemas.openxmlformats.org/drawingml/2006/table">
            <a:tbl>
              <a:tblPr/>
              <a:tblGrid>
                <a:gridCol w="208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7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7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26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Kyslík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 kg</a:t>
                      </a:r>
                    </a:p>
                  </a:txBody>
                  <a:tcPr marT="0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Železo</a:t>
                      </a:r>
                      <a:endParaRPr kumimoji="0" lang="en-US" altLang="cs-CZ" sz="2000" b="0" i="0" u="none" strike="noStrike" cap="none" normalizeH="0" baseline="-2500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g</a:t>
                      </a: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6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Uhlík</a:t>
                      </a: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12,6 kg</a:t>
                      </a:r>
                    </a:p>
                  </a:txBody>
                  <a:tcPr marT="0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Křemík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g</a:t>
                      </a: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6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Vodík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 kg</a:t>
                      </a:r>
                    </a:p>
                  </a:txBody>
                  <a:tcPr marT="0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Zinek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1,75 g</a:t>
                      </a: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6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Dusík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 kg</a:t>
                      </a:r>
                    </a:p>
                  </a:txBody>
                  <a:tcPr marT="0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Rubidium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 mg</a:t>
                      </a: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6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Vápník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 kg</a:t>
                      </a:r>
                    </a:p>
                  </a:txBody>
                  <a:tcPr marT="0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Měď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280 mg</a:t>
                      </a: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6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Fosfor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680 g</a:t>
                      </a:r>
                    </a:p>
                  </a:txBody>
                  <a:tcPr marT="0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Stroncium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280 mg</a:t>
                      </a: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6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Draslík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 g</a:t>
                      </a:r>
                    </a:p>
                  </a:txBody>
                  <a:tcPr marT="0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Brom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 mg</a:t>
                      </a: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26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Chlor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g</a:t>
                      </a:r>
                    </a:p>
                  </a:txBody>
                  <a:tcPr marT="0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Cín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 mg</a:t>
                      </a: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6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Síra</a:t>
                      </a:r>
                      <a:endParaRPr kumimoji="0" lang="en-US" altLang="cs-CZ" sz="2000" b="0" i="0" u="none" strike="noStrike" cap="none" normalizeH="0" baseline="-2500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g</a:t>
                      </a:r>
                    </a:p>
                  </a:txBody>
                  <a:tcPr marT="0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Mangan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70 mg</a:t>
                      </a: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626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Sodík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70 g</a:t>
                      </a:r>
                    </a:p>
                  </a:txBody>
                  <a:tcPr marT="0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Jod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70 mg</a:t>
                      </a: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626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Hořčík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42 g</a:t>
                      </a:r>
                    </a:p>
                  </a:txBody>
                  <a:tcPr marT="0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Hliník</a:t>
                      </a:r>
                      <a:endParaRPr kumimoji="0" lang="en-US" altLang="cs-CZ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35 mg</a:t>
                      </a:r>
                    </a:p>
                  </a:txBody>
                  <a:tcPr marT="45723" marB="4572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61253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836712"/>
            <a:ext cx="8460754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H, O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Voda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C, H, N, O, S, P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Proteiny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Cukry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Tuky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Nukleové kyseliny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Na, K, Ca, Mg, Cl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Osmotický tlak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Přenos signálů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Ca, P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Skelet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hydroxyapatit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Redoxní děje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Přenos kyslíku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Zn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Co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Odbourávání a výstavba organických molekul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Prvky v organismu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6691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836712"/>
            <a:ext cx="8460754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Koncentrace iontů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Koncentrační gradient – hnací síla biologických procesů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Pasivní transport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Ve směru gradientu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Iontové kanálu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Aktivní transport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Proti směru gradientu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Iontové pumpy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Spotřeba ATP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Prvky v organismu</a:t>
            </a:r>
            <a:endParaRPr lang="en-US" sz="2600" i="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14" name="Tabulk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354601"/>
              </p:ext>
            </p:extLst>
          </p:nvPr>
        </p:nvGraphicFramePr>
        <p:xfrm>
          <a:off x="287215" y="1713964"/>
          <a:ext cx="6577171" cy="15849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369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80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64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36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  <a:r>
                        <a:rPr lang="en-US" sz="2000" b="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cs-CZ" sz="2000" b="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en-US" sz="2000" b="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cs-CZ" sz="2000" b="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</a:t>
                      </a:r>
                      <a:r>
                        <a:rPr lang="en-US" sz="2000" b="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2+</a:t>
                      </a:r>
                      <a:endParaRPr lang="cs-CZ" sz="2000" b="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r>
                        <a:rPr lang="en-US" sz="2000" b="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lang="cs-CZ" sz="2000" b="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Extracelul</a:t>
                      </a:r>
                      <a:r>
                        <a:rPr lang="cs-CZ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ární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mmol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Intracelul</a:t>
                      </a:r>
                      <a:r>
                        <a:rPr lang="cs-CZ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ární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mmol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/L)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2000" b="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–5</a:t>
                      </a:r>
                      <a:endParaRPr lang="cs-CZ" sz="2000" b="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Poměr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10:1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1:30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2000" b="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:1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20:1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357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836712"/>
            <a:ext cx="8460754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Přechodné kovy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Ve volné podobě toxické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Vázané na proteiny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N, O, S skupiny vedlejších řetězců aminokyselin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Arial" panose="020B0604020202020204" pitchFamily="34" charset="0"/>
              <a:buChar char="•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Specifické nosiče pro přenos a skladování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Arial" panose="020B0604020202020204" pitchFamily="34" charset="0"/>
              <a:buChar char="•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Hemové struktury – porfyrinové ligandy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Arial" panose="020B0604020202020204" pitchFamily="34" charset="0"/>
              <a:buChar char="•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FeS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proteiny – ferredoxiny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Chlorofyl – fotosyntéza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Prvky v organismu</a:t>
            </a:r>
            <a:endParaRPr lang="en-US" sz="2600" i="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4" name="Picture 2" descr="The structure of chlorophyll 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9675" y="3789040"/>
            <a:ext cx="3792188" cy="1996950"/>
          </a:xfrm>
          <a:prstGeom prst="rect">
            <a:avLst/>
          </a:prstGeom>
          <a:noFill/>
        </p:spPr>
      </p:pic>
      <p:pic>
        <p:nvPicPr>
          <p:cNvPr id="15" name="Picture 4" descr="https://upload.wikimedia.org/wikipedia/commons/thumb/2/23/Chlorophyll_ab_spectra-en.svg/800px-Chlorophyll_ab_spectra-en.svg.png"/>
          <p:cNvPicPr>
            <a:picLocks noChangeAspect="1" noChangeArrowheads="1"/>
          </p:cNvPicPr>
          <p:nvPr/>
        </p:nvPicPr>
        <p:blipFill rotWithShape="1">
          <a:blip r:embed="rId5" cstate="print"/>
          <a:srcRect l="9163" t="6837" r="8365" b="19854"/>
          <a:stretch/>
        </p:blipFill>
        <p:spPr bwMode="auto">
          <a:xfrm>
            <a:off x="6071885" y="3789040"/>
            <a:ext cx="2448272" cy="2176241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4035769" y="5671598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Chlorofyl</a:t>
            </a:r>
          </a:p>
        </p:txBody>
      </p:sp>
      <p:pic>
        <p:nvPicPr>
          <p:cNvPr id="20" name="Picture 6" descr="https://ars.els-cdn.com/content/image/1-s2.0-S0010854514001787-gr1_lrg.jpg"/>
          <p:cNvPicPr>
            <a:picLocks noChangeAspect="1" noChangeArrowheads="1"/>
          </p:cNvPicPr>
          <p:nvPr/>
        </p:nvPicPr>
        <p:blipFill rotWithShape="1">
          <a:blip r:embed="rId6" cstate="print"/>
          <a:srcRect b="17928"/>
          <a:stretch/>
        </p:blipFill>
        <p:spPr bwMode="auto">
          <a:xfrm>
            <a:off x="6426010" y="427858"/>
            <a:ext cx="2291973" cy="1568011"/>
          </a:xfrm>
          <a:prstGeom prst="rect">
            <a:avLst/>
          </a:prstGeom>
          <a:noFill/>
        </p:spPr>
      </p:pic>
      <p:sp>
        <p:nvSpPr>
          <p:cNvPr id="17" name="TextovéPole 16"/>
          <p:cNvSpPr txBox="1"/>
          <p:nvPr/>
        </p:nvSpPr>
        <p:spPr>
          <a:xfrm>
            <a:off x="7530852" y="1799506"/>
            <a:ext cx="671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Hem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237674"/>
            <a:ext cx="2202367" cy="1570464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6846309" y="3419708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Ferredoxin</a:t>
            </a:r>
          </a:p>
        </p:txBody>
      </p:sp>
    </p:spTree>
    <p:extLst>
      <p:ext uri="{BB962C8B-B14F-4D97-AF65-F5344CB8AC3E}">
        <p14:creationId xmlns:p14="http://schemas.microsoft.com/office/powerpoint/2010/main" val="2947465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Tabulka 19"/>
          <p:cNvGraphicFramePr>
            <a:graphicFrameLocks noGrp="1"/>
          </p:cNvGraphicFramePr>
          <p:nvPr>
            <p:extLst/>
          </p:nvPr>
        </p:nvGraphicFramePr>
        <p:xfrm>
          <a:off x="539552" y="1556792"/>
          <a:ext cx="8136904" cy="3445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166860393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38642329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22941734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454479658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1803251259"/>
                    </a:ext>
                  </a:extLst>
                </a:gridCol>
              </a:tblGrid>
              <a:tr h="2375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20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</a:t>
                      </a:r>
                      <a:r>
                        <a:rPr kumimoji="0" lang="cs-CZ" altLang="cs-CZ" sz="20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t. </a:t>
                      </a: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K)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</a:t>
                      </a:r>
                      <a:r>
                        <a:rPr kumimoji="0" lang="cs-CZ" altLang="cs-CZ" sz="20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v. </a:t>
                      </a: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K)</a:t>
                      </a:r>
                      <a:endParaRPr kumimoji="0" lang="cs-CZ" altLang="cs-CZ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465879"/>
                  </a:ext>
                </a:extLst>
              </a:tr>
              <a:tr h="1750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1550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3240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diagon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ální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podobnost – </a:t>
                      </a: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  <a:endParaRPr kumimoji="0" lang="cs-CZ" altLang="cs-CZ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596893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920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1378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104910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1767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142642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1041</a:t>
                      </a: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1654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189594"/>
                  </a:ext>
                </a:extLst>
              </a:tr>
              <a:tr h="2590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</a:t>
                      </a:r>
                      <a:endParaRPr kumimoji="0" lang="cs-CZ" altLang="cs-CZ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</a:t>
                      </a: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39796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kumimoji="0" lang="cs-CZ" altLang="cs-CZ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970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1973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radioaktivn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í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39333"/>
                  </a:ext>
                </a:extLst>
              </a:tr>
            </a:tbl>
          </a:graphicData>
        </a:graphic>
      </p:graphicFrame>
      <p:sp>
        <p:nvSpPr>
          <p:cNvPr id="13" name="TextBox 2"/>
          <p:cNvSpPr txBox="1"/>
          <p:nvPr/>
        </p:nvSpPr>
        <p:spPr>
          <a:xfrm>
            <a:off x="287215" y="900000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Oxidační číslo  +2</a:t>
            </a:r>
          </a:p>
        </p:txBody>
      </p:sp>
    </p:spTree>
    <p:extLst>
      <p:ext uri="{BB962C8B-B14F-4D97-AF65-F5344CB8AC3E}">
        <p14:creationId xmlns:p14="http://schemas.microsoft.com/office/powerpoint/2010/main" val="110107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Zastoupení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6·10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%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hlinitokřemičitany (většinou spolu s Na nebo K), LiAlSi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(spodumen)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Zastoupení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2,6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%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(halit, mořská voda), NaNO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(ledek), 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·10H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(borax), 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·10H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(Glauberova sůl),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křemičitany a hlinitokřemičitany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Zastoupení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2,4 %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sylvín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), KNO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draselný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ledek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), (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hlinito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křemičitany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Rb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Cs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Zastoupení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&lt;&lt;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–3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zbýv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aj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po izolaci Li např. ze spodumenu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908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Zastoupení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6·10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%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linitokřemičitany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(většinou spolu s Na nebo K)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Zastoupení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1,93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%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MgCO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magnesit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; MgCO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·CaCO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dolomit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Zastoupení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,4 %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vápenec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mramor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křída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), CaSO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·2H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O (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sádrovec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), CaF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kazivec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), (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hlinito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křemičitany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Sr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Zastoupení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0,02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SrCO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(stroncianit)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Zastoupení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0,04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BaSO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(baryt)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1140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Výroba prvků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LiAlSi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(spodumen) – zahřátí a potom loužení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endParaRPr lang="en-US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elektrolýza taveniny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LiCl-KCl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Elektrolýza taveniny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CaCl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(ca. 600 °C), reaktor s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diafragmou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(dříve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Rb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Cs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Redukce taveniny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 sodíkem a destilace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Redukční schopnosti vs. bod varu (K nižší než Na)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– d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říve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z KOH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8482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836712"/>
            <a:ext cx="8460754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Výroba prvků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Beryl + 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[SiF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BeF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(loužení)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BeF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Beryl +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BeSO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BeCl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BeF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nebo BeCl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redukce Mg nebo Na nebo elektrolýza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Elektrolýza taveniny MgCl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nebo redukce oxidů ferrosiliciem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CaO·MgO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 +  Si(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Mg  +  CaSiO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Destilace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Elektrolýza taveniny CaCl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nebo redukce oxidu hliníkem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Sr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Ba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Redukce oxidů hliníkem za vysoké teploty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4 MO + 2 Al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M + M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092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671" y="3529700"/>
            <a:ext cx="3999809" cy="241958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287214" y="880839"/>
            <a:ext cx="8605265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Použití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Stearan – zahušťovadlo olejů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tavidlo smaltů,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spec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skla a keramiky, psychofarmakum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LiOH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sorpce 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Lehké slitiny – letectví a kosmonautika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akumulátory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Katoda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– LiCoO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LiMnO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LiNiO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, LiFePO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20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Li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+ Li</a:t>
            </a:r>
            <a:r>
              <a:rPr 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+  e</a:t>
            </a:r>
            <a:r>
              <a:rPr 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Li</a:t>
            </a:r>
            <a:r>
              <a:rPr lang="en-US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x+0,5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en-US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Anoda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grafit</a:t>
            </a:r>
            <a:endParaRPr lang="en-US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alt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alt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–1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Li</a:t>
            </a:r>
            <a:r>
              <a:rPr lang="en-US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Elektrolyt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sůl jako tavenina, 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roztok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bezvo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dém rozpouštědle, 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nebo ukotvena na polymerním nosiči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379535" y="5810780"/>
            <a:ext cx="285687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b="0" dirty="0">
                <a:latin typeface="Arial" panose="020B0604020202020204" pitchFamily="34" charset="0"/>
                <a:cs typeface="Arial" panose="020B0604020202020204" pitchFamily="34" charset="0"/>
              </a:rPr>
              <a:t>J. Petr</a:t>
            </a:r>
            <a:r>
              <a:rPr lang="en-US" sz="105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b="0" dirty="0" err="1">
                <a:latin typeface="Arial" panose="020B0604020202020204" pitchFamily="34" charset="0"/>
                <a:cs typeface="Arial" panose="020B0604020202020204" pitchFamily="34" charset="0"/>
              </a:rPr>
              <a:t>Diplomov</a:t>
            </a:r>
            <a:r>
              <a:rPr lang="cs-CZ" sz="1050" b="0" dirty="0">
                <a:latin typeface="Arial" panose="020B0604020202020204" pitchFamily="34" charset="0"/>
                <a:cs typeface="Arial" panose="020B0604020202020204" pitchFamily="34" charset="0"/>
              </a:rPr>
              <a:t>á práce. VUT v Brně, 2013.</a:t>
            </a:r>
          </a:p>
        </p:txBody>
      </p:sp>
    </p:spTree>
    <p:extLst>
      <p:ext uri="{BB962C8B-B14F-4D97-AF65-F5344CB8AC3E}">
        <p14:creationId xmlns:p14="http://schemas.microsoft.com/office/powerpoint/2010/main" val="3495131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4" y="836712"/>
            <a:ext cx="8605265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Použití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posyp silnic, potravinářství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mýdla a detergenty, zpracování celulózy, úprava vody, výroba Al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bělení, absorbent 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sklářský průmysl, sodné soli, odsiřování, mýdla a detergenty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NaHCO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kypřící prášek,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antacida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sklářský průmysl, prací prostředky, sušidlo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loužení zlata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– absorbent CO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– sklářský průmysl, barvířství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KNO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– hnojivo, oxidační činidlo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pyrotechnika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KClO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herbicid, pyrotechnika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KCl a K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– hnojiva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s-prvky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858256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12480</TotalTime>
  <Words>2252</Words>
  <Application>Microsoft Office PowerPoint</Application>
  <PresentationFormat>Předvádění na obrazovce (4:3)</PresentationFormat>
  <Paragraphs>531</Paragraphs>
  <Slides>25</Slides>
  <Notes>25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Arial</vt:lpstr>
      <vt:lpstr>Symbol</vt:lpstr>
      <vt:lpstr>Times New Roman</vt:lpstr>
      <vt:lpstr>Wingdings</vt:lpstr>
      <vt:lpstr>Default Design</vt:lpstr>
      <vt:lpstr>CS ChemDraw Drawing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Vodíkové spektrum</dc:title>
  <dc:creator>Vez</dc:creator>
  <cp:lastModifiedBy>Vojtěch Kubíček</cp:lastModifiedBy>
  <cp:revision>1072</cp:revision>
  <dcterms:created xsi:type="dcterms:W3CDTF">2004-05-01T17:45:26Z</dcterms:created>
  <dcterms:modified xsi:type="dcterms:W3CDTF">2025-03-24T09:33:07Z</dcterms:modified>
</cp:coreProperties>
</file>