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8" r:id="rId3"/>
    <p:sldId id="329" r:id="rId4"/>
    <p:sldId id="330" r:id="rId5"/>
    <p:sldId id="331" r:id="rId6"/>
    <p:sldId id="333" r:id="rId7"/>
    <p:sldId id="332" r:id="rId8"/>
    <p:sldId id="334" r:id="rId9"/>
    <p:sldId id="336" r:id="rId10"/>
    <p:sldId id="337" r:id="rId11"/>
    <p:sldId id="338" r:id="rId12"/>
    <p:sldId id="355" r:id="rId13"/>
    <p:sldId id="356" r:id="rId14"/>
    <p:sldId id="357" r:id="rId15"/>
    <p:sldId id="339" r:id="rId16"/>
    <p:sldId id="340" r:id="rId17"/>
    <p:sldId id="346" r:id="rId18"/>
    <p:sldId id="348" r:id="rId19"/>
    <p:sldId id="347" r:id="rId20"/>
    <p:sldId id="349" r:id="rId21"/>
    <p:sldId id="350" r:id="rId22"/>
    <p:sldId id="351" r:id="rId23"/>
    <p:sldId id="352" r:id="rId24"/>
    <p:sldId id="353" r:id="rId25"/>
    <p:sldId id="354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1" autoAdjust="0"/>
    <p:restoredTop sz="85387" autoAdjust="0"/>
  </p:normalViewPr>
  <p:slideViewPr>
    <p:cSldViewPr snapToGrid="0" snapToObjects="1">
      <p:cViewPr varScale="1">
        <p:scale>
          <a:sx n="95" d="100"/>
          <a:sy n="95" d="100"/>
        </p:scale>
        <p:origin x="19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03-Dec-18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03-Dec-18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Jack, R. E., </a:t>
            </a:r>
            <a:r>
              <a:rPr lang="en-US" dirty="0" err="1"/>
              <a:t>Garrod</a:t>
            </a:r>
            <a:r>
              <a:rPr lang="en-US" dirty="0"/>
              <a:t>, O. G. &amp; </a:t>
            </a:r>
            <a:r>
              <a:rPr lang="en-US" dirty="0" err="1"/>
              <a:t>Schyns</a:t>
            </a:r>
            <a:r>
              <a:rPr lang="en-US" dirty="0"/>
              <a:t>, P. G. (2014). Dynamic facial expressions of emotion transmit an evolving hierarchy of signals over time. </a:t>
            </a:r>
            <a:r>
              <a:rPr lang="en-US" i="1" dirty="0"/>
              <a:t>Current Biology, 24(2), 187–192.</a:t>
            </a:r>
          </a:p>
          <a:p>
            <a:br>
              <a:rPr lang="cs-CZ" dirty="0"/>
            </a:b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https://www.psychologytoday.com/blog/thriving101/201001/what-science-has-say-about-genuine-vs-fake-smiles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https://digest.bps.org.uk/2017/03/07/risk-taking-teens-brains-seem-to-disregard-past-bad-outcomes/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specifičnost</a:t>
            </a:r>
            <a:r>
              <a:rPr lang="cs-CZ" baseline="0" dirty="0"/>
              <a:t> </a:t>
            </a:r>
            <a:r>
              <a:rPr lang="cs-CZ" baseline="0" dirty="0" err="1"/>
              <a:t>moral</a:t>
            </a:r>
            <a:r>
              <a:rPr lang="cs-CZ" baseline="0" dirty="0"/>
              <a:t> </a:t>
            </a:r>
            <a:r>
              <a:rPr lang="cs-CZ" baseline="0" dirty="0" err="1"/>
              <a:t>reasoning</a:t>
            </a:r>
            <a:r>
              <a:rPr lang="cs-CZ" baseline="0" dirty="0"/>
              <a:t> – důležité je být schopen komunikovat důvody druhým – je zajímavé, že lidé nepřiznají, že na soud nemají důvod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C4A49-3164-4DFC-927D-A696AC087BC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ea typeface="ＭＳ Ｐゴシック" pitchFamily="34" charset="-128"/>
              </a:rPr>
              <a:t>vstupy: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výsledky voleb (a očekávané emoce)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subjektivní pravděpodobnost</a:t>
            </a:r>
          </a:p>
          <a:p>
            <a:pPr lvl="2"/>
            <a:r>
              <a:rPr lang="cs-CZ" sz="1800" dirty="0">
                <a:ea typeface="ＭＳ Ｐゴシック" pitchFamily="34" charset="-128"/>
              </a:rPr>
              <a:t>vnímaná míra rizika vyvolává různé emoce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další: </a:t>
            </a:r>
            <a:r>
              <a:rPr lang="en-US" sz="1800" dirty="0" err="1">
                <a:ea typeface="ＭＳ Ｐゴシック" pitchFamily="34" charset="-128"/>
              </a:rPr>
              <a:t>Představitelnost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err="1">
                <a:ea typeface="ＭＳ Ｐゴシック" pitchFamily="34" charset="-128"/>
              </a:rPr>
              <a:t>důsledků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err="1">
                <a:ea typeface="ＭＳ Ｐゴシック" pitchFamily="34" charset="-128"/>
              </a:rPr>
              <a:t>volby</a:t>
            </a:r>
            <a:r>
              <a:rPr lang="cs-CZ" sz="1800" dirty="0">
                <a:ea typeface="ＭＳ Ｐゴシック" pitchFamily="34" charset="-128"/>
              </a:rPr>
              <a:t> | </a:t>
            </a:r>
            <a:r>
              <a:rPr lang="en-US" sz="1800" dirty="0" err="1">
                <a:ea typeface="ＭＳ Ｐゴシック" pitchFamily="34" charset="-128"/>
              </a:rPr>
              <a:t>Osobní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err="1">
                <a:ea typeface="ＭＳ Ｐゴシック" pitchFamily="34" charset="-128"/>
              </a:rPr>
              <a:t>zkušenost</a:t>
            </a:r>
            <a:r>
              <a:rPr lang="en-US" sz="1800" dirty="0">
                <a:ea typeface="ＭＳ Ｐゴシック" pitchFamily="34" charset="-128"/>
              </a:rPr>
              <a:t> s </a:t>
            </a:r>
            <a:r>
              <a:rPr lang="en-US" sz="1800" dirty="0" err="1">
                <a:ea typeface="ＭＳ Ｐゴシック" pitchFamily="34" charset="-128"/>
              </a:rPr>
              <a:t>výsledky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err="1">
                <a:ea typeface="ＭＳ Ｐゴシック" pitchFamily="34" charset="-128"/>
              </a:rPr>
              <a:t>volby</a:t>
            </a:r>
            <a:r>
              <a:rPr lang="en-US" sz="1800" dirty="0">
                <a:ea typeface="ＭＳ Ｐゴシック" pitchFamily="34" charset="-128"/>
              </a:rPr>
              <a:t> a </a:t>
            </a:r>
            <a:r>
              <a:rPr lang="en-US" sz="1800" dirty="0" err="1">
                <a:ea typeface="ＭＳ Ｐゴシック" pitchFamily="34" charset="-128"/>
              </a:rPr>
              <a:t>učení</a:t>
            </a:r>
            <a:r>
              <a:rPr lang="cs-CZ" sz="1800" dirty="0">
                <a:ea typeface="ＭＳ Ｐゴシック" pitchFamily="34" charset="-128"/>
              </a:rPr>
              <a:t> | </a:t>
            </a:r>
            <a:r>
              <a:rPr lang="en-US" sz="1800" dirty="0" err="1">
                <a:ea typeface="ＭＳ Ｐゴシック" pitchFamily="34" charset="-128"/>
              </a:rPr>
              <a:t>Okolí</a:t>
            </a:r>
            <a:r>
              <a:rPr lang="en-US" sz="1800" dirty="0">
                <a:ea typeface="ＭＳ Ｐゴシック" pitchFamily="34" charset="-128"/>
              </a:rPr>
              <a:t> (framing, </a:t>
            </a:r>
            <a:r>
              <a:rPr lang="en-US" sz="1800" dirty="0" err="1">
                <a:ea typeface="ＭＳ Ｐゴシック" pitchFamily="34" charset="-128"/>
              </a:rPr>
              <a:t>kotva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atd</a:t>
            </a:r>
            <a:r>
              <a:rPr lang="en-US" sz="1800" dirty="0">
                <a:ea typeface="ＭＳ Ｐゴシック" pitchFamily="34" charset="-128"/>
              </a:rPr>
              <a:t>.)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studie</a:t>
            </a:r>
            <a:r>
              <a:rPr lang="en-US" dirty="0"/>
              <a:t> </a:t>
            </a:r>
            <a:r>
              <a:rPr lang="en-US" dirty="0" err="1"/>
              <a:t>zaznamenat</a:t>
            </a:r>
            <a:r>
              <a:rPr lang="en-US" dirty="0"/>
              <a:t> “</a:t>
            </a:r>
            <a:r>
              <a:rPr lang="en-US" dirty="0" err="1"/>
              <a:t>rozsah</a:t>
            </a:r>
            <a:r>
              <a:rPr lang="en-US" dirty="0"/>
              <a:t>” </a:t>
            </a:r>
            <a:r>
              <a:rPr lang="en-US" dirty="0" err="1"/>
              <a:t>pocitů</a:t>
            </a:r>
            <a:r>
              <a:rPr lang="cs-CZ" dirty="0"/>
              <a:t>?</a:t>
            </a:r>
            <a:endParaRPr lang="en-US" dirty="0"/>
          </a:p>
          <a:p>
            <a:pPr lvl="1"/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mající</a:t>
            </a:r>
            <a:r>
              <a:rPr lang="en-US" dirty="0"/>
              <a:t> </a:t>
            </a:r>
            <a:r>
              <a:rPr lang="en-US" dirty="0" err="1"/>
              <a:t>děti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nižší</a:t>
            </a:r>
            <a:r>
              <a:rPr lang="en-US" dirty="0"/>
              <a:t> </a:t>
            </a:r>
            <a:r>
              <a:rPr lang="en-US" dirty="0" err="1"/>
              <a:t>životní</a:t>
            </a:r>
            <a:r>
              <a:rPr lang="en-US" dirty="0"/>
              <a:t> </a:t>
            </a:r>
            <a:r>
              <a:rPr lang="en-US" dirty="0" err="1"/>
              <a:t>spokojenost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svobodní</a:t>
            </a:r>
            <a:r>
              <a:rPr lang="en-US" dirty="0"/>
              <a:t>.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péče</a:t>
            </a:r>
            <a:r>
              <a:rPr lang="en-US" dirty="0"/>
              <a:t> o </a:t>
            </a:r>
            <a:r>
              <a:rPr lang="en-US" dirty="0" err="1"/>
              <a:t>děti</a:t>
            </a:r>
            <a:r>
              <a:rPr lang="en-US" dirty="0"/>
              <a:t> je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uspokojující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kupř</a:t>
            </a:r>
            <a:r>
              <a:rPr lang="en-US" dirty="0"/>
              <a:t>. </a:t>
            </a:r>
            <a:r>
              <a:rPr lang="en-US" dirty="0" err="1"/>
              <a:t>uklízení</a:t>
            </a:r>
            <a:r>
              <a:rPr lang="en-US" dirty="0"/>
              <a:t>. 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4F768-1096-4DF8-B9DA-942397372E56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03.12.2018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B224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Psychologie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10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cs-CZ" sz="2800" b="1" dirty="0">
                <a:solidFill>
                  <a:schemeClr val="tx1"/>
                </a:solidFill>
              </a:rPr>
              <a:t>Emoce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ＭＳ Ｐゴシック" pitchFamily="34" charset="-128"/>
              </a:rPr>
              <a:t>Vliv emocí na rozhodování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5479529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ea typeface="ＭＳ Ｐゴシック" pitchFamily="34" charset="-128"/>
              </a:rPr>
              <a:t>různé názvy pro podobnou myšlenku:</a:t>
            </a:r>
          </a:p>
          <a:p>
            <a:pPr lvl="1"/>
            <a:r>
              <a:rPr lang="cs-CZ" sz="1600" dirty="0" err="1"/>
              <a:t>the</a:t>
            </a:r>
            <a:r>
              <a:rPr lang="cs-CZ" sz="1600" dirty="0"/>
              <a:t> ‘</a:t>
            </a:r>
            <a:r>
              <a:rPr lang="cs-CZ" sz="1600" b="1" dirty="0"/>
              <a:t>‘</a:t>
            </a:r>
            <a:r>
              <a:rPr lang="cs-CZ" sz="1600" b="1" dirty="0" err="1"/>
              <a:t>affect</a:t>
            </a:r>
            <a:r>
              <a:rPr lang="cs-CZ" sz="1600" b="1" dirty="0"/>
              <a:t> </a:t>
            </a:r>
            <a:r>
              <a:rPr lang="cs-CZ" sz="1600" b="1" dirty="0" err="1"/>
              <a:t>heuristic</a:t>
            </a:r>
            <a:r>
              <a:rPr lang="cs-CZ" sz="1600" b="1" dirty="0"/>
              <a:t>”</a:t>
            </a:r>
            <a:r>
              <a:rPr lang="cs-CZ" sz="1600" dirty="0"/>
              <a:t> in </a:t>
            </a:r>
            <a:r>
              <a:rPr lang="cs-CZ" sz="1600" dirty="0" err="1"/>
              <a:t>behavioral</a:t>
            </a:r>
            <a:r>
              <a:rPr lang="cs-CZ" sz="1600" dirty="0"/>
              <a:t> </a:t>
            </a:r>
            <a:r>
              <a:rPr lang="cs-CZ" sz="1600" dirty="0" err="1"/>
              <a:t>decision</a:t>
            </a:r>
            <a:r>
              <a:rPr lang="cs-CZ" sz="1600" dirty="0"/>
              <a:t> </a:t>
            </a:r>
            <a:r>
              <a:rPr lang="cs-CZ" sz="1600" dirty="0" err="1"/>
              <a:t>research</a:t>
            </a:r>
            <a:r>
              <a:rPr lang="cs-CZ" sz="1600" dirty="0"/>
              <a:t> (</a:t>
            </a:r>
            <a:r>
              <a:rPr lang="cs-CZ" sz="1600" dirty="0" err="1"/>
              <a:t>Slovic</a:t>
            </a:r>
            <a:r>
              <a:rPr lang="cs-CZ" sz="1600" dirty="0"/>
              <a:t>, </a:t>
            </a:r>
            <a:r>
              <a:rPr lang="cs-CZ" sz="1600" dirty="0" err="1"/>
              <a:t>Finucane</a:t>
            </a:r>
            <a:r>
              <a:rPr lang="cs-CZ" sz="1600" dirty="0"/>
              <a:t>, </a:t>
            </a:r>
            <a:r>
              <a:rPr lang="cs-CZ" sz="1600" dirty="0" err="1"/>
              <a:t>Peters</a:t>
            </a:r>
            <a:r>
              <a:rPr lang="cs-CZ" sz="1600" dirty="0"/>
              <a:t>, &amp; </a:t>
            </a:r>
            <a:r>
              <a:rPr lang="cs-CZ" sz="1600" dirty="0" err="1"/>
              <a:t>MacGregor</a:t>
            </a:r>
            <a:r>
              <a:rPr lang="cs-CZ" sz="1600" dirty="0"/>
              <a:t>, 2002),  </a:t>
            </a:r>
            <a:r>
              <a:rPr lang="cs-CZ" sz="1600" dirty="0" err="1"/>
              <a:t>the</a:t>
            </a:r>
            <a:r>
              <a:rPr lang="cs-CZ" sz="1600" dirty="0"/>
              <a:t> ‘</a:t>
            </a:r>
            <a:r>
              <a:rPr lang="cs-CZ" sz="1600" b="1" dirty="0"/>
              <a:t>‘</a:t>
            </a:r>
            <a:r>
              <a:rPr lang="cs-CZ" sz="1600" b="1" dirty="0" err="1"/>
              <a:t>How</a:t>
            </a:r>
            <a:r>
              <a:rPr lang="cs-CZ" sz="1600" b="1" dirty="0"/>
              <a:t>-do-I-</a:t>
            </a:r>
            <a:r>
              <a:rPr lang="cs-CZ" sz="1600" b="1" dirty="0" err="1"/>
              <a:t>feel</a:t>
            </a:r>
            <a:r>
              <a:rPr lang="cs-CZ" sz="1600" b="1" dirty="0"/>
              <a:t>-</a:t>
            </a:r>
            <a:r>
              <a:rPr lang="cs-CZ" sz="1600" b="1" dirty="0" err="1"/>
              <a:t>about</a:t>
            </a:r>
            <a:r>
              <a:rPr lang="cs-CZ" sz="1600" b="1" dirty="0"/>
              <a:t>-</a:t>
            </a:r>
            <a:r>
              <a:rPr lang="cs-CZ" sz="1600" b="1" dirty="0" err="1"/>
              <a:t>it</a:t>
            </a:r>
            <a:r>
              <a:rPr lang="cs-CZ" sz="1600" b="1" dirty="0"/>
              <a:t>?”</a:t>
            </a:r>
            <a:r>
              <a:rPr lang="cs-CZ" sz="1600" dirty="0"/>
              <a:t> </a:t>
            </a:r>
            <a:r>
              <a:rPr lang="cs-CZ" sz="1600" dirty="0" err="1"/>
              <a:t>heuristic</a:t>
            </a:r>
            <a:r>
              <a:rPr lang="cs-CZ" sz="1600" dirty="0"/>
              <a:t> [alt.: </a:t>
            </a:r>
            <a:r>
              <a:rPr lang="cs-CZ" sz="1600" b="1" dirty="0" err="1"/>
              <a:t>affect</a:t>
            </a:r>
            <a:r>
              <a:rPr lang="cs-CZ" sz="1600" b="1" dirty="0"/>
              <a:t>-as-</a:t>
            </a:r>
            <a:r>
              <a:rPr lang="cs-CZ" sz="1600" b="1" dirty="0" err="1"/>
              <a:t>information</a:t>
            </a:r>
            <a:r>
              <a:rPr lang="cs-CZ" sz="1600" dirty="0"/>
              <a:t>] in </a:t>
            </a:r>
            <a:r>
              <a:rPr lang="cs-CZ" sz="1600" dirty="0" err="1"/>
              <a:t>social</a:t>
            </a:r>
            <a:r>
              <a:rPr lang="cs-CZ" sz="1600" dirty="0"/>
              <a:t> psychology (Schwarz &amp; </a:t>
            </a:r>
            <a:r>
              <a:rPr lang="cs-CZ" sz="1600" dirty="0" err="1"/>
              <a:t>Clore</a:t>
            </a:r>
            <a:r>
              <a:rPr lang="cs-CZ" sz="1600" dirty="0"/>
              <a:t>, 1988) </a:t>
            </a:r>
            <a:r>
              <a:rPr lang="cs-CZ" sz="1600" dirty="0" err="1"/>
              <a:t>and</a:t>
            </a:r>
            <a:r>
              <a:rPr lang="cs-CZ" sz="1600" dirty="0"/>
              <a:t> </a:t>
            </a:r>
            <a:r>
              <a:rPr lang="cs-CZ" sz="1600" dirty="0" err="1"/>
              <a:t>consumer</a:t>
            </a:r>
            <a:r>
              <a:rPr lang="cs-CZ" sz="1600" dirty="0"/>
              <a:t> </a:t>
            </a:r>
            <a:r>
              <a:rPr lang="cs-CZ" sz="1600" dirty="0" err="1"/>
              <a:t>research</a:t>
            </a:r>
            <a:r>
              <a:rPr lang="cs-CZ" sz="1600" dirty="0"/>
              <a:t> (</a:t>
            </a:r>
            <a:r>
              <a:rPr lang="cs-CZ" sz="1600" dirty="0" err="1"/>
              <a:t>Pham</a:t>
            </a:r>
            <a:r>
              <a:rPr lang="cs-CZ" sz="1600" dirty="0"/>
              <a:t>, 1998 ), </a:t>
            </a:r>
            <a:r>
              <a:rPr lang="cs-CZ" sz="1600" dirty="0" err="1"/>
              <a:t>and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‘</a:t>
            </a:r>
            <a:r>
              <a:rPr lang="cs-CZ" sz="1600" b="1" dirty="0"/>
              <a:t>‘</a:t>
            </a:r>
            <a:r>
              <a:rPr lang="cs-CZ" sz="1600" b="1" dirty="0" err="1"/>
              <a:t>somatic</a:t>
            </a:r>
            <a:r>
              <a:rPr lang="cs-CZ" sz="1600" b="1" dirty="0"/>
              <a:t> </a:t>
            </a:r>
            <a:r>
              <a:rPr lang="cs-CZ" sz="1600" b="1" dirty="0" err="1"/>
              <a:t>marker</a:t>
            </a:r>
            <a:r>
              <a:rPr lang="cs-CZ" sz="1600" b="1" dirty="0"/>
              <a:t> </a:t>
            </a:r>
            <a:r>
              <a:rPr lang="cs-CZ" sz="1600" b="1" dirty="0" err="1"/>
              <a:t>hypothesis</a:t>
            </a:r>
            <a:r>
              <a:rPr lang="cs-CZ" sz="1600" b="1" dirty="0"/>
              <a:t>”</a:t>
            </a:r>
            <a:r>
              <a:rPr lang="cs-CZ" sz="1600" dirty="0"/>
              <a:t> in </a:t>
            </a:r>
            <a:r>
              <a:rPr lang="cs-CZ" sz="1600" dirty="0" err="1"/>
              <a:t>some</a:t>
            </a:r>
            <a:r>
              <a:rPr lang="cs-CZ" sz="1600" dirty="0"/>
              <a:t> </a:t>
            </a:r>
            <a:r>
              <a:rPr lang="cs-CZ" sz="1600" dirty="0" err="1"/>
              <a:t>neuroscience</a:t>
            </a:r>
            <a:r>
              <a:rPr lang="cs-CZ" sz="1600" dirty="0"/>
              <a:t> </a:t>
            </a:r>
            <a:r>
              <a:rPr lang="cs-CZ" sz="1600" dirty="0" err="1"/>
              <a:t>circles</a:t>
            </a:r>
            <a:r>
              <a:rPr lang="cs-CZ" sz="1600" dirty="0"/>
              <a:t> (</a:t>
            </a:r>
            <a:r>
              <a:rPr lang="cs-CZ" sz="1600" dirty="0" err="1"/>
              <a:t>Damasio</a:t>
            </a:r>
            <a:r>
              <a:rPr lang="cs-CZ" sz="1600" dirty="0"/>
              <a:t>, 1994)“ (</a:t>
            </a:r>
            <a:r>
              <a:rPr lang="cs-CZ" sz="1600" dirty="0" err="1"/>
              <a:t>Pham</a:t>
            </a:r>
            <a:r>
              <a:rPr lang="cs-CZ" sz="1600" dirty="0"/>
              <a:t>, 2007)</a:t>
            </a:r>
            <a:endParaRPr lang="en-US" sz="1800" dirty="0">
              <a:ea typeface="ＭＳ Ｐゴシック" pitchFamily="34" charset="-128"/>
            </a:endParaRPr>
          </a:p>
          <a:p>
            <a:r>
              <a:rPr lang="cs-CZ" sz="2800" dirty="0">
                <a:ea typeface="ＭＳ Ｐゴシック" pitchFamily="34" charset="-128"/>
              </a:rPr>
              <a:t>přímý vliv na chování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např. </a:t>
            </a:r>
            <a:r>
              <a:rPr lang="cs-CZ" sz="2400" dirty="0" err="1">
                <a:ea typeface="ＭＳ Ｐゴシック" pitchFamily="34" charset="-128"/>
              </a:rPr>
              <a:t>Damasio</a:t>
            </a:r>
            <a:r>
              <a:rPr lang="cs-CZ" sz="2400" dirty="0">
                <a:ea typeface="ＭＳ Ｐゴシック" pitchFamily="34" charset="-128"/>
              </a:rPr>
              <a:t> – absence emocí mění rizikové rozhodování při zachování nepoškozených </a:t>
            </a:r>
            <a:r>
              <a:rPr lang="cs-CZ" sz="2400" dirty="0" err="1">
                <a:ea typeface="ＭＳ Ｐゴシック" pitchFamily="34" charset="-128"/>
              </a:rPr>
              <a:t>kog</a:t>
            </a:r>
            <a:r>
              <a:rPr lang="cs-CZ" sz="2400" dirty="0">
                <a:ea typeface="ＭＳ Ｐゴシック" pitchFamily="34" charset="-128"/>
              </a:rPr>
              <a:t>. kapacit, stejně tak u lobotomie (= oddělení emocí a kognice -&gt; úpadek rozhodování a plánování)</a:t>
            </a:r>
          </a:p>
          <a:p>
            <a:r>
              <a:rPr lang="cs-CZ" sz="2800" dirty="0">
                <a:ea typeface="ＭＳ Ｐゴシック" pitchFamily="34" charset="-128"/>
              </a:rPr>
              <a:t>ovlivňování </a:t>
            </a:r>
            <a:r>
              <a:rPr lang="cs-CZ" sz="2800" dirty="0" err="1">
                <a:ea typeface="ＭＳ Ｐゴシック" pitchFamily="34" charset="-128"/>
              </a:rPr>
              <a:t>kognice</a:t>
            </a:r>
            <a:r>
              <a:rPr lang="cs-CZ" sz="2800" dirty="0">
                <a:ea typeface="ＭＳ Ｐゴシック" pitchFamily="34" charset="-128"/>
              </a:rPr>
              <a:t> &lt; --- &gt; emoce</a:t>
            </a:r>
          </a:p>
          <a:p>
            <a:pPr lvl="1"/>
            <a:r>
              <a:rPr lang="cs-CZ" sz="2400" dirty="0" err="1">
                <a:ea typeface="ＭＳ Ｐゴシック" pitchFamily="34" charset="-128"/>
              </a:rPr>
              <a:t>kognice</a:t>
            </a:r>
            <a:r>
              <a:rPr lang="cs-CZ" sz="2400" dirty="0">
                <a:ea typeface="ＭＳ Ｐゴシック" pitchFamily="34" charset="-128"/>
              </a:rPr>
              <a:t> -&gt; emoce je již v původním modelu, triviální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emoce -&gt; </a:t>
            </a:r>
            <a:r>
              <a:rPr lang="cs-CZ" sz="2400" dirty="0" err="1">
                <a:ea typeface="ＭＳ Ｐゴシック" pitchFamily="34" charset="-128"/>
              </a:rPr>
              <a:t>kognice</a:t>
            </a:r>
            <a:r>
              <a:rPr lang="cs-CZ" sz="2400" dirty="0">
                <a:ea typeface="ＭＳ Ｐゴシック" pitchFamily="34" charset="-128"/>
              </a:rPr>
              <a:t> dobře zdokumentováno</a:t>
            </a:r>
          </a:p>
          <a:p>
            <a:pPr lvl="2"/>
            <a:r>
              <a:rPr lang="cs-CZ" sz="1800" dirty="0">
                <a:ea typeface="ＭＳ Ｐゴシック" pitchFamily="34" charset="-128"/>
              </a:rPr>
              <a:t>např. </a:t>
            </a:r>
            <a:r>
              <a:rPr lang="cs-CZ" sz="1800" dirty="0" err="1">
                <a:ea typeface="ＭＳ Ｐゴシック" pitchFamily="34" charset="-128"/>
              </a:rPr>
              <a:t>Johnson</a:t>
            </a:r>
            <a:r>
              <a:rPr lang="cs-CZ" sz="1800" dirty="0">
                <a:ea typeface="ＭＳ Ｐゴシック" pitchFamily="34" charset="-128"/>
              </a:rPr>
              <a:t>, </a:t>
            </a:r>
            <a:r>
              <a:rPr lang="cs-CZ" sz="1800" dirty="0" err="1">
                <a:ea typeface="ＭＳ Ｐゴシック" pitchFamily="34" charset="-128"/>
              </a:rPr>
              <a:t>Tversky</a:t>
            </a:r>
            <a:r>
              <a:rPr lang="cs-CZ" sz="1800" dirty="0">
                <a:ea typeface="ＭＳ Ｐゴシック" pitchFamily="34" charset="-128"/>
              </a:rPr>
              <a:t> (1983) – čtení pozitivních (negativních) článků vedlo k odhadování menšího (většího) rizika (povodní, nemocí)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70"/>
            <a:ext cx="8229600" cy="1143000"/>
          </a:xfrm>
        </p:spPr>
        <p:txBody>
          <a:bodyPr/>
          <a:lstStyle/>
          <a:p>
            <a:r>
              <a:rPr lang="cs-CZ" dirty="0"/>
              <a:t>Vliv emocí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3451"/>
            <a:ext cx="8229600" cy="584802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>
                <a:ea typeface="ＭＳ Ｐゴシック" pitchFamily="34" charset="-128"/>
              </a:rPr>
              <a:t>emoce mohou vznikat i bez </a:t>
            </a:r>
            <a:r>
              <a:rPr lang="cs-CZ" sz="2800" dirty="0" err="1">
                <a:ea typeface="ＭＳ Ｐゴシック" pitchFamily="34" charset="-128"/>
              </a:rPr>
              <a:t>kognice</a:t>
            </a:r>
            <a:endParaRPr lang="cs-CZ" sz="2800" dirty="0">
              <a:ea typeface="ＭＳ Ｐゴシック" pitchFamily="34" charset="-128"/>
            </a:endParaRPr>
          </a:p>
          <a:p>
            <a:pPr lvl="1"/>
            <a:r>
              <a:rPr lang="cs-CZ" sz="2400" dirty="0">
                <a:ea typeface="ＭＳ Ｐゴシック" pitchFamily="34" charset="-128"/>
              </a:rPr>
              <a:t>okamžité afektivní reakce na podněty (</a:t>
            </a:r>
            <a:r>
              <a:rPr lang="cs-CZ" sz="2400" dirty="0" err="1">
                <a:ea typeface="ＭＳ Ｐゴシック" pitchFamily="34" charset="-128"/>
              </a:rPr>
              <a:t>LeDoux</a:t>
            </a:r>
            <a:r>
              <a:rPr lang="cs-CZ" sz="2400" dirty="0">
                <a:ea typeface="ＭＳ Ｐゴシック" pitchFamily="34" charset="-128"/>
              </a:rPr>
              <a:t>, 1996)</a:t>
            </a:r>
          </a:p>
          <a:p>
            <a:pPr lvl="1"/>
            <a:r>
              <a:rPr lang="cs-CZ" sz="2400" i="1" dirty="0" err="1">
                <a:ea typeface="ＭＳ Ｐゴシック" pitchFamily="34" charset="-128"/>
              </a:rPr>
              <a:t>evolutionary</a:t>
            </a:r>
            <a:r>
              <a:rPr lang="cs-CZ" sz="2400" i="1" dirty="0">
                <a:ea typeface="ＭＳ Ｐゴシック" pitchFamily="34" charset="-128"/>
              </a:rPr>
              <a:t> </a:t>
            </a:r>
            <a:r>
              <a:rPr lang="cs-CZ" sz="2400" i="1" dirty="0" err="1">
                <a:ea typeface="ＭＳ Ｐゴシック" pitchFamily="34" charset="-128"/>
              </a:rPr>
              <a:t>preparedness</a:t>
            </a:r>
            <a:r>
              <a:rPr lang="cs-CZ" sz="2400" dirty="0">
                <a:ea typeface="ＭＳ Ｐゴシック" pitchFamily="34" charset="-128"/>
              </a:rPr>
              <a:t> – na určité podněty reaguje spíše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>
                <a:ea typeface="ＭＳ Ｐゴシック" pitchFamily="34" charset="-128"/>
              </a:rPr>
              <a:t>vliv </a:t>
            </a:r>
            <a:r>
              <a:rPr lang="cs-CZ" sz="2800" dirty="0" err="1">
                <a:ea typeface="ＭＳ Ｐゴシック" pitchFamily="34" charset="-128"/>
              </a:rPr>
              <a:t>kognice</a:t>
            </a:r>
            <a:r>
              <a:rPr lang="cs-CZ" sz="2800" dirty="0">
                <a:ea typeface="ＭＳ Ｐゴシック" pitchFamily="34" charset="-128"/>
              </a:rPr>
              <a:t> na chování může být </a:t>
            </a:r>
            <a:r>
              <a:rPr lang="cs-CZ" sz="2800" dirty="0" err="1">
                <a:ea typeface="ＭＳ Ｐゴシック" pitchFamily="34" charset="-128"/>
              </a:rPr>
              <a:t>mediován</a:t>
            </a:r>
            <a:r>
              <a:rPr lang="cs-CZ" sz="2800" dirty="0">
                <a:ea typeface="ＭＳ Ｐゴシック" pitchFamily="34" charset="-128"/>
              </a:rPr>
              <a:t> emocemi, které </a:t>
            </a:r>
            <a:r>
              <a:rPr lang="cs-CZ" sz="2800" dirty="0" err="1">
                <a:ea typeface="ＭＳ Ｐゴシック" pitchFamily="34" charset="-128"/>
              </a:rPr>
              <a:t>kognice</a:t>
            </a:r>
            <a:r>
              <a:rPr lang="cs-CZ" sz="2800" dirty="0">
                <a:ea typeface="ＭＳ Ｐゴシック" pitchFamily="34" charset="-128"/>
              </a:rPr>
              <a:t> vyvolává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regulace chování před vznikem vyšších </a:t>
            </a:r>
            <a:r>
              <a:rPr lang="cs-CZ" sz="2400" dirty="0" err="1">
                <a:ea typeface="ＭＳ Ｐゴシック" pitchFamily="34" charset="-128"/>
              </a:rPr>
              <a:t>kog</a:t>
            </a:r>
            <a:r>
              <a:rPr lang="cs-CZ" sz="2400" dirty="0">
                <a:ea typeface="ＭＳ Ｐゴシック" pitchFamily="34" charset="-128"/>
              </a:rPr>
              <a:t>. funkcí - </a:t>
            </a:r>
            <a:r>
              <a:rPr lang="cs-CZ" sz="2400" dirty="0" err="1">
                <a:ea typeface="ＭＳ Ｐゴシック" pitchFamily="34" charset="-128"/>
              </a:rPr>
              <a:t>approach</a:t>
            </a:r>
            <a:r>
              <a:rPr lang="cs-CZ" sz="2400" dirty="0">
                <a:ea typeface="ＭＳ Ｐゴシック" pitchFamily="34" charset="-128"/>
              </a:rPr>
              <a:t>/</a:t>
            </a:r>
            <a:r>
              <a:rPr lang="cs-CZ" sz="2400" dirty="0" err="1">
                <a:ea typeface="ＭＳ Ｐゴシック" pitchFamily="34" charset="-128"/>
              </a:rPr>
              <a:t>avoid</a:t>
            </a:r>
            <a:r>
              <a:rPr lang="cs-CZ" sz="2400" dirty="0">
                <a:ea typeface="ＭＳ Ｐゴシック" pitchFamily="34" charset="-128"/>
              </a:rPr>
              <a:t> (</a:t>
            </a:r>
            <a:r>
              <a:rPr lang="cs-CZ" sz="2400" dirty="0" err="1">
                <a:ea typeface="ＭＳ Ｐゴシック" pitchFamily="34" charset="-128"/>
              </a:rPr>
              <a:t>Zajonc</a:t>
            </a:r>
            <a:r>
              <a:rPr lang="cs-CZ" sz="2400" dirty="0">
                <a:ea typeface="ＭＳ Ｐゴシック" pitchFamily="34" charset="-128"/>
              </a:rPr>
              <a:t>, 1998), výsledek </a:t>
            </a:r>
            <a:r>
              <a:rPr lang="cs-CZ" sz="2400" dirty="0" err="1">
                <a:ea typeface="ＭＳ Ｐゴシック" pitchFamily="34" charset="-128"/>
              </a:rPr>
              <a:t>kognice</a:t>
            </a:r>
            <a:r>
              <a:rPr lang="cs-CZ" sz="2400" dirty="0">
                <a:ea typeface="ＭＳ Ｐゴシック" pitchFamily="34" charset="-128"/>
              </a:rPr>
              <a:t> musí být </a:t>
            </a:r>
            <a:r>
              <a:rPr lang="cs-CZ" sz="2400" dirty="0" err="1">
                <a:ea typeface="ＭＳ Ｐゴシック" pitchFamily="34" charset="-128"/>
              </a:rPr>
              <a:t>preveden</a:t>
            </a:r>
            <a:r>
              <a:rPr lang="cs-CZ" sz="2400" dirty="0">
                <a:ea typeface="ＭＳ Ｐゴシック" pitchFamily="34" charset="-128"/>
              </a:rPr>
              <a:t> do „jazyka emocí“, aby došlo k realizaci chování (</a:t>
            </a:r>
            <a:r>
              <a:rPr lang="cs-CZ" sz="2400" dirty="0" err="1">
                <a:ea typeface="ＭＳ Ｐゴシック" pitchFamily="34" charset="-128"/>
              </a:rPr>
              <a:t>Damasio</a:t>
            </a:r>
            <a:r>
              <a:rPr lang="cs-CZ" sz="2400" dirty="0">
                <a:ea typeface="ＭＳ Ｐゴシック" pitchFamily="34" charset="-128"/>
              </a:rPr>
              <a:t>, 1994).</a:t>
            </a:r>
          </a:p>
          <a:p>
            <a:pPr lvl="1"/>
            <a:r>
              <a:rPr lang="cs-CZ" dirty="0">
                <a:ea typeface="ＭＳ Ｐゴシック" pitchFamily="34" charset="-128"/>
              </a:rPr>
              <a:t>obvykle funkční, v souladu s </a:t>
            </a:r>
            <a:r>
              <a:rPr lang="cs-CZ" dirty="0" err="1">
                <a:ea typeface="ＭＳ Ｐゴシック" pitchFamily="34" charset="-128"/>
              </a:rPr>
              <a:t>kognicí</a:t>
            </a:r>
            <a:r>
              <a:rPr lang="cs-CZ" dirty="0">
                <a:ea typeface="ＭＳ Ｐゴシック" pitchFamily="34" charset="-128"/>
              </a:rPr>
              <a:t> – </a:t>
            </a:r>
            <a:r>
              <a:rPr lang="cs-CZ" b="1" dirty="0">
                <a:ea typeface="ＭＳ Ｐゴシック" pitchFamily="34" charset="-128"/>
              </a:rPr>
              <a:t>ale ne nutně!</a:t>
            </a:r>
          </a:p>
          <a:p>
            <a:pPr lvl="2"/>
            <a:r>
              <a:rPr lang="cs-CZ" sz="2800" b="1" dirty="0">
                <a:ea typeface="ＭＳ Ｐゴシック" pitchFamily="34" charset="-128"/>
              </a:rPr>
              <a:t>integrální </a:t>
            </a:r>
            <a:r>
              <a:rPr lang="cs-CZ" sz="2800" dirty="0">
                <a:ea typeface="ＭＳ Ｐゴシック" pitchFamily="34" charset="-128"/>
              </a:rPr>
              <a:t>vs.</a:t>
            </a:r>
            <a:r>
              <a:rPr lang="cs-CZ" sz="2800" b="1" dirty="0">
                <a:ea typeface="ＭＳ Ｐゴシック" pitchFamily="34" charset="-128"/>
              </a:rPr>
              <a:t> nahodilá emoce</a:t>
            </a:r>
            <a:endParaRPr lang="cs-CZ" sz="28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Hypnotické znechucení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ounded Rectangle 3"/>
          <p:cNvSpPr/>
          <p:nvPr/>
        </p:nvSpPr>
        <p:spPr>
          <a:xfrm>
            <a:off x="285720" y="1785926"/>
            <a:ext cx="8286808" cy="478634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Dan se podílí na organizaci studentské samosprávy. Tento semestr byl pověřen organizací diskusí o různých problémech souvisejících se studiem. Často se snaží vybírat témata, jež oslovují studenty i učitele, aby podnítil diskusi.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Hypnotické znechucení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ounded Rectangle 3"/>
          <p:cNvSpPr/>
          <p:nvPr/>
        </p:nvSpPr>
        <p:spPr>
          <a:xfrm>
            <a:off x="285720" y="1571612"/>
            <a:ext cx="8286808" cy="4786346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Dan se podílí na organizaci studentské samosprávy. Tento semestr byl pověřen organizací diskusí o různých problémech souvisejících se studiem. </a:t>
            </a:r>
            <a:r>
              <a:rPr lang="cs-CZ" sz="4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Často</a:t>
            </a:r>
            <a:r>
              <a:rPr lang="cs-CZ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se snaží vybírat témata, jež oslovují studenty i učitele, aby podnítil diskusi.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00034" y="714356"/>
            <a:ext cx="8001056" cy="2714644"/>
          </a:xfrm>
          <a:prstGeom prst="round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effectLst>
            <a:innerShdw blurRad="114300">
              <a:prstClr val="black"/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morální usuzování = morální zdůvodňování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3929066"/>
            <a:ext cx="8429684" cy="25003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„Zdá se, že má něco za</a:t>
            </a:r>
            <a:r>
              <a:rPr kumimoji="0" lang="cs-CZ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lubem!“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1" baseline="0" dirty="0">
                <a:latin typeface="Cambria" pitchFamily="18" charset="0"/>
              </a:rPr>
              <a:t>„Jen se snaží všem zalíbit.“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1" dirty="0">
                <a:latin typeface="Cambria" pitchFamily="18" charset="0"/>
              </a:rPr>
              <a:t>„Je to prostě divné a odporné.“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„Nevím proč, ale prostě je to špatné.“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ＭＳ Ｐゴシック" pitchFamily="34" charset="-128"/>
              </a:rPr>
              <a:t>Komplexní zahrnutí emocí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40963" name="Content Placeholder 7" descr="Riskasafeelingc.tiff"/>
          <p:cNvPicPr>
            <a:picLocks noGrp="1" noChangeAspect="1"/>
          </p:cNvPicPr>
          <p:nvPr>
            <p:ph idx="1"/>
          </p:nvPr>
        </p:nvPicPr>
        <p:blipFill>
          <a:blip r:embed="rId3"/>
          <a:srcRect l="-8214" r="-8214"/>
          <a:stretch>
            <a:fillRect/>
          </a:stretch>
        </p:blipFill>
        <p:spPr/>
      </p:pic>
      <p:sp>
        <p:nvSpPr>
          <p:cNvPr id="40964" name="TextBox 8"/>
          <p:cNvSpPr txBox="1">
            <a:spLocks noChangeArrowheads="1"/>
          </p:cNvSpPr>
          <p:nvPr/>
        </p:nvSpPr>
        <p:spPr bwMode="auto">
          <a:xfrm>
            <a:off x="6076282" y="6356350"/>
            <a:ext cx="309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Loewenstein</a:t>
            </a:r>
            <a:r>
              <a:rPr lang="en-US" dirty="0"/>
              <a:t> et al. (2001)</a:t>
            </a: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-9555631">
            <a:off x="4123204" y="3183737"/>
            <a:ext cx="573777" cy="215477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 rot="-9555631">
            <a:off x="5034653" y="3867350"/>
            <a:ext cx="535561" cy="22120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rot="8482033">
            <a:off x="5705677" y="2968854"/>
            <a:ext cx="535561" cy="22120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ＭＳ Ｐゴシック" pitchFamily="34" charset="-128"/>
              </a:rPr>
              <a:t>Osobní vs. neosobní rozhodování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cs-CZ" sz="2800" dirty="0">
                <a:ea typeface="ＭＳ Ｐゴシック" pitchFamily="34" charset="-128"/>
              </a:rPr>
              <a:t>rozhodujeme-li se „za obecné jedince“ či abstraktně, somatické </a:t>
            </a:r>
            <a:r>
              <a:rPr lang="cs-CZ" sz="2800" dirty="0" err="1">
                <a:ea typeface="ＭＳ Ｐゴシック" pitchFamily="34" charset="-128"/>
              </a:rPr>
              <a:t>markery</a:t>
            </a:r>
            <a:r>
              <a:rPr lang="cs-CZ" sz="2800" dirty="0">
                <a:ea typeface="ＭＳ Ｐゴシック" pitchFamily="34" charset="-128"/>
              </a:rPr>
              <a:t> mají malou intenzitu a převáží </a:t>
            </a:r>
            <a:r>
              <a:rPr lang="cs-CZ" sz="2800" dirty="0" err="1">
                <a:ea typeface="ＭＳ Ｐゴシック" pitchFamily="34" charset="-128"/>
              </a:rPr>
              <a:t>kognice</a:t>
            </a:r>
            <a:r>
              <a:rPr lang="cs-CZ" sz="2800" dirty="0">
                <a:ea typeface="ＭＳ Ｐゴシック" pitchFamily="34" charset="-128"/>
              </a:rPr>
              <a:t> (</a:t>
            </a:r>
            <a:r>
              <a:rPr lang="cs-CZ" sz="2800" dirty="0" err="1">
                <a:ea typeface="ＭＳ Ｐゴシック" pitchFamily="34" charset="-128"/>
              </a:rPr>
              <a:t>Hsee</a:t>
            </a:r>
            <a:r>
              <a:rPr lang="cs-CZ" sz="2800" dirty="0">
                <a:ea typeface="ＭＳ Ｐゴシック" pitchFamily="34" charset="-128"/>
              </a:rPr>
              <a:t>, Weber, 1997)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vystoupíte z taxíku s opilým řidičem? a co průměrný student FSV?</a:t>
            </a:r>
          </a:p>
          <a:p>
            <a:r>
              <a:rPr lang="cs-CZ" sz="2800" dirty="0">
                <a:ea typeface="ＭＳ Ｐゴシック" pitchFamily="34" charset="-128"/>
              </a:rPr>
              <a:t>úzkostní lidé se vyhýbají riziku (depresivní se vyhýbají aktivitě), ale efekt se ztrácí, pokud mají rozhodovat za jiné (</a:t>
            </a:r>
            <a:r>
              <a:rPr lang="cs-CZ" sz="2800" dirty="0" err="1">
                <a:ea typeface="ＭＳ Ｐゴシック" pitchFamily="34" charset="-128"/>
              </a:rPr>
              <a:t>Eisenberg</a:t>
            </a:r>
            <a:r>
              <a:rPr lang="cs-CZ" sz="2800" dirty="0">
                <a:ea typeface="ＭＳ Ｐゴシック" pitchFamily="34" charset="-128"/>
              </a:rPr>
              <a:t>, Baron, </a:t>
            </a:r>
            <a:r>
              <a:rPr lang="cs-CZ" sz="2800" dirty="0" err="1">
                <a:ea typeface="ＭＳ Ｐゴシック" pitchFamily="34" charset="-128"/>
              </a:rPr>
              <a:t>Seligman</a:t>
            </a:r>
            <a:r>
              <a:rPr lang="cs-CZ" sz="2800" dirty="0">
                <a:ea typeface="ＭＳ Ｐゴシック" pitchFamily="34" charset="-128"/>
              </a:rPr>
              <a:t>, 1995)</a:t>
            </a:r>
          </a:p>
          <a:p>
            <a:endParaRPr lang="cs-CZ" sz="2800" dirty="0">
              <a:ea typeface="ＭＳ Ｐゴシック" pitchFamily="34" charset="-128"/>
            </a:endParaRPr>
          </a:p>
          <a:p>
            <a:r>
              <a:rPr lang="cs-CZ" sz="2800" dirty="0">
                <a:ea typeface="ＭＳ Ｐゴシック" pitchFamily="34" charset="-128"/>
              </a:rPr>
              <a:t>je u psychopatů vždy rozhodování „neosobní“?</a:t>
            </a:r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>
                <a:ea typeface="ＭＳ Ｐゴシック" pitchFamily="34" charset="-128"/>
              </a:rPr>
              <a:t>„</a:t>
            </a:r>
            <a:r>
              <a:rPr lang="cs-CZ" dirty="0" err="1">
                <a:ea typeface="ＭＳ Ｐゴシック" pitchFamily="34" charset="-128"/>
              </a:rPr>
              <a:t>Vividness</a:t>
            </a:r>
            <a:r>
              <a:rPr lang="cs-CZ" dirty="0">
                <a:ea typeface="ＭＳ Ｐゴシック" pitchFamily="34" charset="-128"/>
              </a:rPr>
              <a:t>“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r>
              <a:rPr lang="cs-CZ" sz="2800" dirty="0">
                <a:ea typeface="ＭＳ Ｐゴシック" pitchFamily="34" charset="-128"/>
              </a:rPr>
              <a:t>„živost obrazů“ – vyvolá silnější emoční reakci (ve srovnání s abstraktním, věcným popisem)</a:t>
            </a:r>
          </a:p>
          <a:p>
            <a:pPr lvl="1"/>
            <a:r>
              <a:rPr lang="cs-CZ" sz="2400" dirty="0">
                <a:ea typeface="ＭＳ Ｐゴシック" pitchFamily="34" charset="-128"/>
              </a:rPr>
              <a:t>může mít informační hodnotu („živěji“ popsaná situace bude opravdu nebezpečnější(?) )</a:t>
            </a:r>
          </a:p>
          <a:p>
            <a:r>
              <a:rPr lang="cs-CZ" sz="2800" dirty="0">
                <a:ea typeface="ＭＳ Ｐゴシック" pitchFamily="34" charset="-128"/>
              </a:rPr>
              <a:t>Propustíte spíše kriminálníka s diagnózou, u které je 0,2 šance na násilné chování nebo s diagnózou, u které se 20 ze 100 chová násilně?</a:t>
            </a:r>
          </a:p>
          <a:p>
            <a:r>
              <a:rPr lang="cs-CZ" dirty="0">
                <a:ea typeface="ＭＳ Ｐゴシック" pitchFamily="34" charset="-128"/>
              </a:rPr>
              <a:t>Doporučení? </a:t>
            </a:r>
          </a:p>
          <a:p>
            <a:pPr lvl="2"/>
            <a:r>
              <a:rPr lang="cs-CZ" dirty="0">
                <a:ea typeface="ＭＳ Ｐゴシック" pitchFamily="34" charset="-128"/>
              </a:rPr>
              <a:t>(otázka míry? pozor na nadměrnou úzkost – a) negativní vliv na </a:t>
            </a:r>
            <a:r>
              <a:rPr lang="cs-CZ" dirty="0" err="1">
                <a:ea typeface="ＭＳ Ｐゴシック" pitchFamily="34" charset="-128"/>
              </a:rPr>
              <a:t>well</a:t>
            </a:r>
            <a:r>
              <a:rPr lang="cs-CZ" dirty="0">
                <a:ea typeface="ＭＳ Ｐゴシック" pitchFamily="34" charset="-128"/>
              </a:rPr>
              <a:t> </a:t>
            </a:r>
            <a:r>
              <a:rPr lang="cs-CZ" dirty="0" err="1">
                <a:ea typeface="ＭＳ Ｐゴシック" pitchFamily="34" charset="-128"/>
              </a:rPr>
              <a:t>being</a:t>
            </a:r>
            <a:r>
              <a:rPr lang="cs-CZ" dirty="0">
                <a:ea typeface="ＭＳ Ｐゴシック" pitchFamily="34" charset="-128"/>
              </a:rPr>
              <a:t> ale i b) obranné reakce </a:t>
            </a:r>
            <a:r>
              <a:rPr lang="cs-CZ" i="1" dirty="0">
                <a:ea typeface="ＭＳ Ｐゴシック" pitchFamily="34" charset="-128"/>
              </a:rPr>
              <a:t>(</a:t>
            </a:r>
            <a:r>
              <a:rPr lang="cs-CZ" i="1" dirty="0" err="1">
                <a:ea typeface="ＭＳ Ｐゴシック" pitchFamily="34" charset="-128"/>
              </a:rPr>
              <a:t>ostrich</a:t>
            </a:r>
            <a:r>
              <a:rPr lang="cs-CZ" i="1" dirty="0">
                <a:ea typeface="ＭＳ Ｐゴシック" pitchFamily="34" charset="-128"/>
              </a:rPr>
              <a:t> </a:t>
            </a:r>
            <a:r>
              <a:rPr lang="cs-CZ" i="1" dirty="0" err="1">
                <a:ea typeface="ＭＳ Ｐゴシック" pitchFamily="34" charset="-128"/>
              </a:rPr>
              <a:t>effect</a:t>
            </a:r>
            <a:r>
              <a:rPr lang="cs-CZ" dirty="0">
                <a:ea typeface="ＭＳ Ｐゴシック" pitchFamily="34" charset="-128"/>
              </a:rPr>
              <a:t>, neochota vyšetřovat se</a:t>
            </a:r>
            <a:r>
              <a:rPr lang="cs-CZ" i="1" dirty="0">
                <a:ea typeface="ＭＳ Ｐゴシック" pitchFamily="34" charset="-128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34" charset="-128"/>
              </a:rPr>
              <a:t>“</a:t>
            </a:r>
            <a:r>
              <a:rPr lang="en-US">
                <a:ea typeface="ＭＳ Ｐゴシック" pitchFamily="34" charset="-128"/>
              </a:rPr>
              <a:t>Omezený hrnec strachu</a:t>
            </a:r>
            <a:r>
              <a:rPr lang="en-US" altLang="en-US">
                <a:ea typeface="ＭＳ Ｐゴシック" pitchFamily="34" charset="-128"/>
              </a:rPr>
              <a:t>”</a:t>
            </a:r>
            <a:endParaRPr lang="en-US">
              <a:ea typeface="ＭＳ Ｐゴシック" pitchFamily="34" charset="-128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a typeface="ＭＳ Ｐゴシック" pitchFamily="34" charset="-128"/>
              </a:rPr>
              <a:t>Lidé</a:t>
            </a:r>
            <a:r>
              <a:rPr lang="en-US" dirty="0">
                <a:ea typeface="ＭＳ Ｐゴシック" pitchFamily="34" charset="-128"/>
              </a:rPr>
              <a:t> se </a:t>
            </a:r>
            <a:r>
              <a:rPr lang="en-US" dirty="0" err="1">
                <a:ea typeface="ＭＳ Ｐゴシック" pitchFamily="34" charset="-128"/>
              </a:rPr>
              <a:t>často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chovají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jako</a:t>
            </a:r>
            <a:r>
              <a:rPr lang="en-US" dirty="0">
                <a:ea typeface="ＭＳ Ｐゴシック" pitchFamily="34" charset="-128"/>
              </a:rPr>
              <a:t> by </a:t>
            </a:r>
            <a:r>
              <a:rPr lang="en-US" dirty="0" err="1">
                <a:ea typeface="ＭＳ Ｐゴシック" pitchFamily="34" charset="-128"/>
              </a:rPr>
              <a:t>měli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omezenou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kapacitu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vnímání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rizik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tj</a:t>
            </a:r>
            <a:r>
              <a:rPr lang="en-US" dirty="0">
                <a:ea typeface="ＭＳ Ｐゴシック" pitchFamily="34" charset="-128"/>
              </a:rPr>
              <a:t>. </a:t>
            </a:r>
            <a:r>
              <a:rPr lang="en-US" dirty="0" err="1">
                <a:ea typeface="ＭＳ Ｐゴシック" pitchFamily="34" charset="-128"/>
              </a:rPr>
              <a:t>jakmile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jedno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dosáhne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intenzivnějšího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subjektivního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zdůraznění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ostatní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rizika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budou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podceňována</a:t>
            </a:r>
            <a:r>
              <a:rPr lang="en-US" dirty="0">
                <a:ea typeface="ＭＳ Ｐゴシック" pitchFamily="34" charset="-128"/>
              </a:rPr>
              <a:t> (</a:t>
            </a:r>
            <a:r>
              <a:rPr lang="en-US" dirty="0" err="1">
                <a:ea typeface="ＭＳ Ｐゴシック" pitchFamily="34" charset="-128"/>
              </a:rPr>
              <a:t>ač</a:t>
            </a:r>
            <a:r>
              <a:rPr lang="en-US" dirty="0">
                <a:ea typeface="ＭＳ Ｐゴシック" pitchFamily="34" charset="-128"/>
              </a:rPr>
              <a:t> se </a:t>
            </a:r>
            <a:r>
              <a:rPr lang="en-US" dirty="0" err="1">
                <a:ea typeface="ＭＳ Ｐゴシック" pitchFamily="34" charset="-128"/>
              </a:rPr>
              <a:t>objektivně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nezmění</a:t>
            </a:r>
            <a:r>
              <a:rPr lang="en-US" dirty="0">
                <a:ea typeface="ＭＳ Ｐゴシック" pitchFamily="34" charset="-128"/>
              </a:rPr>
              <a:t>).</a:t>
            </a:r>
          </a:p>
          <a:p>
            <a:pPr lvl="3"/>
            <a:endParaRPr lang="en-US" dirty="0">
              <a:ea typeface="ＭＳ Ｐゴシック" pitchFamily="34" charset="-128"/>
            </a:endParaRP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ve vnímání rizika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muži vs. ženy</a:t>
            </a:r>
          </a:p>
          <a:p>
            <a:pPr lvl="1"/>
            <a:r>
              <a:rPr lang="cs-CZ" dirty="0"/>
              <a:t>lepší imaginace u žen -&gt; silnější emoce = větší averze k riziku</a:t>
            </a:r>
          </a:p>
          <a:p>
            <a:pPr lvl="1"/>
            <a:r>
              <a:rPr lang="cs-CZ" dirty="0"/>
              <a:t>ale </a:t>
            </a:r>
            <a:r>
              <a:rPr lang="cs-CZ" dirty="0" err="1"/>
              <a:t>Croson</a:t>
            </a:r>
            <a:r>
              <a:rPr lang="cs-CZ" dirty="0"/>
              <a:t>, </a:t>
            </a:r>
            <a:r>
              <a:rPr lang="cs-CZ" dirty="0" err="1"/>
              <a:t>Gneezy</a:t>
            </a:r>
            <a:r>
              <a:rPr lang="cs-CZ" dirty="0"/>
              <a:t> (2007) – liší se i typ prožívaných emocí, u žen spíš strach, u mužů spíše hněv</a:t>
            </a:r>
          </a:p>
          <a:p>
            <a:pPr lvl="1"/>
            <a:r>
              <a:rPr lang="cs-CZ" dirty="0"/>
              <a:t>výsledky ale nejsou jednoznačné a budou nejspíš situačně podmíněné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diskrétních emocí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5282"/>
            <a:ext cx="8229600" cy="4656193"/>
          </a:xfrm>
        </p:spPr>
        <p:txBody>
          <a:bodyPr>
            <a:normAutofit/>
          </a:bodyPr>
          <a:lstStyle/>
          <a:p>
            <a:r>
              <a:rPr lang="cs-CZ" dirty="0"/>
              <a:t>několik základních typů</a:t>
            </a:r>
          </a:p>
          <a:p>
            <a:pPr lvl="1"/>
            <a:r>
              <a:rPr lang="cs-CZ" dirty="0"/>
              <a:t>6 + další (opovržení, pýcha)</a:t>
            </a:r>
          </a:p>
          <a:p>
            <a:pPr lvl="1"/>
            <a:r>
              <a:rPr lang="cs-CZ" dirty="0"/>
              <a:t>následně diferenciace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biologické a původně funkční základy</a:t>
            </a:r>
          </a:p>
          <a:p>
            <a:pPr lvl="1"/>
            <a:r>
              <a:rPr lang="cs-CZ" dirty="0"/>
              <a:t>možná původně pouze 4 (štěstí, smutek, strach/překvapení, hněv/odpor)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5900" y="1417638"/>
            <a:ext cx="3390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14356"/>
            <a:ext cx="8139406" cy="525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Vysvětlení ploché křivky štěstí v čase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adaptation</a:t>
            </a:r>
            <a:r>
              <a:rPr lang="cs-CZ" dirty="0"/>
              <a:t>-set point</a:t>
            </a:r>
          </a:p>
          <a:p>
            <a:pPr lvl="1"/>
            <a:r>
              <a:rPr lang="cs-CZ" dirty="0"/>
              <a:t>dispozice k určité úrovni štěstí, výkyvy jen krátkodobé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aspiration</a:t>
            </a:r>
            <a:r>
              <a:rPr lang="cs-CZ" dirty="0"/>
              <a:t> </a:t>
            </a:r>
            <a:r>
              <a:rPr lang="cs-CZ" dirty="0" err="1"/>
              <a:t>adjustment</a:t>
            </a:r>
            <a:endParaRPr lang="cs-CZ" dirty="0"/>
          </a:p>
          <a:p>
            <a:pPr lvl="1"/>
            <a:r>
              <a:rPr lang="cs-CZ" dirty="0"/>
              <a:t>v lepších podmínkách si lidé kladou vyšší cíle</a:t>
            </a:r>
          </a:p>
          <a:p>
            <a:pPr lvl="2"/>
            <a:r>
              <a:rPr lang="cs-CZ" dirty="0"/>
              <a:t>evoluční teorie (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motivated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position</a:t>
            </a:r>
            <a:endParaRPr lang="cs-CZ" dirty="0"/>
          </a:p>
          <a:p>
            <a:pPr lvl="1"/>
            <a:r>
              <a:rPr lang="cs-CZ" dirty="0"/>
              <a:t>hierarchie, srovnávání s ostatními</a:t>
            </a:r>
          </a:p>
          <a:p>
            <a:pPr lvl="2"/>
            <a:r>
              <a:rPr lang="cs-CZ" dirty="0"/>
              <a:t>co jiné </a:t>
            </a:r>
            <a:r>
              <a:rPr lang="cs-CZ" dirty="0" err="1"/>
              <a:t>ref</a:t>
            </a:r>
            <a:r>
              <a:rPr lang="cs-CZ" dirty="0"/>
              <a:t>. skupiny pro srovnání? (např. v minulosti, v jiných krajinách)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pPr lvl="1"/>
            <a:r>
              <a:rPr lang="cs-CZ" dirty="0"/>
              <a:t>popření její plochosti</a:t>
            </a:r>
          </a:p>
          <a:p>
            <a:pPr lvl="2"/>
            <a:r>
              <a:rPr lang="cs-CZ" dirty="0"/>
              <a:t>pozice W. – zvýšení příjmu alespoň částečně zvyšuje </a:t>
            </a:r>
            <a:r>
              <a:rPr lang="cs-CZ" dirty="0" err="1"/>
              <a:t>happiness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problém metodologie měření</a:t>
            </a:r>
          </a:p>
          <a:p>
            <a:pPr lvl="1"/>
            <a:r>
              <a:rPr lang="cs-CZ" dirty="0"/>
              <a:t>škála štěstí je konečná, růst příjmu nekonečný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nejasná definice </a:t>
            </a:r>
            <a:r>
              <a:rPr lang="cs-CZ" dirty="0" err="1"/>
              <a:t>happiness</a:t>
            </a:r>
            <a:r>
              <a:rPr lang="cs-CZ" dirty="0"/>
              <a:t>/</a:t>
            </a:r>
            <a:r>
              <a:rPr lang="cs-CZ" dirty="0" err="1"/>
              <a:t>well</a:t>
            </a:r>
            <a:r>
              <a:rPr lang="cs-CZ" dirty="0"/>
              <a:t>-</a:t>
            </a:r>
            <a:r>
              <a:rPr lang="cs-CZ" dirty="0" err="1"/>
              <a:t>being</a:t>
            </a:r>
            <a:r>
              <a:rPr lang="cs-CZ" dirty="0"/>
              <a:t>/smyslu života</a:t>
            </a:r>
          </a:p>
          <a:p>
            <a:pPr lvl="1"/>
            <a:r>
              <a:rPr lang="cs-CZ" dirty="0"/>
              <a:t>proč se snažit zvýšit hodnotu HAPPY a ne hodnotu INCOME (nebo jinou?)</a:t>
            </a:r>
          </a:p>
          <a:p>
            <a:pPr lvl="1"/>
            <a:r>
              <a:rPr lang="cs-CZ" dirty="0"/>
              <a:t>jen dobrý pocit nebo i </a:t>
            </a:r>
            <a:r>
              <a:rPr lang="cs-CZ" dirty="0" err="1"/>
              <a:t>achievement</a:t>
            </a:r>
            <a:r>
              <a:rPr lang="cs-CZ" dirty="0"/>
              <a:t>?</a:t>
            </a:r>
          </a:p>
          <a:p>
            <a:r>
              <a:rPr lang="cs-CZ" dirty="0"/>
              <a:t>pochybné techniky  zjišťování</a:t>
            </a:r>
          </a:p>
          <a:p>
            <a:pPr lvl="1"/>
            <a:r>
              <a:rPr lang="cs-CZ" dirty="0"/>
              <a:t>např. škála omezena ale štěstí 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měření štěstí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dotazník</a:t>
            </a:r>
          </a:p>
          <a:p>
            <a:pPr lvl="2"/>
            <a:r>
              <a:rPr lang="cs-CZ" dirty="0" err="1"/>
              <a:t>Taken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en-US" dirty="0"/>
              <a:t>together, how happy would you say you are:</a:t>
            </a:r>
            <a:r>
              <a:rPr lang="cs-CZ" dirty="0"/>
              <a:t> </a:t>
            </a:r>
            <a:r>
              <a:rPr lang="en-US" dirty="0"/>
              <a:t>very happy, quite happy, not very happy, or not</a:t>
            </a:r>
            <a:r>
              <a:rPr lang="cs-CZ" dirty="0"/>
              <a:t> </a:t>
            </a:r>
            <a:r>
              <a:rPr lang="en-US" dirty="0"/>
              <a:t>at all happy?</a:t>
            </a:r>
            <a:endParaRPr lang="cs-CZ" dirty="0"/>
          </a:p>
          <a:p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  <a:p>
            <a:pPr lvl="1"/>
            <a:r>
              <a:rPr lang="cs-CZ" dirty="0" err="1"/>
              <a:t>Mihaly</a:t>
            </a:r>
            <a:r>
              <a:rPr lang="cs-CZ" dirty="0"/>
              <a:t> </a:t>
            </a:r>
            <a:r>
              <a:rPr lang="cs-CZ" dirty="0" err="1"/>
              <a:t>Csikszentmihalyi</a:t>
            </a:r>
            <a:endParaRPr lang="cs-CZ" dirty="0"/>
          </a:p>
          <a:p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reconstruction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  <a:p>
            <a:pPr lvl="1"/>
            <a:r>
              <a:rPr lang="cs-CZ" dirty="0" err="1"/>
              <a:t>Kahneman</a:t>
            </a:r>
            <a:endParaRPr lang="cs-CZ" dirty="0"/>
          </a:p>
          <a:p>
            <a:r>
              <a:rPr lang="cs-CZ" dirty="0" err="1"/>
              <a:t>neuro</a:t>
            </a:r>
            <a:r>
              <a:rPr lang="cs-CZ" dirty="0"/>
              <a:t>-zobrazovací a biochemické metody</a:t>
            </a:r>
          </a:p>
          <a:p>
            <a:pPr lvl="1"/>
            <a:r>
              <a:rPr lang="cs-CZ" dirty="0"/>
              <a:t>problém kvalitativní redukce?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problémy</a:t>
            </a:r>
            <a:r>
              <a:rPr lang="en-US" dirty="0"/>
              <a:t> </a:t>
            </a:r>
            <a:r>
              <a:rPr lang="en-US" dirty="0" err="1"/>
              <a:t>měření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8596" y="1285860"/>
            <a:ext cx="8215370" cy="4857784"/>
          </a:xfrm>
        </p:spPr>
        <p:txBody>
          <a:bodyPr>
            <a:noAutofit/>
          </a:bodyPr>
          <a:lstStyle/>
          <a:p>
            <a:r>
              <a:rPr lang="cs-CZ" sz="2400" dirty="0"/>
              <a:t>ne všechny ukazatele konvergují.</a:t>
            </a:r>
          </a:p>
          <a:p>
            <a:pPr lvl="1"/>
            <a:r>
              <a:rPr lang="cs-CZ" sz="2000" b="1" dirty="0"/>
              <a:t>Konvergence usmívání a štěstí? </a:t>
            </a:r>
            <a:r>
              <a:rPr lang="cs-CZ" sz="2000" dirty="0" err="1"/>
              <a:t>Carney</a:t>
            </a:r>
            <a:r>
              <a:rPr lang="cs-CZ" sz="2000" dirty="0"/>
              <a:t> </a:t>
            </a:r>
            <a:r>
              <a:rPr lang="cs-CZ" sz="2000" dirty="0" err="1"/>
              <a:t>Landis</a:t>
            </a:r>
            <a:r>
              <a:rPr lang="cs-CZ" sz="2000" dirty="0"/>
              <a:t> (1924) fotografoval studenty při poslechu hudby, prohlížení porna, čichání čpavku či popravě krysy (dekapitací). Třetí osoby z výrazu obvykle nebyly schopny odvodit situaci (později však zpochybněno).</a:t>
            </a:r>
            <a:endParaRPr lang="cs-CZ" sz="1400" dirty="0"/>
          </a:p>
          <a:p>
            <a:r>
              <a:rPr lang="cs-CZ" sz="2400" dirty="0"/>
              <a:t>usmívání je spíše </a:t>
            </a:r>
            <a:r>
              <a:rPr lang="cs-CZ" sz="2400" b="1" dirty="0"/>
              <a:t>sociální norma</a:t>
            </a:r>
            <a:r>
              <a:rPr lang="cs-CZ" sz="2400" dirty="0"/>
              <a:t> i) bez pocitů, </a:t>
            </a:r>
            <a:r>
              <a:rPr lang="cs-CZ" sz="2400" dirty="0" err="1"/>
              <a:t>ii</a:t>
            </a:r>
            <a:r>
              <a:rPr lang="cs-CZ" sz="2400" dirty="0"/>
              <a:t>) prezentace svých pocitů.</a:t>
            </a:r>
          </a:p>
          <a:p>
            <a:pPr lvl="1"/>
            <a:r>
              <a:rPr lang="cs-CZ" sz="2000" dirty="0"/>
              <a:t>Asijské (</a:t>
            </a:r>
            <a:r>
              <a:rPr lang="cs-CZ" sz="2000" dirty="0" err="1"/>
              <a:t>Konfuciem</a:t>
            </a:r>
            <a:r>
              <a:rPr lang="cs-CZ" sz="2000" dirty="0"/>
              <a:t> ovlivněné) země dosahují nižší míry štěstí než by dle kvality institucí měly (norma nevystupovat a tvrdit svoje lepší postavení), zatímco jihoamerické země dosahují vyšší úrovně (norma vystupování). </a:t>
            </a:r>
            <a:endParaRPr lang="cs-CZ" sz="1400" dirty="0"/>
          </a:p>
          <a:p>
            <a:pPr marL="514350" indent="-514350"/>
            <a:r>
              <a:rPr lang="cs-CZ" sz="2400" dirty="0"/>
              <a:t>biologicky omezené prožívání štěstí (např. pouze určité hranice tepové frekvence)</a:t>
            </a:r>
          </a:p>
          <a:p>
            <a:pPr lvl="1"/>
            <a:r>
              <a:rPr lang="cs-CZ" sz="2000" dirty="0" err="1"/>
              <a:t>Happiness</a:t>
            </a:r>
            <a:r>
              <a:rPr lang="cs-CZ" sz="2000" dirty="0"/>
              <a:t> vs. </a:t>
            </a:r>
            <a:r>
              <a:rPr lang="cs-CZ" sz="2000" dirty="0" err="1"/>
              <a:t>Satisfaction</a:t>
            </a:r>
            <a:endParaRPr lang="cs-CZ" sz="2000" dirty="0"/>
          </a:p>
          <a:p>
            <a:pPr lvl="1"/>
            <a:r>
              <a:rPr lang="cs-CZ" sz="2000" dirty="0"/>
              <a:t>Lze sčítat utilitu pouze u </a:t>
            </a:r>
            <a:r>
              <a:rPr lang="cs-CZ" sz="2000" dirty="0" err="1"/>
              <a:t>satisfation</a:t>
            </a:r>
            <a:r>
              <a:rPr lang="cs-CZ" sz="2000" dirty="0"/>
              <a:t>?</a:t>
            </a:r>
            <a:endParaRPr lang="cs-CZ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03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metod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jak měřit něco naprosto subjektivní?</a:t>
            </a:r>
          </a:p>
          <a:p>
            <a:r>
              <a:rPr lang="cs-CZ" dirty="0"/>
              <a:t>korelace s face-validními mírami štěstí</a:t>
            </a:r>
          </a:p>
          <a:p>
            <a:pPr lvl="1"/>
            <a:r>
              <a:rPr lang="cs-CZ" dirty="0"/>
              <a:t>úsměv, hodnocení známých a pod.</a:t>
            </a:r>
          </a:p>
          <a:p>
            <a:r>
              <a:rPr lang="cs-CZ" dirty="0"/>
              <a:t>zákon velkých čísel</a:t>
            </a:r>
          </a:p>
          <a:p>
            <a:pPr lvl="1"/>
            <a:r>
              <a:rPr lang="cs-CZ" dirty="0"/>
              <a:t>náhodná variace se vzájemně zruší</a:t>
            </a:r>
          </a:p>
          <a:p>
            <a:pPr lvl="1"/>
            <a:r>
              <a:rPr lang="cs-CZ" dirty="0"/>
              <a:t>jenomže být Američan/Číňan není náhodný jev</a:t>
            </a:r>
          </a:p>
          <a:p>
            <a:r>
              <a:rPr lang="cs-CZ" dirty="0"/>
              <a:t>různé sémantické významy termínu „</a:t>
            </a:r>
            <a:r>
              <a:rPr lang="cs-CZ" dirty="0" err="1"/>
              <a:t>happiness</a:t>
            </a:r>
            <a:r>
              <a:rPr lang="cs-CZ" dirty="0"/>
              <a:t>“ </a:t>
            </a:r>
          </a:p>
          <a:p>
            <a:pPr lvl="1"/>
            <a:r>
              <a:rPr lang="cs-CZ" dirty="0"/>
              <a:t>s nenáhodnou variancí napříč i uvnitř kultur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rozdíly v projevech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5282"/>
            <a:ext cx="8229600" cy="4656193"/>
          </a:xfrm>
        </p:spPr>
        <p:txBody>
          <a:bodyPr>
            <a:normAutofit/>
          </a:bodyPr>
          <a:lstStyle/>
          <a:p>
            <a:r>
              <a:rPr lang="cs-CZ" dirty="0"/>
              <a:t>základní projevy emocí jsou kulturně univerzální</a:t>
            </a:r>
          </a:p>
          <a:p>
            <a:r>
              <a:rPr lang="cs-CZ" dirty="0"/>
              <a:t>liší se sociální normy ohledně jejich projevování</a:t>
            </a:r>
          </a:p>
          <a:p>
            <a:pPr lvl="1"/>
            <a:r>
              <a:rPr lang="cs-CZ" dirty="0"/>
              <a:t>viz </a:t>
            </a:r>
            <a:r>
              <a:rPr lang="cs-CZ" dirty="0" err="1"/>
              <a:t>Firesen</a:t>
            </a:r>
            <a:r>
              <a:rPr lang="cs-CZ" dirty="0"/>
              <a:t> (1972) – Američané a Japonci sledují nepříjemné video individuálně nebo v přítomnosti experimentátora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Vědomý a automatický smích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074" name="Picture 2" descr="https://media.guim.co.uk/fbee38f2ff1b2e617d34ddc8b474516acf27e44b/0_0_2560_1536/25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68185"/>
            <a:ext cx="9144000" cy="5489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teorie emocí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emoce jako produkt myšlení, ne fyziologických procesů</a:t>
            </a:r>
          </a:p>
          <a:p>
            <a:r>
              <a:rPr lang="cs-CZ" dirty="0" err="1"/>
              <a:t>James</a:t>
            </a:r>
            <a:r>
              <a:rPr lang="cs-CZ" dirty="0"/>
              <a:t>-</a:t>
            </a:r>
            <a:r>
              <a:rPr lang="cs-CZ" dirty="0" err="1"/>
              <a:t>Langeova</a:t>
            </a:r>
            <a:r>
              <a:rPr lang="cs-CZ" dirty="0"/>
              <a:t> teorie</a:t>
            </a:r>
          </a:p>
          <a:p>
            <a:pPr lvl="1"/>
            <a:r>
              <a:rPr lang="cs-CZ" dirty="0"/>
              <a:t>emoce jako interpretace chování a tělesných projevů</a:t>
            </a:r>
          </a:p>
          <a:p>
            <a:pPr lvl="1"/>
            <a:r>
              <a:rPr lang="cs-CZ" dirty="0" err="1"/>
              <a:t>Damasio</a:t>
            </a:r>
            <a:r>
              <a:rPr lang="cs-CZ" dirty="0"/>
              <a:t> a teorie somatických </a:t>
            </a:r>
            <a:r>
              <a:rPr lang="cs-CZ" dirty="0" err="1"/>
              <a:t>markerů</a:t>
            </a:r>
            <a:r>
              <a:rPr lang="cs-CZ" dirty="0"/>
              <a:t> (signálů)</a:t>
            </a:r>
          </a:p>
          <a:p>
            <a:pPr lvl="2"/>
            <a:r>
              <a:rPr lang="cs-CZ" dirty="0"/>
              <a:t>zdá se, že tělesné pocity mohou posilovat prožívání emocí, nejsou ale zcela nezbytné</a:t>
            </a:r>
          </a:p>
          <a:p>
            <a:r>
              <a:rPr lang="cs-CZ" dirty="0" err="1"/>
              <a:t>Sachter</a:t>
            </a:r>
            <a:r>
              <a:rPr lang="cs-CZ" dirty="0"/>
              <a:t> a </a:t>
            </a:r>
            <a:r>
              <a:rPr lang="cs-CZ" dirty="0" err="1"/>
              <a:t>Singer</a:t>
            </a:r>
            <a:r>
              <a:rPr lang="cs-CZ" dirty="0"/>
              <a:t> a dvou faktorová teorie emocí</a:t>
            </a:r>
          </a:p>
          <a:p>
            <a:pPr lvl="1"/>
            <a:r>
              <a:rPr lang="cs-CZ" dirty="0"/>
              <a:t>nespecifikované fyziologické vzrušení je </a:t>
            </a:r>
            <a:r>
              <a:rPr lang="cs-CZ" dirty="0" err="1"/>
              <a:t>atribuováno</a:t>
            </a:r>
            <a:r>
              <a:rPr lang="cs-CZ" dirty="0"/>
              <a:t> dle aktuální situace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Obličejová zpětná vazba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7650" name="Picture 2" descr="https://thesciencedog.files.wordpress.com/2013/09/pencil-smi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3" y="2459413"/>
            <a:ext cx="7811877" cy="29685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Valence a vzrušení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4578" name="Picture 2" descr="http://1.bp.blogspot.com/-YJuKVgRNav0/Uj_EXR4MH4I/AAAAAAAABAY/44JUYlasmZw/s1600/arv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4016" y="1958975"/>
            <a:ext cx="52387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Mere</a:t>
            </a:r>
            <a:r>
              <a:rPr lang="cs-CZ" dirty="0"/>
              <a:t> </a:t>
            </a:r>
            <a:r>
              <a:rPr lang="cs-CZ" dirty="0" err="1"/>
              <a:t>exposure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opakované vystavění – díky existenci příslušné paměťové stopy je zpracování jednodušší</a:t>
            </a:r>
          </a:p>
          <a:p>
            <a:r>
              <a:rPr lang="cs-CZ" dirty="0"/>
              <a:t>vyšší plynulost (</a:t>
            </a:r>
            <a:r>
              <a:rPr lang="cs-CZ" dirty="0" err="1"/>
              <a:t>fluency</a:t>
            </a:r>
            <a:r>
              <a:rPr lang="cs-CZ" dirty="0"/>
              <a:t>) zpracování vede k pozitivnímu afektu</a:t>
            </a:r>
          </a:p>
          <a:p>
            <a:endParaRPr lang="cs-CZ" dirty="0"/>
          </a:p>
          <a:p>
            <a:r>
              <a:rPr lang="cs-CZ" dirty="0"/>
              <a:t>tendence používat pro vysvětlení prakticky jakéhokoliv růstu preferencí v čase, to ale může mít různé jiné příčiny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 </a:t>
            </a:r>
            <a:r>
              <a:rPr lang="cs-CZ" dirty="0">
                <a:ea typeface="ＭＳ Ｐゴシック" pitchFamily="34" charset="-128"/>
              </a:rPr>
              <a:t>Emoce a rozhodování – standardní model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38914" name="Content Placeholder 4" descr="Riskasafeeling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607" b="-6607"/>
          <a:stretch>
            <a:fillRect/>
          </a:stretch>
        </p:blipFill>
        <p:spPr/>
      </p:pic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5797550" y="5986463"/>
            <a:ext cx="2889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Loewenstein et al. (2001)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 rot="-9555631">
            <a:off x="3863975" y="3792538"/>
            <a:ext cx="1709738" cy="22542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31891</TotalTime>
  <Words>1389</Words>
  <Application>Microsoft Office PowerPoint</Application>
  <PresentationFormat>Předvádění na obrazovce (4:3)</PresentationFormat>
  <Paragraphs>167</Paragraphs>
  <Slides>25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Cambria</vt:lpstr>
      <vt:lpstr>Tahoma</vt:lpstr>
      <vt:lpstr>Motiv systému Office</vt:lpstr>
      <vt:lpstr>JJB224  Psychologie marketingové komunikace  Přednášející: Ing. Mgr. Marek Vranka </vt:lpstr>
      <vt:lpstr>Teorie diskrétních emocí</vt:lpstr>
      <vt:lpstr>Kulturní rozdíly v projevech</vt:lpstr>
      <vt:lpstr>Vědomý a automatický smích</vt:lpstr>
      <vt:lpstr>Kognitivní teorie emocí</vt:lpstr>
      <vt:lpstr>Obličejová zpětná vazba</vt:lpstr>
      <vt:lpstr>Valence a vzrušení</vt:lpstr>
      <vt:lpstr>Mere exposure effect</vt:lpstr>
      <vt:lpstr> Emoce a rozhodování – standardní model</vt:lpstr>
      <vt:lpstr>Vliv emocí na rozhodování</vt:lpstr>
      <vt:lpstr>Vliv emocí</vt:lpstr>
      <vt:lpstr>Hypnotické znechucení </vt:lpstr>
      <vt:lpstr>Hypnotické znechucení </vt:lpstr>
      <vt:lpstr>Prezentace aplikace PowerPoint</vt:lpstr>
      <vt:lpstr>Komplexní zahrnutí emocí</vt:lpstr>
      <vt:lpstr>Osobní vs. neosobní rozhodování</vt:lpstr>
      <vt:lpstr>„Vividness“</vt:lpstr>
      <vt:lpstr>“Omezený hrnec strachu”</vt:lpstr>
      <vt:lpstr>Rozdíly ve vnímání rizika</vt:lpstr>
      <vt:lpstr>Prezentace aplikace PowerPoint</vt:lpstr>
      <vt:lpstr>Vysvětlení ploché křivky štěstí v čase</vt:lpstr>
      <vt:lpstr>Problémy</vt:lpstr>
      <vt:lpstr>Metody měření štěstí</vt:lpstr>
      <vt:lpstr>Některé problémy měření</vt:lpstr>
      <vt:lpstr>Validita metod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703</cp:revision>
  <dcterms:created xsi:type="dcterms:W3CDTF">2010-04-13T10:47:41Z</dcterms:created>
  <dcterms:modified xsi:type="dcterms:W3CDTF">2018-12-10T14:08:35Z</dcterms:modified>
</cp:coreProperties>
</file>