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2E2B0AA-6651-4410-840A-63EE11BF4BFF}" type="datetimeFigureOut">
              <a:rPr lang="cs-CZ" smtClean="0"/>
              <a:t>19.11.2019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7013AA-2B93-4FBA-A802-1BA3A4603794}"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2E2B0AA-6651-4410-840A-63EE11BF4BFF}" type="datetimeFigureOut">
              <a:rPr lang="cs-CZ" smtClean="0"/>
              <a:t>19.11.2019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7013AA-2B93-4FBA-A802-1BA3A4603794}"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2E2B0AA-6651-4410-840A-63EE11BF4BFF}" type="datetimeFigureOut">
              <a:rPr lang="cs-CZ" smtClean="0"/>
              <a:t>19.11.2019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7013AA-2B93-4FBA-A802-1BA3A4603794}"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2E2B0AA-6651-4410-840A-63EE11BF4BFF}" type="datetimeFigureOut">
              <a:rPr lang="cs-CZ" smtClean="0"/>
              <a:t>19.11.2019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7013AA-2B93-4FBA-A802-1BA3A4603794}"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2E2B0AA-6651-4410-840A-63EE11BF4BFF}" type="datetimeFigureOut">
              <a:rPr lang="cs-CZ" smtClean="0"/>
              <a:t>19.11.2019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7013AA-2B93-4FBA-A802-1BA3A4603794}"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2E2B0AA-6651-4410-840A-63EE11BF4BFF}" type="datetimeFigureOut">
              <a:rPr lang="cs-CZ" smtClean="0"/>
              <a:t>19.11.2019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97013AA-2B93-4FBA-A802-1BA3A4603794}"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2E2B0AA-6651-4410-840A-63EE11BF4BFF}" type="datetimeFigureOut">
              <a:rPr lang="cs-CZ" smtClean="0"/>
              <a:t>19.11.2019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97013AA-2B93-4FBA-A802-1BA3A4603794}"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2E2B0AA-6651-4410-840A-63EE11BF4BFF}" type="datetimeFigureOut">
              <a:rPr lang="cs-CZ" smtClean="0"/>
              <a:t>19.11.2019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97013AA-2B93-4FBA-A802-1BA3A4603794}"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2E2B0AA-6651-4410-840A-63EE11BF4BFF}" type="datetimeFigureOut">
              <a:rPr lang="cs-CZ" smtClean="0"/>
              <a:t>19.11.2019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97013AA-2B93-4FBA-A802-1BA3A4603794}"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2E2B0AA-6651-4410-840A-63EE11BF4BFF}" type="datetimeFigureOut">
              <a:rPr lang="cs-CZ" smtClean="0"/>
              <a:t>19.11.2019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97013AA-2B93-4FBA-A802-1BA3A4603794}"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2E2B0AA-6651-4410-840A-63EE11BF4BFF}" type="datetimeFigureOut">
              <a:rPr lang="cs-CZ" smtClean="0"/>
              <a:t>19.11.2019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97013AA-2B93-4FBA-A802-1BA3A4603794}"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E2B0AA-6651-4410-840A-63EE11BF4BFF}" type="datetimeFigureOut">
              <a:rPr lang="cs-CZ" smtClean="0"/>
              <a:t>19.11.2019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7013AA-2B93-4FBA-A802-1BA3A4603794}"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atcollishaw.com/works/sordid-earth/"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ADORNO: ART AND SOCIETY</a:t>
            </a:r>
            <a:endParaRPr lang="cs-CZ" dirty="0"/>
          </a:p>
        </p:txBody>
      </p:sp>
      <p:sp>
        <p:nvSpPr>
          <p:cNvPr id="3" name="Podnadpis 2"/>
          <p:cNvSpPr>
            <a:spLocks noGrp="1"/>
          </p:cNvSpPr>
          <p:nvPr>
            <p:ph type="subTitle" idx="1"/>
          </p:nvPr>
        </p:nvSpPr>
        <p:spPr/>
        <p:txBody>
          <a:bodyPr/>
          <a:lstStyle/>
          <a:p>
            <a:r>
              <a:rPr lang="cs-CZ" dirty="0" smtClean="0"/>
              <a:t>VI</a:t>
            </a: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Robert </a:t>
            </a:r>
            <a:r>
              <a:rPr lang="cs-CZ" dirty="0" err="1" smtClean="0"/>
              <a:t>Smithson</a:t>
            </a:r>
            <a:r>
              <a:rPr lang="cs-CZ" dirty="0" smtClean="0"/>
              <a:t>: </a:t>
            </a:r>
            <a:r>
              <a:rPr lang="cs-CZ" i="1" dirty="0" err="1" smtClean="0"/>
              <a:t>Nonsite</a:t>
            </a:r>
            <a:r>
              <a:rPr lang="cs-CZ" dirty="0" smtClean="0"/>
              <a:t> (1969)</a:t>
            </a:r>
            <a:endParaRPr lang="cs-CZ" dirty="0"/>
          </a:p>
        </p:txBody>
      </p:sp>
      <p:pic>
        <p:nvPicPr>
          <p:cNvPr id="4" name="Zástupný symbol pro obsah 3" descr="smithson_nonsite.jpg"/>
          <p:cNvPicPr>
            <a:picLocks noGrp="1" noChangeAspect="1"/>
          </p:cNvPicPr>
          <p:nvPr>
            <p:ph idx="1"/>
          </p:nvPr>
        </p:nvPicPr>
        <p:blipFill>
          <a:blip r:embed="rId2" cstate="print"/>
          <a:stretch>
            <a:fillRect/>
          </a:stretch>
        </p:blipFill>
        <p:spPr>
          <a:xfrm>
            <a:off x="1682780" y="1600200"/>
            <a:ext cx="5778440" cy="4525963"/>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buNone/>
            </a:pPr>
            <a:r>
              <a:rPr lang="cs-CZ" smtClean="0">
                <a:hlinkClick r:id="rId2"/>
              </a:rPr>
              <a:t>https://matcollishaw.com/works/sordid-earth/</a:t>
            </a:r>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Truth</a:t>
            </a:r>
            <a:r>
              <a:rPr lang="cs-CZ" dirty="0" smtClean="0"/>
              <a:t> </a:t>
            </a:r>
            <a:r>
              <a:rPr lang="cs-CZ" dirty="0" err="1" smtClean="0"/>
              <a:t>of</a:t>
            </a:r>
            <a:r>
              <a:rPr lang="cs-CZ" dirty="0" smtClean="0"/>
              <a:t> </a:t>
            </a:r>
            <a:r>
              <a:rPr lang="cs-CZ" dirty="0" err="1" smtClean="0"/>
              <a:t>Art</a:t>
            </a:r>
            <a:endParaRPr lang="cs-CZ" dirty="0"/>
          </a:p>
        </p:txBody>
      </p:sp>
      <p:sp>
        <p:nvSpPr>
          <p:cNvPr id="3" name="Zástupný symbol pro obsah 2"/>
          <p:cNvSpPr>
            <a:spLocks noGrp="1"/>
          </p:cNvSpPr>
          <p:nvPr>
            <p:ph idx="1"/>
          </p:nvPr>
        </p:nvSpPr>
        <p:spPr/>
        <p:txBody>
          <a:bodyPr/>
          <a:lstStyle/>
          <a:p>
            <a:r>
              <a:rPr lang="en-GB" dirty="0" smtClean="0"/>
              <a:t>Art discloses the false and coercive character of reality </a:t>
            </a:r>
          </a:p>
          <a:p>
            <a:r>
              <a:rPr lang="en-GB" dirty="0" smtClean="0"/>
              <a:t>Truth determines art‘s social significance and its cognitive value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pPr>
              <a:buNone/>
            </a:pPr>
            <a:r>
              <a:rPr lang="en-GB" dirty="0" smtClean="0"/>
              <a:t>„That art, something mimetic, is possible in the midst of rationality, and that it employs its means, is a response to the faulty irrationality of the rational world as an </a:t>
            </a:r>
            <a:r>
              <a:rPr lang="en-GB" dirty="0" err="1" smtClean="0"/>
              <a:t>overadministered</a:t>
            </a:r>
            <a:r>
              <a:rPr lang="en-GB" dirty="0" smtClean="0"/>
              <a:t> world. For the aim of all rationality – the quintessence of the means for dominating nature – would have to be something other than means, hence something not rational. Capitalist society hides and disavows precisely this irrationality, and in contrast to this, art represents truth in a double sense: It maintains the image of its aim, which has been obscured by rationality, and it convicts the status quo of its irrationality and absurdity.“ </a:t>
            </a:r>
            <a:r>
              <a:rPr lang="en-GB" sz="2400" dirty="0" smtClean="0"/>
              <a:t>(</a:t>
            </a:r>
            <a:r>
              <a:rPr lang="en-GB" sz="2400" dirty="0" err="1" smtClean="0"/>
              <a:t>Adorno</a:t>
            </a:r>
            <a:r>
              <a:rPr lang="en-GB" sz="2400" dirty="0" smtClean="0"/>
              <a:t>, Aesthetic Theory, 53-54)</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dirty="0" smtClean="0"/>
              <a:t>Art is able to give voice to the </a:t>
            </a:r>
            <a:r>
              <a:rPr lang="en-GB" dirty="0" err="1" smtClean="0"/>
              <a:t>suppresed</a:t>
            </a:r>
            <a:endParaRPr lang="en-GB" dirty="0" smtClean="0"/>
          </a:p>
          <a:p>
            <a:pPr>
              <a:buFontTx/>
              <a:buChar char="-"/>
            </a:pPr>
            <a:r>
              <a:rPr lang="en-GB" dirty="0" smtClean="0"/>
              <a:t>mimesis =&gt; openness towards the particular, the imitation of that which is external to </a:t>
            </a:r>
            <a:r>
              <a:rPr lang="en-GB" dirty="0" err="1" smtClean="0"/>
              <a:t>conciousness</a:t>
            </a:r>
            <a:r>
              <a:rPr lang="en-GB" dirty="0" smtClean="0"/>
              <a:t> </a:t>
            </a:r>
          </a:p>
          <a:p>
            <a:pPr>
              <a:buNone/>
            </a:pPr>
            <a:r>
              <a:rPr lang="en-GB" dirty="0" smtClean="0"/>
              <a:t>		=&gt; ability of art to indirectly name and criticize the social structures external to the artwork</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Nature</a:t>
            </a:r>
            <a:r>
              <a:rPr lang="cs-CZ" dirty="0" smtClean="0"/>
              <a:t> </a:t>
            </a:r>
            <a:endParaRPr lang="cs-CZ" dirty="0"/>
          </a:p>
        </p:txBody>
      </p:sp>
      <p:sp>
        <p:nvSpPr>
          <p:cNvPr id="3" name="Zástupný symbol pro obsah 2"/>
          <p:cNvSpPr>
            <a:spLocks noGrp="1"/>
          </p:cNvSpPr>
          <p:nvPr>
            <p:ph idx="1"/>
          </p:nvPr>
        </p:nvSpPr>
        <p:spPr/>
        <p:txBody>
          <a:bodyPr/>
          <a:lstStyle/>
          <a:p>
            <a:pPr>
              <a:buNone/>
            </a:pPr>
            <a:r>
              <a:rPr lang="en-GB" dirty="0" smtClean="0"/>
              <a:t>„But if – as I consider inevitable in the light of current experience – one no longer feels capable of going along with this absolute supremacy of humans, this philosophical anthropocentrism, then surely one must at least consider the problem of natural beauty in its connection to artistic beauty.“</a:t>
            </a:r>
          </a:p>
          <a:p>
            <a:pPr>
              <a:buNone/>
            </a:pPr>
            <a:r>
              <a:rPr lang="en-GB" sz="2400" dirty="0" smtClean="0"/>
              <a:t>(</a:t>
            </a:r>
            <a:r>
              <a:rPr lang="en-GB" sz="2400" dirty="0" err="1" smtClean="0"/>
              <a:t>Adorno</a:t>
            </a:r>
            <a:r>
              <a:rPr lang="en-GB" sz="2400" dirty="0" smtClean="0"/>
              <a:t>, </a:t>
            </a:r>
            <a:r>
              <a:rPr lang="en-GB" sz="2400" i="1" dirty="0" smtClean="0"/>
              <a:t>Aesthetics</a:t>
            </a:r>
            <a:r>
              <a:rPr lang="en-GB" sz="2400" dirty="0" smtClean="0"/>
              <a:t>, 22)</a:t>
            </a:r>
            <a:endParaRPr lang="en-GB"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dirty="0" smtClean="0"/>
              <a:t>Nature is indeterminate</a:t>
            </a:r>
          </a:p>
          <a:p>
            <a:pPr>
              <a:buNone/>
            </a:pPr>
            <a:r>
              <a:rPr lang="en-GB" dirty="0" smtClean="0"/>
              <a:t>	- natural beauty is difficult to capture conceptually </a:t>
            </a:r>
          </a:p>
          <a:p>
            <a:r>
              <a:rPr lang="en-GB" dirty="0" smtClean="0"/>
              <a:t>Nature a precondition and an intrinsic part of art </a:t>
            </a:r>
          </a:p>
          <a:p>
            <a:pPr>
              <a:buNone/>
            </a:pPr>
            <a:r>
              <a:rPr lang="en-GB" dirty="0" smtClean="0"/>
              <a:t>	- aura (Benjamin) =&gt; the element of the ephemeral, not graspable, distant </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descr="Camille_Pissarro_-_Flowering_Plum_Tree,_Eragny.JPG"/>
          <p:cNvPicPr>
            <a:picLocks noGrp="1" noChangeAspect="1"/>
          </p:cNvPicPr>
          <p:nvPr>
            <p:ph idx="1"/>
          </p:nvPr>
        </p:nvPicPr>
        <p:blipFill>
          <a:blip r:embed="rId2" cstate="print"/>
          <a:stretch>
            <a:fillRect/>
          </a:stretch>
        </p:blipFill>
        <p:spPr>
          <a:xfrm>
            <a:off x="1259632" y="620688"/>
            <a:ext cx="6946900" cy="57150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dirty="0" smtClean="0"/>
              <a:t>Objective meaning</a:t>
            </a:r>
          </a:p>
          <a:p>
            <a:pPr>
              <a:buNone/>
            </a:pPr>
            <a:r>
              <a:rPr lang="en-GB" dirty="0" smtClean="0"/>
              <a:t>	- the meaning of the artwork stands for itself, is not projected by the perceiving subject</a:t>
            </a:r>
          </a:p>
          <a:p>
            <a:pPr>
              <a:buNone/>
            </a:pPr>
            <a:r>
              <a:rPr lang="en-GB" dirty="0" smtClean="0"/>
              <a:t>	- the experience </a:t>
            </a:r>
            <a:r>
              <a:rPr lang="en-GB" dirty="0"/>
              <a:t>of self-forgetfulness before the object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The</a:t>
            </a:r>
            <a:r>
              <a:rPr lang="cs-CZ" dirty="0" smtClean="0"/>
              <a:t> </a:t>
            </a:r>
            <a:r>
              <a:rPr lang="cs-CZ" dirty="0" err="1" smtClean="0"/>
              <a:t>expression</a:t>
            </a:r>
            <a:r>
              <a:rPr lang="cs-CZ" dirty="0" smtClean="0"/>
              <a:t> </a:t>
            </a:r>
            <a:r>
              <a:rPr lang="cs-CZ" dirty="0" err="1" smtClean="0"/>
              <a:t>of</a:t>
            </a:r>
            <a:r>
              <a:rPr lang="cs-CZ" dirty="0" smtClean="0"/>
              <a:t> </a:t>
            </a:r>
            <a:r>
              <a:rPr lang="cs-CZ" dirty="0" err="1" smtClean="0"/>
              <a:t>nature</a:t>
            </a:r>
            <a:r>
              <a:rPr lang="cs-CZ" dirty="0" smtClean="0"/>
              <a:t> </a:t>
            </a:r>
            <a:endParaRPr lang="cs-CZ" dirty="0"/>
          </a:p>
        </p:txBody>
      </p:sp>
      <p:sp>
        <p:nvSpPr>
          <p:cNvPr id="3" name="Zástupný symbol pro obsah 2"/>
          <p:cNvSpPr>
            <a:spLocks noGrp="1"/>
          </p:cNvSpPr>
          <p:nvPr>
            <p:ph idx="1"/>
          </p:nvPr>
        </p:nvSpPr>
        <p:spPr/>
        <p:txBody>
          <a:bodyPr>
            <a:normAutofit fontScale="85000" lnSpcReduction="20000"/>
          </a:bodyPr>
          <a:lstStyle/>
          <a:p>
            <a:pPr>
              <a:buNone/>
            </a:pPr>
            <a:r>
              <a:rPr lang="en-GB" dirty="0" smtClean="0"/>
              <a:t>„In that sense, one could say – if you will permit the dialectical exaggeration – that, on the one hand, art exists the realm of nature, and in that sense constitutes the absolute opposite of everything merely natural. [A]</a:t>
            </a:r>
            <a:r>
              <a:rPr lang="en-GB" dirty="0" err="1" smtClean="0"/>
              <a:t>nyone</a:t>
            </a:r>
            <a:r>
              <a:rPr lang="en-GB" dirty="0" smtClean="0"/>
              <a:t> who has first not experienced the antithetical position of art in relation to the natural world is a barbarian, just like people who go to see a play and then talk about it in the past tense as if it had been a real event, as they do not grasp this contrast.</a:t>
            </a:r>
            <a:r>
              <a:rPr lang="cs-CZ" dirty="0" smtClean="0"/>
              <a:t> </a:t>
            </a:r>
            <a:r>
              <a:rPr lang="en-GB" b="1" dirty="0" smtClean="0"/>
              <a:t>On the other hand, art is itself the manifestation of nature in a world where nature has alienated</a:t>
            </a:r>
            <a:r>
              <a:rPr lang="en-GB" dirty="0" smtClean="0"/>
              <a:t> itself through a mighty and irreversible process.“</a:t>
            </a:r>
            <a:endParaRPr lang="en-GB"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1436</TotalTime>
  <Words>388</Words>
  <Application>Microsoft Office PowerPoint</Application>
  <PresentationFormat>Předvádění na obrazovce (4:3)</PresentationFormat>
  <Paragraphs>23</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sady Office</vt:lpstr>
      <vt:lpstr>ADORNO: ART AND SOCIETY</vt:lpstr>
      <vt:lpstr>The Truth of Art</vt:lpstr>
      <vt:lpstr>Snímek 3</vt:lpstr>
      <vt:lpstr>Snímek 4</vt:lpstr>
      <vt:lpstr>Nature </vt:lpstr>
      <vt:lpstr>Snímek 6</vt:lpstr>
      <vt:lpstr>Snímek 7</vt:lpstr>
      <vt:lpstr>Snímek 8</vt:lpstr>
      <vt:lpstr>The expression of nature </vt:lpstr>
      <vt:lpstr>Robert Smithson: Nonsite (1969)</vt:lpstr>
      <vt:lpstr>Snímek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ADORNO: ART AND SOCIETY</dc:title>
  <dc:creator>Vlastník</dc:creator>
  <cp:lastModifiedBy>Vlastník</cp:lastModifiedBy>
  <cp:revision>8</cp:revision>
  <dcterms:created xsi:type="dcterms:W3CDTF">2019-11-19T10:14:25Z</dcterms:created>
  <dcterms:modified xsi:type="dcterms:W3CDTF">2019-11-20T10:11:14Z</dcterms:modified>
</cp:coreProperties>
</file>