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embeddedFontLst>
    <p:embeddedFont>
      <p:font typeface="Merriweather" panose="00000500000000000000" pitchFamily="2" charset="-18"/>
      <p:regular r:id="rId11"/>
      <p:bold r:id="rId12"/>
      <p:italic r:id="rId13"/>
      <p:boldItalic r:id="rId14"/>
    </p:embeddedFont>
    <p:embeddedFont>
      <p:font typeface="Roboto" panose="02000000000000000000" pitchFamily="2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71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28c0531444_0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128c0531444_0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128c0531444_0_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128c0531444_0_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28c0531444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128c0531444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128c0531444_0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128c0531444_0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128c0531444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128c0531444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28c0531444_0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128c0531444_0_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128c0531444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128c0531444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5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 hasCustomPrompt="1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48099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0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0" y="44125"/>
            <a:ext cx="4313625" cy="4399375"/>
          </a:xfrm>
          <a:custGeom>
            <a:avLst/>
            <a:gdLst/>
            <a:ahLst/>
            <a:cxnLst/>
            <a:rect l="l" t="t" r="r" b="b"/>
            <a:pathLst>
              <a:path w="172545" h="175975" extrusionOk="0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" name="Google Shape;22;p4"/>
          <p:cNvSpPr/>
          <p:nvPr/>
        </p:nvSpPr>
        <p:spPr>
          <a:xfrm>
            <a:off x="-125" y="0"/>
            <a:ext cx="4316900" cy="4395600"/>
          </a:xfrm>
          <a:custGeom>
            <a:avLst/>
            <a:gdLst/>
            <a:ahLst/>
            <a:cxnLst/>
            <a:rect l="l" t="t" r="r" b="b"/>
            <a:pathLst>
              <a:path w="172676" h="175824" extrusionOk="0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2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>
            <a:spLocks noGrp="1"/>
          </p:cNvSpPr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ubTitle" idx="1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2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body" idx="1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aradig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.jpg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kremlin.ru/events/president/news/63176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www.seznamzpravy.cz/clanek/komentar-koronavirus-jako-neuprosne-politicke-zrcadlo-12077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>
            <a:spLocks noGrp="1"/>
          </p:cNvSpPr>
          <p:nvPr>
            <p:ph type="ctrTitle"/>
          </p:nvPr>
        </p:nvSpPr>
        <p:spPr>
          <a:xfrm>
            <a:off x="277850" y="1015375"/>
            <a:ext cx="4133400" cy="20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Obraz koronaviru v českých a ruských masmédiích</a:t>
            </a:r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1"/>
          </p:nvPr>
        </p:nvSpPr>
        <p:spPr>
          <a:xfrm>
            <a:off x="460950" y="4303880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lt1"/>
                </a:solidFill>
              </a:rPr>
              <a:t>Dariia Andreeva, Darja Vašíčková</a:t>
            </a:r>
            <a:endParaRPr sz="1800">
              <a:solidFill>
                <a:schemeClr val="lt1"/>
              </a:solidFill>
            </a:endParaRPr>
          </a:p>
        </p:txBody>
      </p:sp>
      <p:pic>
        <p:nvPicPr>
          <p:cNvPr id="66" name="Google Shape;6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70975" y="304800"/>
            <a:ext cx="2912075" cy="367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4"/>
          <p:cNvSpPr txBox="1">
            <a:spLocks noGrp="1"/>
          </p:cNvSpPr>
          <p:nvPr>
            <p:ph type="ctrTitle"/>
          </p:nvPr>
        </p:nvSpPr>
        <p:spPr>
          <a:xfrm>
            <a:off x="127400" y="783375"/>
            <a:ext cx="6880500" cy="192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6734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85"/>
              <a:buChar char="●"/>
            </a:pPr>
            <a:r>
              <a:rPr lang="ru" sz="2185">
                <a:solidFill>
                  <a:schemeClr val="dk1"/>
                </a:solidFill>
              </a:rPr>
              <a:t>jazykový obraz světa a Whorfova hypotéza +</a:t>
            </a:r>
            <a:endParaRPr sz="2185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2185">
                <a:solidFill>
                  <a:schemeClr val="dk1"/>
                </a:solidFill>
              </a:rPr>
              <a:t>konceptuální (či kognitivní) teorie Lakoffa s Johnsonem</a:t>
            </a:r>
            <a:endParaRPr sz="2185">
              <a:solidFill>
                <a:schemeClr val="dk1"/>
              </a:solidFill>
            </a:endParaRPr>
          </a:p>
          <a:p>
            <a:pPr marL="457200" lvl="0" indent="-36734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85"/>
              <a:buChar char="●"/>
            </a:pPr>
            <a:r>
              <a:rPr lang="ru" sz="2185">
                <a:solidFill>
                  <a:schemeClr val="dk1"/>
                </a:solidFill>
              </a:rPr>
              <a:t>teorie konstitutivní komunikace (T. Newcomb, B. H. Westley, M. MacLean)</a:t>
            </a:r>
            <a:endParaRPr sz="2185">
              <a:solidFill>
                <a:schemeClr val="dk1"/>
              </a:solidFill>
            </a:endParaRPr>
          </a:p>
        </p:txBody>
      </p:sp>
      <p:sp>
        <p:nvSpPr>
          <p:cNvPr id="72" name="Google Shape;72;p14"/>
          <p:cNvSpPr txBox="1">
            <a:spLocks noGrp="1"/>
          </p:cNvSpPr>
          <p:nvPr>
            <p:ph type="subTitle" idx="1"/>
          </p:nvPr>
        </p:nvSpPr>
        <p:spPr>
          <a:xfrm>
            <a:off x="460950" y="216374"/>
            <a:ext cx="82221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accent4"/>
                </a:solidFill>
                <a:latin typeface="Merriweather"/>
                <a:ea typeface="Merriweather"/>
                <a:cs typeface="Merriweather"/>
                <a:sym typeface="Merriweather"/>
              </a:rPr>
              <a:t>Teoretické vychodisko</a:t>
            </a:r>
            <a:endParaRPr sz="2400">
              <a:solidFill>
                <a:schemeClr val="accent4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>
            <a:spLocks noGrp="1"/>
          </p:cNvSpPr>
          <p:nvPr>
            <p:ph type="title" idx="4294967295"/>
          </p:nvPr>
        </p:nvSpPr>
        <p:spPr>
          <a:xfrm>
            <a:off x="3354600" y="118100"/>
            <a:ext cx="2434800" cy="71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Neologizmy</a:t>
            </a:r>
            <a:endParaRPr/>
          </a:p>
        </p:txBody>
      </p:sp>
      <p:pic>
        <p:nvPicPr>
          <p:cNvPr id="78" name="Google Shape;7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32525"/>
            <a:ext cx="5789401" cy="291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82875" y="3645401"/>
            <a:ext cx="5061125" cy="14981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0" name="Google Shape;80;p15"/>
          <p:cNvCxnSpPr/>
          <p:nvPr/>
        </p:nvCxnSpPr>
        <p:spPr>
          <a:xfrm>
            <a:off x="6658250" y="4011600"/>
            <a:ext cx="1548000" cy="168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1" name="Google Shape;81;p15"/>
          <p:cNvCxnSpPr/>
          <p:nvPr/>
        </p:nvCxnSpPr>
        <p:spPr>
          <a:xfrm rot="10800000" flipH="1">
            <a:off x="199750" y="3062775"/>
            <a:ext cx="2530200" cy="333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 txBox="1">
            <a:spLocks noGrp="1"/>
          </p:cNvSpPr>
          <p:nvPr>
            <p:ph type="title" idx="4294967295"/>
          </p:nvPr>
        </p:nvSpPr>
        <p:spPr>
          <a:xfrm>
            <a:off x="325050" y="101400"/>
            <a:ext cx="8493900" cy="64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Náhrada názvů různých druhů koronaviru</a:t>
            </a:r>
            <a:endParaRPr/>
          </a:p>
        </p:txBody>
      </p:sp>
      <p:pic>
        <p:nvPicPr>
          <p:cNvPr id="87" name="Google Shape;8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725" y="884850"/>
            <a:ext cx="4591600" cy="73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758496"/>
            <a:ext cx="4731043" cy="73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73575" y="1004975"/>
            <a:ext cx="3570550" cy="141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06813" y="3502750"/>
            <a:ext cx="6530374" cy="1640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396025" y="2674200"/>
            <a:ext cx="4747970" cy="647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2" name="Google Shape;92;p16"/>
          <p:cNvCxnSpPr/>
          <p:nvPr/>
        </p:nvCxnSpPr>
        <p:spPr>
          <a:xfrm>
            <a:off x="1306825" y="1252275"/>
            <a:ext cx="1448100" cy="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3" name="Google Shape;93;p16"/>
          <p:cNvCxnSpPr>
            <a:stCxn id="88" idx="1"/>
          </p:cNvCxnSpPr>
          <p:nvPr/>
        </p:nvCxnSpPr>
        <p:spPr>
          <a:xfrm>
            <a:off x="0" y="2125922"/>
            <a:ext cx="1914300" cy="48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4" name="Google Shape;94;p16"/>
          <p:cNvCxnSpPr/>
          <p:nvPr/>
        </p:nvCxnSpPr>
        <p:spPr>
          <a:xfrm>
            <a:off x="7041100" y="1631275"/>
            <a:ext cx="1231800" cy="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5" name="Google Shape;95;p16"/>
          <p:cNvCxnSpPr/>
          <p:nvPr/>
        </p:nvCxnSpPr>
        <p:spPr>
          <a:xfrm rot="10800000" flipH="1">
            <a:off x="5473575" y="1615975"/>
            <a:ext cx="1367700" cy="30600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6" name="Google Shape;96;p16"/>
          <p:cNvCxnSpPr/>
          <p:nvPr/>
        </p:nvCxnSpPr>
        <p:spPr>
          <a:xfrm>
            <a:off x="5473575" y="1861450"/>
            <a:ext cx="984900" cy="27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7" name="Google Shape;97;p16"/>
          <p:cNvCxnSpPr>
            <a:stCxn id="91" idx="1"/>
          </p:cNvCxnSpPr>
          <p:nvPr/>
        </p:nvCxnSpPr>
        <p:spPr>
          <a:xfrm rot="10800000" flipH="1">
            <a:off x="4396025" y="2979450"/>
            <a:ext cx="1679700" cy="18600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7"/>
          <p:cNvSpPr txBox="1">
            <a:spLocks noGrp="1"/>
          </p:cNvSpPr>
          <p:nvPr>
            <p:ph type="title" idx="4294967295"/>
          </p:nvPr>
        </p:nvSpPr>
        <p:spPr>
          <a:xfrm>
            <a:off x="2109475" y="534225"/>
            <a:ext cx="4260300" cy="64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Přívlastky</a:t>
            </a:r>
            <a:endParaRPr/>
          </a:p>
        </p:txBody>
      </p:sp>
      <p:pic>
        <p:nvPicPr>
          <p:cNvPr id="103" name="Google Shape;10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5175" y="3130200"/>
            <a:ext cx="4662126" cy="1328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7"/>
          <p:cNvPicPr preferRelativeResize="0"/>
          <p:nvPr/>
        </p:nvPicPr>
        <p:blipFill rotWithShape="1">
          <a:blip r:embed="rId4">
            <a:alphaModFix/>
          </a:blip>
          <a:srcRect b="37296"/>
          <a:stretch/>
        </p:blipFill>
        <p:spPr>
          <a:xfrm>
            <a:off x="3552821" y="1242775"/>
            <a:ext cx="5384753" cy="132897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5" name="Google Shape;105;p17"/>
          <p:cNvCxnSpPr/>
          <p:nvPr/>
        </p:nvCxnSpPr>
        <p:spPr>
          <a:xfrm>
            <a:off x="3878450" y="2230525"/>
            <a:ext cx="1914300" cy="168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6" name="Google Shape;106;p17"/>
          <p:cNvCxnSpPr/>
          <p:nvPr/>
        </p:nvCxnSpPr>
        <p:spPr>
          <a:xfrm>
            <a:off x="1298350" y="3595450"/>
            <a:ext cx="3079500" cy="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8"/>
          <p:cNvSpPr txBox="1">
            <a:spLocks noGrp="1"/>
          </p:cNvSpPr>
          <p:nvPr>
            <p:ph type="title" idx="4294967295"/>
          </p:nvPr>
        </p:nvSpPr>
        <p:spPr>
          <a:xfrm>
            <a:off x="2039550" y="217925"/>
            <a:ext cx="1988700" cy="64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Metafory</a:t>
            </a:r>
            <a:endParaRPr/>
          </a:p>
        </p:txBody>
      </p:sp>
      <p:pic>
        <p:nvPicPr>
          <p:cNvPr id="112" name="Google Shape;11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5050" y="932225"/>
            <a:ext cx="4762475" cy="688175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8"/>
          <p:cNvSpPr txBox="1">
            <a:spLocks noGrp="1"/>
          </p:cNvSpPr>
          <p:nvPr>
            <p:ph type="title" idx="4294967295"/>
          </p:nvPr>
        </p:nvSpPr>
        <p:spPr>
          <a:xfrm>
            <a:off x="3889825" y="2556213"/>
            <a:ext cx="2901600" cy="64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Personifikace</a:t>
            </a:r>
            <a:endParaRPr/>
          </a:p>
        </p:txBody>
      </p:sp>
      <p:pic>
        <p:nvPicPr>
          <p:cNvPr id="114" name="Google Shape;114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9375" y="3378325"/>
            <a:ext cx="3625025" cy="92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1999" y="3378324"/>
            <a:ext cx="4391200" cy="12997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6" name="Google Shape;116;p18"/>
          <p:cNvCxnSpPr/>
          <p:nvPr/>
        </p:nvCxnSpPr>
        <p:spPr>
          <a:xfrm>
            <a:off x="4727325" y="3645400"/>
            <a:ext cx="3462300" cy="165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17" name="Google Shape;117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099825" y="1752012"/>
            <a:ext cx="5615519" cy="362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" name="Google Shape;118;p18"/>
          <p:cNvCxnSpPr/>
          <p:nvPr/>
        </p:nvCxnSpPr>
        <p:spPr>
          <a:xfrm>
            <a:off x="3099825" y="2120313"/>
            <a:ext cx="3084300" cy="33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9" name="Google Shape;119;p18"/>
          <p:cNvCxnSpPr>
            <a:endCxn id="112" idx="3"/>
          </p:cNvCxnSpPr>
          <p:nvPr/>
        </p:nvCxnSpPr>
        <p:spPr>
          <a:xfrm rot="10800000" flipH="1">
            <a:off x="3445625" y="1276312"/>
            <a:ext cx="1641900" cy="54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9"/>
          <p:cNvSpPr txBox="1">
            <a:spLocks noGrp="1"/>
          </p:cNvSpPr>
          <p:nvPr>
            <p:ph type="title" idx="4294967295"/>
          </p:nvPr>
        </p:nvSpPr>
        <p:spPr>
          <a:xfrm>
            <a:off x="311725" y="500925"/>
            <a:ext cx="8493900" cy="64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Jazyková hra</a:t>
            </a:r>
            <a:endParaRPr/>
          </a:p>
        </p:txBody>
      </p:sp>
      <p:pic>
        <p:nvPicPr>
          <p:cNvPr id="125" name="Google Shape;12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20822" y="2848597"/>
            <a:ext cx="4522950" cy="133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39263" y="1496338"/>
            <a:ext cx="5838825" cy="7715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7" name="Google Shape;127;p19"/>
          <p:cNvCxnSpPr>
            <a:stCxn id="126" idx="1"/>
          </p:cNvCxnSpPr>
          <p:nvPr/>
        </p:nvCxnSpPr>
        <p:spPr>
          <a:xfrm rot="10800000" flipH="1">
            <a:off x="1639263" y="1880900"/>
            <a:ext cx="3404400" cy="1200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8" name="Google Shape;128;p19"/>
          <p:cNvCxnSpPr/>
          <p:nvPr/>
        </p:nvCxnSpPr>
        <p:spPr>
          <a:xfrm>
            <a:off x="2313750" y="3146025"/>
            <a:ext cx="2580000" cy="0"/>
          </a:xfrm>
          <a:prstGeom prst="straightConnector1">
            <a:avLst/>
          </a:prstGeom>
          <a:noFill/>
          <a:ln w="28575" cap="flat" cmpd="sng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0"/>
          <p:cNvSpPr txBox="1">
            <a:spLocks noGrp="1"/>
          </p:cNvSpPr>
          <p:nvPr>
            <p:ph type="title" idx="4294967295"/>
          </p:nvPr>
        </p:nvSpPr>
        <p:spPr>
          <a:xfrm>
            <a:off x="325050" y="201300"/>
            <a:ext cx="8493900" cy="64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Řečové strategie</a:t>
            </a:r>
            <a:endParaRPr/>
          </a:p>
        </p:txBody>
      </p:sp>
      <p:sp>
        <p:nvSpPr>
          <p:cNvPr id="134" name="Google Shape;134;p20"/>
          <p:cNvSpPr txBox="1">
            <a:spLocks noGrp="1"/>
          </p:cNvSpPr>
          <p:nvPr>
            <p:ph type="title" idx="4294967295"/>
          </p:nvPr>
        </p:nvSpPr>
        <p:spPr>
          <a:xfrm>
            <a:off x="231100" y="849000"/>
            <a:ext cx="8493900" cy="409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11" b="1"/>
              <a:t>sebe-prezentace</a:t>
            </a:r>
            <a:endParaRPr sz="1511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1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11"/>
              <a:t>“Drazí přátelé! Všechno bude pryč, a to také bude pryč. Zvítězíme nad </a:t>
            </a:r>
            <a:r>
              <a:rPr lang="ru" sz="1511" b="1"/>
              <a:t>našim nepřítelem, koronavirem</a:t>
            </a:r>
            <a:r>
              <a:rPr lang="ru" sz="1511"/>
              <a:t>. Spolu překonáme všechno.” (V. Putin) </a:t>
            </a:r>
            <a:endParaRPr sz="151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1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11" u="sng">
                <a:solidFill>
                  <a:schemeClr val="hlink"/>
                </a:solidFill>
                <a:hlinkClick r:id="rId3"/>
              </a:rPr>
              <a:t>http://kremlin.ru/events/president/news/63176</a:t>
            </a:r>
            <a:endParaRPr sz="151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1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11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11" b="1"/>
              <a:t>diskreditace</a:t>
            </a:r>
            <a:endParaRPr sz="1511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1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11"/>
              <a:t>“Pandemie koronaviru nastavuje politikům </a:t>
            </a:r>
            <a:r>
              <a:rPr lang="ru" sz="1511" b="1"/>
              <a:t>neúprosné zrcadlo</a:t>
            </a:r>
            <a:r>
              <a:rPr lang="ru" sz="1511"/>
              <a:t> – mnohdy nezkušení muži a ženy najednou řeší problémy, s nimiž se nikdo z jejich předchůdců nesetkal. Do </a:t>
            </a:r>
            <a:r>
              <a:rPr lang="ru" sz="1511" b="1"/>
              <a:t>pomyslného zrcadla</a:t>
            </a:r>
            <a:r>
              <a:rPr lang="ru" sz="1511"/>
              <a:t> by se po pandemii měli podívat i jejich voliči. Mnohdy neselhali jen ministři a premiéři, ale i oni sami.” (M. Rokos) </a:t>
            </a:r>
            <a:endParaRPr sz="151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1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511" u="sng">
                <a:solidFill>
                  <a:schemeClr val="hlink"/>
                </a:solidFill>
                <a:hlinkClick r:id="rId4"/>
              </a:rPr>
              <a:t>https://www.seznamzpravy.cz/clanek/komentar-koronavirus-jako-neuprosne-politicke-zrcadlo-120772</a:t>
            </a:r>
            <a:endParaRPr sz="151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173</Words>
  <Application>Microsoft Office PowerPoint</Application>
  <PresentationFormat>Předvádění na obrazovce (16:9)</PresentationFormat>
  <Paragraphs>26</Paragraphs>
  <Slides>8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Merriweather</vt:lpstr>
      <vt:lpstr>Arial</vt:lpstr>
      <vt:lpstr>Roboto</vt:lpstr>
      <vt:lpstr>Paradigm</vt:lpstr>
      <vt:lpstr>Obraz koronaviru v českých a ruských masmédiích</vt:lpstr>
      <vt:lpstr>jazykový obraz světa a Whorfova hypotéza + konceptuální (či kognitivní) teorie Lakoffa s Johnsonem teorie konstitutivní komunikace (T. Newcomb, B. H. Westley, M. MacLean)</vt:lpstr>
      <vt:lpstr>Neologizmy</vt:lpstr>
      <vt:lpstr>Náhrada názvů různých druhů koronaviru</vt:lpstr>
      <vt:lpstr>Přívlastky</vt:lpstr>
      <vt:lpstr>Metafory</vt:lpstr>
      <vt:lpstr>Jazyková hra</vt:lpstr>
      <vt:lpstr>Řečové strategie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Obraz koronaviru v českých a ruských masmédiích</dc:title>
  <dc:creator>Vaňková, Irena</dc:creator>
  <cp:lastModifiedBy>Vaňková, Irena</cp:lastModifiedBy>
  <cp:revision>1</cp:revision>
  <dcterms:modified xsi:type="dcterms:W3CDTF">2022-05-18T12:48:20Z</dcterms:modified>
</cp:coreProperties>
</file>