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2" r:id="rId3"/>
    <p:sldId id="300" r:id="rId4"/>
    <p:sldId id="301" r:id="rId5"/>
    <p:sldId id="305" r:id="rId6"/>
    <p:sldId id="299" r:id="rId7"/>
    <p:sldId id="306" r:id="rId8"/>
    <p:sldId id="281" r:id="rId9"/>
    <p:sldId id="283" r:id="rId10"/>
    <p:sldId id="284" r:id="rId11"/>
    <p:sldId id="308" r:id="rId12"/>
    <p:sldId id="309" r:id="rId13"/>
    <p:sldId id="310" r:id="rId14"/>
    <p:sldId id="311" r:id="rId15"/>
    <p:sldId id="312" r:id="rId16"/>
    <p:sldId id="313" r:id="rId17"/>
    <p:sldId id="314" r:id="rId18"/>
    <p:sldId id="315"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DE3EC1-2381-4A36-9AD5-5CE5217865F6}"/>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A15C247-16F5-4D52-881E-37A6AE7463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2A639BF-D6AB-465C-B68D-00210F6C1757}"/>
              </a:ext>
            </a:extLst>
          </p:cNvPr>
          <p:cNvSpPr>
            <a:spLocks noGrp="1"/>
          </p:cNvSpPr>
          <p:nvPr>
            <p:ph type="dt" sz="half" idx="10"/>
          </p:nvPr>
        </p:nvSpPr>
        <p:spPr/>
        <p:txBody>
          <a:bodyPr/>
          <a:lstStyle/>
          <a:p>
            <a:fld id="{A8EDADBC-DE34-4076-B19E-73BD269ACA98}" type="datetimeFigureOut">
              <a:rPr lang="cs-CZ" smtClean="0"/>
              <a:t>12.11.2020</a:t>
            </a:fld>
            <a:endParaRPr lang="cs-CZ"/>
          </a:p>
        </p:txBody>
      </p:sp>
      <p:sp>
        <p:nvSpPr>
          <p:cNvPr id="5" name="Zástupný symbol pro zápatí 4">
            <a:extLst>
              <a:ext uri="{FF2B5EF4-FFF2-40B4-BE49-F238E27FC236}">
                <a16:creationId xmlns:a16="http://schemas.microsoft.com/office/drawing/2014/main" id="{34600EAE-DB3D-4B68-B35E-FB368E2B87A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9374A3E-CCD7-4BB0-B9B1-42D643F2115F}"/>
              </a:ext>
            </a:extLst>
          </p:cNvPr>
          <p:cNvSpPr>
            <a:spLocks noGrp="1"/>
          </p:cNvSpPr>
          <p:nvPr>
            <p:ph type="sldNum" sz="quarter" idx="12"/>
          </p:nvPr>
        </p:nvSpPr>
        <p:spPr/>
        <p:txBody>
          <a:bodyPr/>
          <a:lstStyle/>
          <a:p>
            <a:fld id="{F091E7A8-EBE5-4BEB-BD8B-3AC2E2274D7D}" type="slidenum">
              <a:rPr lang="cs-CZ" smtClean="0"/>
              <a:t>‹#›</a:t>
            </a:fld>
            <a:endParaRPr lang="cs-CZ"/>
          </a:p>
        </p:txBody>
      </p:sp>
    </p:spTree>
    <p:extLst>
      <p:ext uri="{BB962C8B-B14F-4D97-AF65-F5344CB8AC3E}">
        <p14:creationId xmlns:p14="http://schemas.microsoft.com/office/powerpoint/2010/main" val="346404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038BDC-0E46-478A-AA36-D9E64DCEC92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A1C4FD5-893B-4C60-B262-064EF137FE09}"/>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028A875-82BD-462A-B293-DE2973D77070}"/>
              </a:ext>
            </a:extLst>
          </p:cNvPr>
          <p:cNvSpPr>
            <a:spLocks noGrp="1"/>
          </p:cNvSpPr>
          <p:nvPr>
            <p:ph type="dt" sz="half" idx="10"/>
          </p:nvPr>
        </p:nvSpPr>
        <p:spPr/>
        <p:txBody>
          <a:bodyPr/>
          <a:lstStyle/>
          <a:p>
            <a:fld id="{A8EDADBC-DE34-4076-B19E-73BD269ACA98}" type="datetimeFigureOut">
              <a:rPr lang="cs-CZ" smtClean="0"/>
              <a:t>12.11.2020</a:t>
            </a:fld>
            <a:endParaRPr lang="cs-CZ"/>
          </a:p>
        </p:txBody>
      </p:sp>
      <p:sp>
        <p:nvSpPr>
          <p:cNvPr id="5" name="Zástupný symbol pro zápatí 4">
            <a:extLst>
              <a:ext uri="{FF2B5EF4-FFF2-40B4-BE49-F238E27FC236}">
                <a16:creationId xmlns:a16="http://schemas.microsoft.com/office/drawing/2014/main" id="{A9C67DEE-D00E-484B-8413-7CE279CE1BC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14302DE-039A-4D2C-B40F-EE750771A147}"/>
              </a:ext>
            </a:extLst>
          </p:cNvPr>
          <p:cNvSpPr>
            <a:spLocks noGrp="1"/>
          </p:cNvSpPr>
          <p:nvPr>
            <p:ph type="sldNum" sz="quarter" idx="12"/>
          </p:nvPr>
        </p:nvSpPr>
        <p:spPr/>
        <p:txBody>
          <a:bodyPr/>
          <a:lstStyle/>
          <a:p>
            <a:fld id="{F091E7A8-EBE5-4BEB-BD8B-3AC2E2274D7D}" type="slidenum">
              <a:rPr lang="cs-CZ" smtClean="0"/>
              <a:t>‹#›</a:t>
            </a:fld>
            <a:endParaRPr lang="cs-CZ"/>
          </a:p>
        </p:txBody>
      </p:sp>
    </p:spTree>
    <p:extLst>
      <p:ext uri="{BB962C8B-B14F-4D97-AF65-F5344CB8AC3E}">
        <p14:creationId xmlns:p14="http://schemas.microsoft.com/office/powerpoint/2010/main" val="142906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121BC5A-440F-4014-BDEE-6CA4C62ECAB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A8813A9-2DD2-42C4-8AB1-DBE10D7A3B51}"/>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1434944-717B-481A-8A0B-F4C42908E428}"/>
              </a:ext>
            </a:extLst>
          </p:cNvPr>
          <p:cNvSpPr>
            <a:spLocks noGrp="1"/>
          </p:cNvSpPr>
          <p:nvPr>
            <p:ph type="dt" sz="half" idx="10"/>
          </p:nvPr>
        </p:nvSpPr>
        <p:spPr/>
        <p:txBody>
          <a:bodyPr/>
          <a:lstStyle/>
          <a:p>
            <a:fld id="{A8EDADBC-DE34-4076-B19E-73BD269ACA98}" type="datetimeFigureOut">
              <a:rPr lang="cs-CZ" smtClean="0"/>
              <a:t>12.11.2020</a:t>
            </a:fld>
            <a:endParaRPr lang="cs-CZ"/>
          </a:p>
        </p:txBody>
      </p:sp>
      <p:sp>
        <p:nvSpPr>
          <p:cNvPr id="5" name="Zástupný symbol pro zápatí 4">
            <a:extLst>
              <a:ext uri="{FF2B5EF4-FFF2-40B4-BE49-F238E27FC236}">
                <a16:creationId xmlns:a16="http://schemas.microsoft.com/office/drawing/2014/main" id="{C33717DA-333D-46F5-8467-F2B8D9AB829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A7EFF67-6270-4520-89FC-AD8FB3334ECB}"/>
              </a:ext>
            </a:extLst>
          </p:cNvPr>
          <p:cNvSpPr>
            <a:spLocks noGrp="1"/>
          </p:cNvSpPr>
          <p:nvPr>
            <p:ph type="sldNum" sz="quarter" idx="12"/>
          </p:nvPr>
        </p:nvSpPr>
        <p:spPr/>
        <p:txBody>
          <a:bodyPr/>
          <a:lstStyle/>
          <a:p>
            <a:fld id="{F091E7A8-EBE5-4BEB-BD8B-3AC2E2274D7D}" type="slidenum">
              <a:rPr lang="cs-CZ" smtClean="0"/>
              <a:t>‹#›</a:t>
            </a:fld>
            <a:endParaRPr lang="cs-CZ"/>
          </a:p>
        </p:txBody>
      </p:sp>
    </p:spTree>
    <p:extLst>
      <p:ext uri="{BB962C8B-B14F-4D97-AF65-F5344CB8AC3E}">
        <p14:creationId xmlns:p14="http://schemas.microsoft.com/office/powerpoint/2010/main" val="240947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DBE783-D1E4-4E98-9CF3-ECE41A77243E}"/>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6896AE8-7576-469A-A214-D37E8FE007A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8578381-D8F3-45DD-A344-D8BC66CFD802}"/>
              </a:ext>
            </a:extLst>
          </p:cNvPr>
          <p:cNvSpPr>
            <a:spLocks noGrp="1"/>
          </p:cNvSpPr>
          <p:nvPr>
            <p:ph type="dt" sz="half" idx="10"/>
          </p:nvPr>
        </p:nvSpPr>
        <p:spPr/>
        <p:txBody>
          <a:bodyPr/>
          <a:lstStyle/>
          <a:p>
            <a:fld id="{A8EDADBC-DE34-4076-B19E-73BD269ACA98}" type="datetimeFigureOut">
              <a:rPr lang="cs-CZ" smtClean="0"/>
              <a:t>12.11.2020</a:t>
            </a:fld>
            <a:endParaRPr lang="cs-CZ"/>
          </a:p>
        </p:txBody>
      </p:sp>
      <p:sp>
        <p:nvSpPr>
          <p:cNvPr id="5" name="Zástupný symbol pro zápatí 4">
            <a:extLst>
              <a:ext uri="{FF2B5EF4-FFF2-40B4-BE49-F238E27FC236}">
                <a16:creationId xmlns:a16="http://schemas.microsoft.com/office/drawing/2014/main" id="{27B5A156-977A-49B5-943E-76A98341783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F7BF077-B6D5-45C0-91E0-067D8C5168C3}"/>
              </a:ext>
            </a:extLst>
          </p:cNvPr>
          <p:cNvSpPr>
            <a:spLocks noGrp="1"/>
          </p:cNvSpPr>
          <p:nvPr>
            <p:ph type="sldNum" sz="quarter" idx="12"/>
          </p:nvPr>
        </p:nvSpPr>
        <p:spPr/>
        <p:txBody>
          <a:bodyPr/>
          <a:lstStyle/>
          <a:p>
            <a:fld id="{F091E7A8-EBE5-4BEB-BD8B-3AC2E2274D7D}" type="slidenum">
              <a:rPr lang="cs-CZ" smtClean="0"/>
              <a:t>‹#›</a:t>
            </a:fld>
            <a:endParaRPr lang="cs-CZ"/>
          </a:p>
        </p:txBody>
      </p:sp>
    </p:spTree>
    <p:extLst>
      <p:ext uri="{BB962C8B-B14F-4D97-AF65-F5344CB8AC3E}">
        <p14:creationId xmlns:p14="http://schemas.microsoft.com/office/powerpoint/2010/main" val="2017961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F3E3DF-D129-4418-860C-710DEA5A3408}"/>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700CB51D-19ED-414F-B152-7CADC6776C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B7AB5304-419D-4412-A4DC-2C3D90D7AADA}"/>
              </a:ext>
            </a:extLst>
          </p:cNvPr>
          <p:cNvSpPr>
            <a:spLocks noGrp="1"/>
          </p:cNvSpPr>
          <p:nvPr>
            <p:ph type="dt" sz="half" idx="10"/>
          </p:nvPr>
        </p:nvSpPr>
        <p:spPr/>
        <p:txBody>
          <a:bodyPr/>
          <a:lstStyle/>
          <a:p>
            <a:fld id="{A8EDADBC-DE34-4076-B19E-73BD269ACA98}" type="datetimeFigureOut">
              <a:rPr lang="cs-CZ" smtClean="0"/>
              <a:t>12.11.2020</a:t>
            </a:fld>
            <a:endParaRPr lang="cs-CZ"/>
          </a:p>
        </p:txBody>
      </p:sp>
      <p:sp>
        <p:nvSpPr>
          <p:cNvPr id="5" name="Zástupný symbol pro zápatí 4">
            <a:extLst>
              <a:ext uri="{FF2B5EF4-FFF2-40B4-BE49-F238E27FC236}">
                <a16:creationId xmlns:a16="http://schemas.microsoft.com/office/drawing/2014/main" id="{62B94D81-CB1F-48B1-9F0A-CC21E8203E5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71FBEAF-11D0-4E33-9CDC-3E2E6F51A5A8}"/>
              </a:ext>
            </a:extLst>
          </p:cNvPr>
          <p:cNvSpPr>
            <a:spLocks noGrp="1"/>
          </p:cNvSpPr>
          <p:nvPr>
            <p:ph type="sldNum" sz="quarter" idx="12"/>
          </p:nvPr>
        </p:nvSpPr>
        <p:spPr/>
        <p:txBody>
          <a:bodyPr/>
          <a:lstStyle/>
          <a:p>
            <a:fld id="{F091E7A8-EBE5-4BEB-BD8B-3AC2E2274D7D}" type="slidenum">
              <a:rPr lang="cs-CZ" smtClean="0"/>
              <a:t>‹#›</a:t>
            </a:fld>
            <a:endParaRPr lang="cs-CZ"/>
          </a:p>
        </p:txBody>
      </p:sp>
    </p:spTree>
    <p:extLst>
      <p:ext uri="{BB962C8B-B14F-4D97-AF65-F5344CB8AC3E}">
        <p14:creationId xmlns:p14="http://schemas.microsoft.com/office/powerpoint/2010/main" val="3458559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8516F5-F142-415C-A073-45E80FFE94F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81A2390-00DF-4E9F-8695-168B44B9607E}"/>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D19A9B2C-5A78-41BB-8CF8-B2597EEB720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373882A-8043-4767-8CD3-A035B3A68F99}"/>
              </a:ext>
            </a:extLst>
          </p:cNvPr>
          <p:cNvSpPr>
            <a:spLocks noGrp="1"/>
          </p:cNvSpPr>
          <p:nvPr>
            <p:ph type="dt" sz="half" idx="10"/>
          </p:nvPr>
        </p:nvSpPr>
        <p:spPr/>
        <p:txBody>
          <a:bodyPr/>
          <a:lstStyle/>
          <a:p>
            <a:fld id="{A8EDADBC-DE34-4076-B19E-73BD269ACA98}" type="datetimeFigureOut">
              <a:rPr lang="cs-CZ" smtClean="0"/>
              <a:t>12.11.2020</a:t>
            </a:fld>
            <a:endParaRPr lang="cs-CZ"/>
          </a:p>
        </p:txBody>
      </p:sp>
      <p:sp>
        <p:nvSpPr>
          <p:cNvPr id="6" name="Zástupný symbol pro zápatí 5">
            <a:extLst>
              <a:ext uri="{FF2B5EF4-FFF2-40B4-BE49-F238E27FC236}">
                <a16:creationId xmlns:a16="http://schemas.microsoft.com/office/drawing/2014/main" id="{2DED7034-197D-421D-AD60-845FC3E8FFB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8B547DB-736A-470E-9A47-C30CEC06CC61}"/>
              </a:ext>
            </a:extLst>
          </p:cNvPr>
          <p:cNvSpPr>
            <a:spLocks noGrp="1"/>
          </p:cNvSpPr>
          <p:nvPr>
            <p:ph type="sldNum" sz="quarter" idx="12"/>
          </p:nvPr>
        </p:nvSpPr>
        <p:spPr/>
        <p:txBody>
          <a:bodyPr/>
          <a:lstStyle/>
          <a:p>
            <a:fld id="{F091E7A8-EBE5-4BEB-BD8B-3AC2E2274D7D}" type="slidenum">
              <a:rPr lang="cs-CZ" smtClean="0"/>
              <a:t>‹#›</a:t>
            </a:fld>
            <a:endParaRPr lang="cs-CZ"/>
          </a:p>
        </p:txBody>
      </p:sp>
    </p:spTree>
    <p:extLst>
      <p:ext uri="{BB962C8B-B14F-4D97-AF65-F5344CB8AC3E}">
        <p14:creationId xmlns:p14="http://schemas.microsoft.com/office/powerpoint/2010/main" val="2396839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3868AB-A936-4020-968A-72CA03611F8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520EC26-AECA-44EF-A832-97F4E26ED4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7376044-EF22-449C-A4CA-B42BE45C4C4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5ECA3AC0-C1F4-4782-89BC-F41E1637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D2ECCE31-30FF-4B99-95B7-42C0C22A0E61}"/>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F7CB4DE1-6014-4A6C-A889-0BACB8A09E22}"/>
              </a:ext>
            </a:extLst>
          </p:cNvPr>
          <p:cNvSpPr>
            <a:spLocks noGrp="1"/>
          </p:cNvSpPr>
          <p:nvPr>
            <p:ph type="dt" sz="half" idx="10"/>
          </p:nvPr>
        </p:nvSpPr>
        <p:spPr/>
        <p:txBody>
          <a:bodyPr/>
          <a:lstStyle/>
          <a:p>
            <a:fld id="{A8EDADBC-DE34-4076-B19E-73BD269ACA98}" type="datetimeFigureOut">
              <a:rPr lang="cs-CZ" smtClean="0"/>
              <a:t>12.11.2020</a:t>
            </a:fld>
            <a:endParaRPr lang="cs-CZ"/>
          </a:p>
        </p:txBody>
      </p:sp>
      <p:sp>
        <p:nvSpPr>
          <p:cNvPr id="8" name="Zástupný symbol pro zápatí 7">
            <a:extLst>
              <a:ext uri="{FF2B5EF4-FFF2-40B4-BE49-F238E27FC236}">
                <a16:creationId xmlns:a16="http://schemas.microsoft.com/office/drawing/2014/main" id="{DD4F8BE8-F1F2-4827-A018-8E084C591EA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9C82982-4685-43A9-8713-73809BEA77F7}"/>
              </a:ext>
            </a:extLst>
          </p:cNvPr>
          <p:cNvSpPr>
            <a:spLocks noGrp="1"/>
          </p:cNvSpPr>
          <p:nvPr>
            <p:ph type="sldNum" sz="quarter" idx="12"/>
          </p:nvPr>
        </p:nvSpPr>
        <p:spPr/>
        <p:txBody>
          <a:bodyPr/>
          <a:lstStyle/>
          <a:p>
            <a:fld id="{F091E7A8-EBE5-4BEB-BD8B-3AC2E2274D7D}" type="slidenum">
              <a:rPr lang="cs-CZ" smtClean="0"/>
              <a:t>‹#›</a:t>
            </a:fld>
            <a:endParaRPr lang="cs-CZ"/>
          </a:p>
        </p:txBody>
      </p:sp>
    </p:spTree>
    <p:extLst>
      <p:ext uri="{BB962C8B-B14F-4D97-AF65-F5344CB8AC3E}">
        <p14:creationId xmlns:p14="http://schemas.microsoft.com/office/powerpoint/2010/main" val="126250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62CB14-CDF3-4EA1-95E9-403B3D453AB7}"/>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22D146B9-AD8C-4CC8-8443-F6347F83B151}"/>
              </a:ext>
            </a:extLst>
          </p:cNvPr>
          <p:cNvSpPr>
            <a:spLocks noGrp="1"/>
          </p:cNvSpPr>
          <p:nvPr>
            <p:ph type="dt" sz="half" idx="10"/>
          </p:nvPr>
        </p:nvSpPr>
        <p:spPr/>
        <p:txBody>
          <a:bodyPr/>
          <a:lstStyle/>
          <a:p>
            <a:fld id="{A8EDADBC-DE34-4076-B19E-73BD269ACA98}" type="datetimeFigureOut">
              <a:rPr lang="cs-CZ" smtClean="0"/>
              <a:t>12.11.2020</a:t>
            </a:fld>
            <a:endParaRPr lang="cs-CZ"/>
          </a:p>
        </p:txBody>
      </p:sp>
      <p:sp>
        <p:nvSpPr>
          <p:cNvPr id="4" name="Zástupný symbol pro zápatí 3">
            <a:extLst>
              <a:ext uri="{FF2B5EF4-FFF2-40B4-BE49-F238E27FC236}">
                <a16:creationId xmlns:a16="http://schemas.microsoft.com/office/drawing/2014/main" id="{6222AD37-6273-4FE2-8A99-3DA940C6B56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31712D6-27FD-49EC-98DD-B6C86BDB1005}"/>
              </a:ext>
            </a:extLst>
          </p:cNvPr>
          <p:cNvSpPr>
            <a:spLocks noGrp="1"/>
          </p:cNvSpPr>
          <p:nvPr>
            <p:ph type="sldNum" sz="quarter" idx="12"/>
          </p:nvPr>
        </p:nvSpPr>
        <p:spPr/>
        <p:txBody>
          <a:bodyPr/>
          <a:lstStyle/>
          <a:p>
            <a:fld id="{F091E7A8-EBE5-4BEB-BD8B-3AC2E2274D7D}" type="slidenum">
              <a:rPr lang="cs-CZ" smtClean="0"/>
              <a:t>‹#›</a:t>
            </a:fld>
            <a:endParaRPr lang="cs-CZ"/>
          </a:p>
        </p:txBody>
      </p:sp>
    </p:spTree>
    <p:extLst>
      <p:ext uri="{BB962C8B-B14F-4D97-AF65-F5344CB8AC3E}">
        <p14:creationId xmlns:p14="http://schemas.microsoft.com/office/powerpoint/2010/main" val="261745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6C1565F4-E7BA-44EA-82D3-54AEBB2A6614}"/>
              </a:ext>
            </a:extLst>
          </p:cNvPr>
          <p:cNvSpPr>
            <a:spLocks noGrp="1"/>
          </p:cNvSpPr>
          <p:nvPr>
            <p:ph type="dt" sz="half" idx="10"/>
          </p:nvPr>
        </p:nvSpPr>
        <p:spPr/>
        <p:txBody>
          <a:bodyPr/>
          <a:lstStyle/>
          <a:p>
            <a:fld id="{A8EDADBC-DE34-4076-B19E-73BD269ACA98}" type="datetimeFigureOut">
              <a:rPr lang="cs-CZ" smtClean="0"/>
              <a:t>12.11.2020</a:t>
            </a:fld>
            <a:endParaRPr lang="cs-CZ"/>
          </a:p>
        </p:txBody>
      </p:sp>
      <p:sp>
        <p:nvSpPr>
          <p:cNvPr id="3" name="Zástupný symbol pro zápatí 2">
            <a:extLst>
              <a:ext uri="{FF2B5EF4-FFF2-40B4-BE49-F238E27FC236}">
                <a16:creationId xmlns:a16="http://schemas.microsoft.com/office/drawing/2014/main" id="{B5A5D35F-1AE4-4100-B6CC-32561D0D20CA}"/>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9E38C9A9-BC99-4873-9DEC-1B823CF7CDE3}"/>
              </a:ext>
            </a:extLst>
          </p:cNvPr>
          <p:cNvSpPr>
            <a:spLocks noGrp="1"/>
          </p:cNvSpPr>
          <p:nvPr>
            <p:ph type="sldNum" sz="quarter" idx="12"/>
          </p:nvPr>
        </p:nvSpPr>
        <p:spPr/>
        <p:txBody>
          <a:bodyPr/>
          <a:lstStyle/>
          <a:p>
            <a:fld id="{F091E7A8-EBE5-4BEB-BD8B-3AC2E2274D7D}" type="slidenum">
              <a:rPr lang="cs-CZ" smtClean="0"/>
              <a:t>‹#›</a:t>
            </a:fld>
            <a:endParaRPr lang="cs-CZ"/>
          </a:p>
        </p:txBody>
      </p:sp>
    </p:spTree>
    <p:extLst>
      <p:ext uri="{BB962C8B-B14F-4D97-AF65-F5344CB8AC3E}">
        <p14:creationId xmlns:p14="http://schemas.microsoft.com/office/powerpoint/2010/main" val="178846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4E6001-48CE-449D-AD3A-03F8CCC3B29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3A97743-FF0E-4A2A-94B9-98BB168DD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A53B8C88-8985-4F7E-8BF9-1743D3500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882D524-B8F7-4AEB-B76E-FBA65591A030}"/>
              </a:ext>
            </a:extLst>
          </p:cNvPr>
          <p:cNvSpPr>
            <a:spLocks noGrp="1"/>
          </p:cNvSpPr>
          <p:nvPr>
            <p:ph type="dt" sz="half" idx="10"/>
          </p:nvPr>
        </p:nvSpPr>
        <p:spPr/>
        <p:txBody>
          <a:bodyPr/>
          <a:lstStyle/>
          <a:p>
            <a:fld id="{A8EDADBC-DE34-4076-B19E-73BD269ACA98}" type="datetimeFigureOut">
              <a:rPr lang="cs-CZ" smtClean="0"/>
              <a:t>12.11.2020</a:t>
            </a:fld>
            <a:endParaRPr lang="cs-CZ"/>
          </a:p>
        </p:txBody>
      </p:sp>
      <p:sp>
        <p:nvSpPr>
          <p:cNvPr id="6" name="Zástupný symbol pro zápatí 5">
            <a:extLst>
              <a:ext uri="{FF2B5EF4-FFF2-40B4-BE49-F238E27FC236}">
                <a16:creationId xmlns:a16="http://schemas.microsoft.com/office/drawing/2014/main" id="{1686E666-7641-4866-A805-C78AD61E332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A0EBF64-19FD-4C6A-AFDE-AFE9D8C316D7}"/>
              </a:ext>
            </a:extLst>
          </p:cNvPr>
          <p:cNvSpPr>
            <a:spLocks noGrp="1"/>
          </p:cNvSpPr>
          <p:nvPr>
            <p:ph type="sldNum" sz="quarter" idx="12"/>
          </p:nvPr>
        </p:nvSpPr>
        <p:spPr/>
        <p:txBody>
          <a:bodyPr/>
          <a:lstStyle/>
          <a:p>
            <a:fld id="{F091E7A8-EBE5-4BEB-BD8B-3AC2E2274D7D}" type="slidenum">
              <a:rPr lang="cs-CZ" smtClean="0"/>
              <a:t>‹#›</a:t>
            </a:fld>
            <a:endParaRPr lang="cs-CZ"/>
          </a:p>
        </p:txBody>
      </p:sp>
    </p:spTree>
    <p:extLst>
      <p:ext uri="{BB962C8B-B14F-4D97-AF65-F5344CB8AC3E}">
        <p14:creationId xmlns:p14="http://schemas.microsoft.com/office/powerpoint/2010/main" val="421023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C92BFB-333A-4D15-AFFF-19BD412B981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3941AC69-7F15-42B9-81F1-3E3628017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38F365EA-9310-4F02-820B-E6EEB9CCA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A9EA5F4-B7EA-491F-9838-C05BC37D1170}"/>
              </a:ext>
            </a:extLst>
          </p:cNvPr>
          <p:cNvSpPr>
            <a:spLocks noGrp="1"/>
          </p:cNvSpPr>
          <p:nvPr>
            <p:ph type="dt" sz="half" idx="10"/>
          </p:nvPr>
        </p:nvSpPr>
        <p:spPr/>
        <p:txBody>
          <a:bodyPr/>
          <a:lstStyle/>
          <a:p>
            <a:fld id="{A8EDADBC-DE34-4076-B19E-73BD269ACA98}" type="datetimeFigureOut">
              <a:rPr lang="cs-CZ" smtClean="0"/>
              <a:t>12.11.2020</a:t>
            </a:fld>
            <a:endParaRPr lang="cs-CZ"/>
          </a:p>
        </p:txBody>
      </p:sp>
      <p:sp>
        <p:nvSpPr>
          <p:cNvPr id="6" name="Zástupný symbol pro zápatí 5">
            <a:extLst>
              <a:ext uri="{FF2B5EF4-FFF2-40B4-BE49-F238E27FC236}">
                <a16:creationId xmlns:a16="http://schemas.microsoft.com/office/drawing/2014/main" id="{9883D924-F653-4321-B55E-0D751A0F178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DA3F4E5-82ED-4D7A-A965-8EF452A63CC7}"/>
              </a:ext>
            </a:extLst>
          </p:cNvPr>
          <p:cNvSpPr>
            <a:spLocks noGrp="1"/>
          </p:cNvSpPr>
          <p:nvPr>
            <p:ph type="sldNum" sz="quarter" idx="12"/>
          </p:nvPr>
        </p:nvSpPr>
        <p:spPr/>
        <p:txBody>
          <a:bodyPr/>
          <a:lstStyle/>
          <a:p>
            <a:fld id="{F091E7A8-EBE5-4BEB-BD8B-3AC2E2274D7D}" type="slidenum">
              <a:rPr lang="cs-CZ" smtClean="0"/>
              <a:t>‹#›</a:t>
            </a:fld>
            <a:endParaRPr lang="cs-CZ"/>
          </a:p>
        </p:txBody>
      </p:sp>
    </p:spTree>
    <p:extLst>
      <p:ext uri="{BB962C8B-B14F-4D97-AF65-F5344CB8AC3E}">
        <p14:creationId xmlns:p14="http://schemas.microsoft.com/office/powerpoint/2010/main" val="320685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7C80438-1897-439A-BA7B-68FBA615C5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2F09EF8-2A52-45CA-A086-6123374C8B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4A14857-F7D1-4B5E-85AB-0178218DA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DADBC-DE34-4076-B19E-73BD269ACA98}" type="datetimeFigureOut">
              <a:rPr lang="cs-CZ" smtClean="0"/>
              <a:t>12.11.2020</a:t>
            </a:fld>
            <a:endParaRPr lang="cs-CZ"/>
          </a:p>
        </p:txBody>
      </p:sp>
      <p:sp>
        <p:nvSpPr>
          <p:cNvPr id="5" name="Zástupný symbol pro zápatí 4">
            <a:extLst>
              <a:ext uri="{FF2B5EF4-FFF2-40B4-BE49-F238E27FC236}">
                <a16:creationId xmlns:a16="http://schemas.microsoft.com/office/drawing/2014/main" id="{B97C5190-AF3F-4D79-85F7-CE6BE91A0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CB3187F-52A6-4B77-A74B-2A1F86451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1E7A8-EBE5-4BEB-BD8B-3AC2E2274D7D}" type="slidenum">
              <a:rPr lang="cs-CZ" smtClean="0"/>
              <a:t>‹#›</a:t>
            </a:fld>
            <a:endParaRPr lang="cs-CZ"/>
          </a:p>
        </p:txBody>
      </p:sp>
    </p:spTree>
    <p:extLst>
      <p:ext uri="{BB962C8B-B14F-4D97-AF65-F5344CB8AC3E}">
        <p14:creationId xmlns:p14="http://schemas.microsoft.com/office/powerpoint/2010/main" val="3007764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CF54FD-10E5-4334-B580-BE21CDD9604D}"/>
              </a:ext>
            </a:extLst>
          </p:cNvPr>
          <p:cNvSpPr>
            <a:spLocks noGrp="1"/>
          </p:cNvSpPr>
          <p:nvPr>
            <p:ph type="ctrTitle"/>
          </p:nvPr>
        </p:nvSpPr>
        <p:spPr/>
        <p:txBody>
          <a:bodyPr rtlCol="0">
            <a:normAutofit fontScale="90000"/>
          </a:bodyPr>
          <a:lstStyle/>
          <a:p>
            <a:pPr eaLnBrk="1" fontAlgn="auto" hangingPunct="1">
              <a:spcAft>
                <a:spcPts val="0"/>
              </a:spcAft>
              <a:defRPr/>
            </a:pPr>
            <a:br>
              <a:rPr lang="cs-CZ" dirty="0"/>
            </a:br>
            <a:br>
              <a:rPr lang="cs-CZ" dirty="0"/>
            </a:br>
            <a:r>
              <a:rPr lang="cs-CZ" dirty="0"/>
              <a:t>BUNDESREPUBLIK DEUTSCHLAND</a:t>
            </a:r>
          </a:p>
        </p:txBody>
      </p:sp>
      <p:sp>
        <p:nvSpPr>
          <p:cNvPr id="4" name="Nadpis 1">
            <a:extLst>
              <a:ext uri="{FF2B5EF4-FFF2-40B4-BE49-F238E27FC236}">
                <a16:creationId xmlns:a16="http://schemas.microsoft.com/office/drawing/2014/main" id="{1F1CF313-E298-400B-8A12-B9C6DFEE6448}"/>
              </a:ext>
            </a:extLst>
          </p:cNvPr>
          <p:cNvSpPr>
            <a:spLocks noGrp="1"/>
          </p:cNvSpPr>
          <p:nvPr>
            <p:ph type="subTitle" idx="1"/>
          </p:nvPr>
        </p:nvSpPr>
        <p:spPr/>
        <p:txBody>
          <a:bodyPr rtlCol="0">
            <a:normAutofit/>
          </a:bodyPr>
          <a:lstStyle/>
          <a:p>
            <a:pPr eaLnBrk="1" fontAlgn="auto" hangingPunct="1">
              <a:spcAft>
                <a:spcPts val="0"/>
              </a:spcAft>
              <a:defRPr/>
            </a:pPr>
            <a:r>
              <a:rPr lang="de-DE" sz="2000" dirty="0"/>
              <a:t>Sprache und Religion</a:t>
            </a:r>
            <a:endParaRPr lang="cs-CZ"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C05D03AA-B98D-4554-8F53-8229A0AD77F2}"/>
              </a:ext>
            </a:extLst>
          </p:cNvPr>
          <p:cNvSpPr>
            <a:spLocks noGrp="1"/>
          </p:cNvSpPr>
          <p:nvPr>
            <p:ph type="title"/>
          </p:nvPr>
        </p:nvSpPr>
        <p:spPr/>
        <p:txBody>
          <a:bodyPr>
            <a:normAutofit/>
          </a:bodyPr>
          <a:lstStyle/>
          <a:p>
            <a:pPr algn="ctr"/>
            <a:r>
              <a:rPr lang="de-DE" altLang="cs-CZ" sz="2800" dirty="0"/>
              <a:t>KONFESSIONEN</a:t>
            </a:r>
            <a:br>
              <a:rPr lang="de-DE" altLang="cs-CZ" sz="2800" dirty="0"/>
            </a:br>
            <a:r>
              <a:rPr lang="de-DE" altLang="cs-CZ" sz="2200" dirty="0"/>
              <a:t>grün: katholisch, grüngelb: leichte Mehrheit katholisch, violett: protestantisch, rotviolett: leichte Mehrheit protestantisch, lila: Mehrheit konfessionslos</a:t>
            </a:r>
            <a:endParaRPr lang="cs-CZ" altLang="cs-CZ" sz="2200" dirty="0"/>
          </a:p>
        </p:txBody>
      </p:sp>
      <p:pic>
        <p:nvPicPr>
          <p:cNvPr id="14339" name="Picture 2" descr="C:\Users\MT\Documents\Německo\Německo-konfesijní rozložení.png">
            <a:extLst>
              <a:ext uri="{FF2B5EF4-FFF2-40B4-BE49-F238E27FC236}">
                <a16:creationId xmlns:a16="http://schemas.microsoft.com/office/drawing/2014/main" id="{184C48DD-C94C-4453-B4F5-BB22FC490E0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089150" y="1600201"/>
            <a:ext cx="3822700" cy="4525963"/>
          </a:xfrm>
          <a:noFill/>
        </p:spPr>
      </p:pic>
      <p:pic>
        <p:nvPicPr>
          <p:cNvPr id="14340" name="Picture 3" descr="C:\Users\MT\Documents\Německo\Německo-katolické obyvatelstvo.png">
            <a:extLst>
              <a:ext uri="{FF2B5EF4-FFF2-40B4-BE49-F238E27FC236}">
                <a16:creationId xmlns:a16="http://schemas.microsoft.com/office/drawing/2014/main" id="{05F92863-1972-4FAA-B425-1D286663475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1692276"/>
            <a:ext cx="4038600" cy="4341813"/>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E1FA00-A1F9-4EEB-A9EC-A471C5B0CE07}"/>
              </a:ext>
            </a:extLst>
          </p:cNvPr>
          <p:cNvSpPr>
            <a:spLocks noGrp="1"/>
          </p:cNvSpPr>
          <p:nvPr>
            <p:ph type="title"/>
          </p:nvPr>
        </p:nvSpPr>
        <p:spPr/>
        <p:txBody>
          <a:bodyPr>
            <a:normAutofit/>
          </a:bodyPr>
          <a:lstStyle/>
          <a:p>
            <a:pPr algn="ctr"/>
            <a:r>
              <a:rPr lang="de-DE" sz="2800" dirty="0"/>
              <a:t>EVANGELISCHE KIRCHE IN DEUTSCHLAND</a:t>
            </a:r>
            <a:endParaRPr lang="cs-CZ" sz="2800" dirty="0"/>
          </a:p>
        </p:txBody>
      </p:sp>
      <p:sp>
        <p:nvSpPr>
          <p:cNvPr id="3" name="Zástupný obsah 2">
            <a:extLst>
              <a:ext uri="{FF2B5EF4-FFF2-40B4-BE49-F238E27FC236}">
                <a16:creationId xmlns:a16="http://schemas.microsoft.com/office/drawing/2014/main" id="{7ABEDF07-CFF3-49D2-9413-993E25424B7E}"/>
              </a:ext>
            </a:extLst>
          </p:cNvPr>
          <p:cNvSpPr>
            <a:spLocks noGrp="1"/>
          </p:cNvSpPr>
          <p:nvPr>
            <p:ph idx="1"/>
          </p:nvPr>
        </p:nvSpPr>
        <p:spPr/>
        <p:txBody>
          <a:bodyPr>
            <a:normAutofit fontScale="85000" lnSpcReduction="20000"/>
          </a:bodyPr>
          <a:lstStyle/>
          <a:p>
            <a:pPr algn="just"/>
            <a:r>
              <a:rPr lang="de-DE" sz="1600" dirty="0"/>
              <a:t>Die Reformation begann in Deutschland im 16. Jahrhundert mit Martin Luther. Vor dem 1. Weltkrieg gehörten über 60 % der Bevölkerung zu den evangelischen Kirchen landeskirchlicher Prägung. Die meisten Lutheraner in Deutschland gehören den Gliedkirchen der Vereinigten Evangelisch-Lutherischen Kirche Deutschlands (VELKD) an. Zu den evangelischen Kirchen in Deutschland gehören neben den lutherischen auch evangelisch-reformierte und unierte Landeskirchen.</a:t>
            </a:r>
            <a:endParaRPr lang="cs-CZ" sz="1600" dirty="0"/>
          </a:p>
          <a:p>
            <a:pPr algn="just"/>
            <a:r>
              <a:rPr lang="de-DE" sz="1600" dirty="0"/>
              <a:t>Die protestantische Bevölkerung lebt überwiegend in der Mitte, im Norden und Osten Deutschlands. Sieben Bundesländer weisen mehr als eine Million protestantische Gläubige auf:</a:t>
            </a:r>
          </a:p>
          <a:p>
            <a:pPr lvl="1" algn="just"/>
            <a:r>
              <a:rPr lang="de-DE" sz="1200" dirty="0"/>
              <a:t>Nordrhein-Westfalen 4.211.000; Niedersachsen 3.367.000; Baden-Württemberg 3.074.000; Bayern 2.306.000; Hessen 2.042.000; Schleswig-Holstein 1.257.000; Rheinland-Pfalz 1.078.000</a:t>
            </a:r>
          </a:p>
          <a:p>
            <a:pPr algn="just"/>
            <a:r>
              <a:rPr lang="de-DE" sz="1600" dirty="0"/>
              <a:t> Die 20 Landeskirchen teilen sich in evangelisch-lutherische Landeskirchen (8), die der ursprünglichen Lehre Luthers folgen, in evangelisch-reformierte Landeskirchen (2), die auf das reformatorische Wirken von Ulrich Zwingli in Zürich und Johannes Calvin in Genf zurückgehen, und in evangelisch-unierte Landeskirchen (10), die seit dem 19. Jahrhundert eine Kirchenunion zwischen Lutheranern und Calvinisten anstreben.</a:t>
            </a:r>
          </a:p>
          <a:p>
            <a:pPr algn="just"/>
            <a:r>
              <a:rPr lang="de-DE" sz="1400" dirty="0"/>
              <a:t>Evangelisch-lutherische Landeskirchen:</a:t>
            </a:r>
          </a:p>
          <a:p>
            <a:pPr lvl="1" algn="just"/>
            <a:r>
              <a:rPr lang="de-DE" sz="1000" dirty="0"/>
              <a:t>Evangelisch-Lutherische Landeskirche Hannovers (Sitz: Hannover, 2.482.000 Mitglieder)</a:t>
            </a:r>
          </a:p>
          <a:p>
            <a:pPr lvl="1" algn="just"/>
            <a:r>
              <a:rPr lang="de-DE" sz="1000" dirty="0"/>
              <a:t>Evangelische Landeskirche in Württemberg (Sitz: Stuttgart, 1.957.000 Mitglieder)</a:t>
            </a:r>
          </a:p>
          <a:p>
            <a:pPr lvl="1" algn="just"/>
            <a:r>
              <a:rPr lang="de-DE" sz="1000" dirty="0"/>
              <a:t>Evangelisch-Lutherische Kirche in Norddeutschland (Sitz: Kiel, Schwerin, 1.940.000 Mitglieder)</a:t>
            </a:r>
          </a:p>
          <a:p>
            <a:pPr lvl="1" algn="just"/>
            <a:r>
              <a:rPr lang="de-DE" sz="1000" dirty="0"/>
              <a:t>Evangelisch-Lutherische Landeskirche Sachsens (Sitz: Dresden, 664.000 Mitglieder)</a:t>
            </a:r>
          </a:p>
          <a:p>
            <a:pPr lvl="1" algn="just"/>
            <a:r>
              <a:rPr lang="de-DE" sz="1000" dirty="0"/>
              <a:t>Evangelisch-Lutherische Kirche in Oldenburg (Sitz: Oldenburg, 398.000 Mitglieder)</a:t>
            </a:r>
          </a:p>
          <a:p>
            <a:pPr lvl="1" algn="just"/>
            <a:r>
              <a:rPr lang="de-DE" sz="1000" dirty="0"/>
              <a:t>Evangelisch-Lutherische Landeskirche in Braunschweig (Sitz: Wolfenbüttel, 321.000 Mitglieder)</a:t>
            </a:r>
          </a:p>
          <a:p>
            <a:pPr lvl="1" algn="just"/>
            <a:r>
              <a:rPr lang="de-DE" sz="1000" dirty="0"/>
              <a:t>Evangelisch-Lutherische Kirche in Bayern (Sitz: München, 298.000 Mitglieder)</a:t>
            </a:r>
          </a:p>
          <a:p>
            <a:pPr lvl="1" algn="just"/>
            <a:r>
              <a:rPr lang="de-DE" sz="1000" dirty="0"/>
              <a:t>Evangelisch-Lutherische Landeskirche Schaumburg-Lippe (Sitz: Bückeburg, 49.000 Mitglieder)</a:t>
            </a:r>
          </a:p>
          <a:p>
            <a:pPr algn="just"/>
            <a:r>
              <a:rPr lang="de-DE" sz="1400" dirty="0"/>
              <a:t>Evangelisch-reformierte Landeskirchen:</a:t>
            </a:r>
          </a:p>
          <a:p>
            <a:pPr lvl="1" algn="just"/>
            <a:r>
              <a:rPr lang="de-DE" sz="1000" dirty="0"/>
              <a:t>Evangelisch-reformierte Kirche (ohne Gebietszuordnung, 169.000 Mitglieder)</a:t>
            </a:r>
          </a:p>
          <a:p>
            <a:pPr lvl="1" algn="just"/>
            <a:r>
              <a:rPr lang="de-DE" sz="1000" dirty="0"/>
              <a:t>Lippische Landeskirche (Sitz: Detmold, 152.000 Mitglieder)</a:t>
            </a:r>
          </a:p>
        </p:txBody>
      </p:sp>
    </p:spTree>
    <p:extLst>
      <p:ext uri="{BB962C8B-B14F-4D97-AF65-F5344CB8AC3E}">
        <p14:creationId xmlns:p14="http://schemas.microsoft.com/office/powerpoint/2010/main" val="2878153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884D5B-C513-4239-8B36-4A6613B6B3B1}"/>
              </a:ext>
            </a:extLst>
          </p:cNvPr>
          <p:cNvSpPr>
            <a:spLocks noGrp="1"/>
          </p:cNvSpPr>
          <p:nvPr>
            <p:ph type="title"/>
          </p:nvPr>
        </p:nvSpPr>
        <p:spPr/>
        <p:txBody>
          <a:bodyPr>
            <a:normAutofit/>
          </a:bodyPr>
          <a:lstStyle/>
          <a:p>
            <a:pPr algn="ctr"/>
            <a:r>
              <a:rPr lang="de-DE" sz="2800" dirty="0"/>
              <a:t>EVANGELISCHE KIRCHE IN DEUTSCHLAND</a:t>
            </a:r>
            <a:endParaRPr lang="cs-CZ" sz="2800" dirty="0"/>
          </a:p>
        </p:txBody>
      </p:sp>
      <p:sp>
        <p:nvSpPr>
          <p:cNvPr id="3" name="Zástupný obsah 2">
            <a:extLst>
              <a:ext uri="{FF2B5EF4-FFF2-40B4-BE49-F238E27FC236}">
                <a16:creationId xmlns:a16="http://schemas.microsoft.com/office/drawing/2014/main" id="{3DFCA020-3820-4DA1-B95E-B1298B42BBA5}"/>
              </a:ext>
            </a:extLst>
          </p:cNvPr>
          <p:cNvSpPr>
            <a:spLocks noGrp="1"/>
          </p:cNvSpPr>
          <p:nvPr>
            <p:ph idx="1"/>
          </p:nvPr>
        </p:nvSpPr>
        <p:spPr/>
        <p:txBody>
          <a:bodyPr>
            <a:normAutofit/>
          </a:bodyPr>
          <a:lstStyle/>
          <a:p>
            <a:r>
              <a:rPr lang="de-DE" sz="1400" dirty="0"/>
              <a:t>Evangelisch-unierte Landeskirchen:</a:t>
            </a:r>
          </a:p>
          <a:p>
            <a:pPr lvl="1"/>
            <a:r>
              <a:rPr lang="de-DE" sz="1000" dirty="0"/>
              <a:t>Evangelische Kirche in Berlin-Brandenburg-schlesische Oberlausitz (Sitz: Berlin, 941.000 Mitglieder)</a:t>
            </a:r>
          </a:p>
          <a:p>
            <a:pPr lvl="1"/>
            <a:r>
              <a:rPr lang="de-DE" sz="1000" dirty="0"/>
              <a:t>Evangelische Kirche von Kurhessen-Waldeck (Sitz: Kassel, 784.000 Mitglieder)</a:t>
            </a:r>
          </a:p>
          <a:p>
            <a:pPr lvl="1"/>
            <a:r>
              <a:rPr lang="de-DE" sz="1000" dirty="0"/>
              <a:t>Evangelische Kirche in Mitteldeutschland (Sitz: Magdeburg, Erfurt, 677.000 Mitglieder)</a:t>
            </a:r>
          </a:p>
          <a:p>
            <a:pPr lvl="1"/>
            <a:r>
              <a:rPr lang="de-DE" sz="1000" dirty="0"/>
              <a:t>Evangelische Kirche der Pfalz (Sitz: Speyer, 495.000 Mitglieder)</a:t>
            </a:r>
          </a:p>
          <a:p>
            <a:pPr lvl="1"/>
            <a:r>
              <a:rPr lang="de-DE" sz="1000" dirty="0"/>
              <a:t>Evangelische Kirche in Hessen und Nassau (Sitz: Darmstadt, 484.000 Mitglieder)</a:t>
            </a:r>
          </a:p>
          <a:p>
            <a:pPr lvl="1"/>
            <a:r>
              <a:rPr lang="de-DE" sz="1000" dirty="0"/>
              <a:t>Evangelische Kirche im Rheinland (Sitz: Düsseldorf, 453.000 Mitglieder)</a:t>
            </a:r>
          </a:p>
          <a:p>
            <a:pPr lvl="1"/>
            <a:r>
              <a:rPr lang="de-DE" sz="1000" dirty="0"/>
              <a:t>Bremische Evangelische Kirche (Sitz: Bremen, 181.000 Mitglieder)</a:t>
            </a:r>
          </a:p>
          <a:p>
            <a:pPr lvl="1"/>
            <a:r>
              <a:rPr lang="de-DE" sz="1000" dirty="0"/>
              <a:t>Evangelische Landeskirche in Baden (Sitz: Karlsruhe, 116.000 Mitglieder)</a:t>
            </a:r>
          </a:p>
          <a:p>
            <a:pPr lvl="1"/>
            <a:r>
              <a:rPr lang="de-DE" sz="1000" dirty="0"/>
              <a:t>Evangelische Kirche von Westfalen (Sitz: Bielefeld, 150.000 Mitglieder)</a:t>
            </a:r>
          </a:p>
          <a:p>
            <a:pPr lvl="1"/>
            <a:r>
              <a:rPr lang="de-DE" sz="1000" dirty="0"/>
              <a:t>Evangelische Landeskirche Anhalts (Sitz: Dessau-Roßlau, 30.000 Mitglieder)</a:t>
            </a:r>
            <a:endParaRPr lang="cs-CZ" sz="1000" dirty="0"/>
          </a:p>
        </p:txBody>
      </p:sp>
    </p:spTree>
    <p:extLst>
      <p:ext uri="{BB962C8B-B14F-4D97-AF65-F5344CB8AC3E}">
        <p14:creationId xmlns:p14="http://schemas.microsoft.com/office/powerpoint/2010/main" val="719756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581F75-8BFF-4057-8FF6-5899ED0FD65D}"/>
              </a:ext>
            </a:extLst>
          </p:cNvPr>
          <p:cNvSpPr>
            <a:spLocks noGrp="1"/>
          </p:cNvSpPr>
          <p:nvPr>
            <p:ph type="title"/>
          </p:nvPr>
        </p:nvSpPr>
        <p:spPr/>
        <p:txBody>
          <a:bodyPr>
            <a:normAutofit/>
          </a:bodyPr>
          <a:lstStyle/>
          <a:p>
            <a:pPr algn="ctr"/>
            <a:r>
              <a:rPr lang="de-DE" sz="2800" dirty="0"/>
              <a:t>RÖMISCH-KATHOLISCHE KIRCHE IN DEUTSCHLAND</a:t>
            </a:r>
            <a:endParaRPr lang="cs-CZ" sz="2800" dirty="0"/>
          </a:p>
        </p:txBody>
      </p:sp>
      <p:sp>
        <p:nvSpPr>
          <p:cNvPr id="3" name="Zástupný obsah 2">
            <a:extLst>
              <a:ext uri="{FF2B5EF4-FFF2-40B4-BE49-F238E27FC236}">
                <a16:creationId xmlns:a16="http://schemas.microsoft.com/office/drawing/2014/main" id="{DA467F25-25F2-4006-8201-16DF3AB29FDC}"/>
              </a:ext>
            </a:extLst>
          </p:cNvPr>
          <p:cNvSpPr>
            <a:spLocks noGrp="1"/>
          </p:cNvSpPr>
          <p:nvPr>
            <p:ph idx="1"/>
          </p:nvPr>
        </p:nvSpPr>
        <p:spPr/>
        <p:txBody>
          <a:bodyPr>
            <a:normAutofit/>
          </a:bodyPr>
          <a:lstStyle/>
          <a:p>
            <a:pPr algn="just"/>
            <a:r>
              <a:rPr lang="de-DE" sz="1400" dirty="0"/>
              <a:t>Die katholische Kirche ist ihrem Selbstverständnis nach weltumspannend und bildet keine Nationalkirchen, für das gesamte deutsche Sprachgebiet existiert jedoch der Regionalkalender, der in der BRD, in Österreich, in der Schweiz, in Liechtenstein, Luxemburg, in deutschsprachigem Belgien und in Südtirol gilt. Für alle diese Gebiete hat nach wie vor den Titel </a:t>
            </a:r>
            <a:r>
              <a:rPr lang="de-DE" sz="1400" b="1" i="1" dirty="0"/>
              <a:t>Primas </a:t>
            </a:r>
            <a:r>
              <a:rPr lang="de-DE" sz="1400" b="1" i="1" dirty="0" err="1"/>
              <a:t>Germaniae</a:t>
            </a:r>
            <a:r>
              <a:rPr lang="de-DE" sz="1400" b="1" i="1" dirty="0"/>
              <a:t> </a:t>
            </a:r>
            <a:r>
              <a:rPr lang="de-DE" sz="1400" dirty="0"/>
              <a:t>der Salzburger Erzbischof inne. Mit dem Titel sind allerdings keine Rechte mehr verbunden.</a:t>
            </a:r>
          </a:p>
          <a:p>
            <a:pPr algn="just"/>
            <a:r>
              <a:rPr lang="de-DE" sz="1400" dirty="0"/>
              <a:t>In der BRD leben 22.600.000 Katholiken (27,2 %). Die 27 Bistümer bilden die Deutsche Bischofskonferenz und sind im Verband der Diözesen Deutschlands als Rechtsträger organisiert. In sechs Bundesländern leben mehr als eine Million Katholiken:</a:t>
            </a:r>
          </a:p>
          <a:p>
            <a:pPr lvl="1" algn="just"/>
            <a:r>
              <a:rPr lang="de-DE" sz="1200" dirty="0"/>
              <a:t>Nordrhein-Westfalen 6.633.000; Bayern 6.277.000; Baden-Württemberg 3.583.000; Rheinland-Pfalz 1.614.000; Hessen 1.363.000; Niedersachsen 1.321.000</a:t>
            </a:r>
          </a:p>
          <a:p>
            <a:pPr algn="just"/>
            <a:r>
              <a:rPr lang="de-DE" sz="1400" dirty="0"/>
              <a:t>Der Heilige Stuhl ist in Deutschland durch den Apostolischen Nuntius vertreten. Die Bischöfe werden auf Grund der verschiedenen Konkordate von den Domkapiteln auf Grund eines Dreiervorschlags der Römischen Kurie gewählt und anschließend vom Papst ernannt. In Bayern und in der Pfalz erhält der Papst einen Dreiervorschlag vom Domkapitel, ist dann aber in seiner Ernennung frei.</a:t>
            </a:r>
          </a:p>
          <a:p>
            <a:pPr algn="just"/>
            <a:r>
              <a:rPr lang="de-DE" sz="1400" dirty="0"/>
              <a:t>Eine Besonderheit der deutschen Kirche ist die weitverzweigte Organisation der Laien in eigenen Gremien von den Pfarrgemeinderäten über Dekanatsräte und Diözesanräte bis zum Zentralkomitee der deutschen Katholiken (ZDK). Ein Ausdruck dieser Organisation ist auch der von den Bischöfen 2019 verabschiedete „synodale Weg“, der zu Auseinandersetzungen mit der römischen Kurie führte.</a:t>
            </a:r>
          </a:p>
          <a:p>
            <a:pPr algn="just"/>
            <a:r>
              <a:rPr lang="de-DE" sz="1400" dirty="0"/>
              <a:t>Infolge des im Augsburger Religionsfrieden und im Westfälischen Frieden festgelegten Regionalprinzips ist Deutschland immer noch konfessionell regional getrennt. Diese Spaltung ist jedoch nach der Integration der Heimatvertriebenen und Flüchtlinge aus den Ostgebieten des Deutschen Reiches nach 1945 weniger ausgeprägt als noch zu Anfang des 20. Jahrhunderts. Man kann den Süden und Westen als tendenziell katholisch bezeichnen. Die Einwohner der neuen Bundesländer sowie Schleswig-Holsteins und der Stadtstaaten gehören überwiegend keiner der beiden großen christlichen Konfessionen an.</a:t>
            </a:r>
            <a:endParaRPr lang="cs-CZ" sz="1400" dirty="0"/>
          </a:p>
        </p:txBody>
      </p:sp>
    </p:spTree>
    <p:extLst>
      <p:ext uri="{BB962C8B-B14F-4D97-AF65-F5344CB8AC3E}">
        <p14:creationId xmlns:p14="http://schemas.microsoft.com/office/powerpoint/2010/main" val="2336520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2FFA8F-B876-41CF-8DA8-E06190F3BAD0}"/>
              </a:ext>
            </a:extLst>
          </p:cNvPr>
          <p:cNvSpPr>
            <a:spLocks noGrp="1"/>
          </p:cNvSpPr>
          <p:nvPr>
            <p:ph type="title"/>
          </p:nvPr>
        </p:nvSpPr>
        <p:spPr/>
        <p:txBody>
          <a:bodyPr>
            <a:normAutofit/>
          </a:bodyPr>
          <a:lstStyle/>
          <a:p>
            <a:pPr algn="ctr"/>
            <a:r>
              <a:rPr lang="de-DE" sz="2800" dirty="0"/>
              <a:t>RÖMISCH-KATHOLISCHE KIRCHE IN DEUTSCHLAND</a:t>
            </a:r>
            <a:endParaRPr lang="cs-CZ" sz="2800" dirty="0"/>
          </a:p>
        </p:txBody>
      </p:sp>
      <p:sp>
        <p:nvSpPr>
          <p:cNvPr id="3" name="Zástupný obsah 2">
            <a:extLst>
              <a:ext uri="{FF2B5EF4-FFF2-40B4-BE49-F238E27FC236}">
                <a16:creationId xmlns:a16="http://schemas.microsoft.com/office/drawing/2014/main" id="{6F7AC21B-9B0A-4ACD-87E5-0578F4E9D705}"/>
              </a:ext>
            </a:extLst>
          </p:cNvPr>
          <p:cNvSpPr>
            <a:spLocks noGrp="1"/>
          </p:cNvSpPr>
          <p:nvPr>
            <p:ph idx="1"/>
          </p:nvPr>
        </p:nvSpPr>
        <p:spPr/>
        <p:txBody>
          <a:bodyPr>
            <a:normAutofit/>
          </a:bodyPr>
          <a:lstStyle/>
          <a:p>
            <a:pPr algn="just"/>
            <a:r>
              <a:rPr lang="de-DE" sz="1400" dirty="0"/>
              <a:t>Die Kirche besteht in Deutschland  aus sieben Kirchenprovinzen (München und Freising, Bamberg, Freiburg, Köln, Paderborn, Hamburg und Berlin) mit insgesamt 27 Diözesen. Das älteste deutsche Bistum ist das Bistum Trier, das bereits um 250 gegründet wurde. Bedeutend unter den Bistümern sind die Erzbistümer Köln, München-Freising und Berlin, deren Erzbischöfen traditionell der Titel eines Kardinals verliehen wird und die als Metropoliten eine Vorrangstellung haben. Seit dem 12. Jahrhundert führt die Stadt Köln sogar die Bezeichnung „Sancta“ im Stadtnamen </a:t>
            </a:r>
            <a:r>
              <a:rPr lang="de-DE" sz="1400" b="1" i="1" dirty="0"/>
              <a:t>Sancta Colonia </a:t>
            </a:r>
            <a:r>
              <a:rPr lang="de-DE" sz="1400" b="1" i="1" dirty="0" err="1"/>
              <a:t>Dei</a:t>
            </a:r>
            <a:r>
              <a:rPr lang="de-DE" sz="1400" b="1" i="1" dirty="0"/>
              <a:t> Gratia </a:t>
            </a:r>
            <a:r>
              <a:rPr lang="de-DE" sz="1400" b="1" i="1" dirty="0" err="1"/>
              <a:t>Romanae</a:t>
            </a:r>
            <a:r>
              <a:rPr lang="de-DE" sz="1400" b="1" i="1" dirty="0"/>
              <a:t> </a:t>
            </a:r>
            <a:r>
              <a:rPr lang="de-DE" sz="1400" b="1" i="1" dirty="0" err="1"/>
              <a:t>Ecclesiae</a:t>
            </a:r>
            <a:r>
              <a:rPr lang="de-DE" sz="1400" b="1" i="1" dirty="0"/>
              <a:t> Fidelis </a:t>
            </a:r>
            <a:r>
              <a:rPr lang="de-DE" sz="1400" b="1" i="1" dirty="0" err="1"/>
              <a:t>Filia</a:t>
            </a:r>
            <a:r>
              <a:rPr lang="de-DE" sz="1400" b="1" i="1" dirty="0"/>
              <a:t> </a:t>
            </a:r>
            <a:r>
              <a:rPr lang="de-DE" sz="1400" dirty="0"/>
              <a:t>(Heiliges Köln von Gottes Gnaden, der römischen Kirche getreue Tochter). Das Bistum Mainz hat das alte Vorrecht, sich als „Heiliger Stuhl von Mainz“ zu nennen, was keinem anderen Bistum der Welt außer Rom zukommt. </a:t>
            </a:r>
          </a:p>
          <a:p>
            <a:pPr algn="just"/>
            <a:r>
              <a:rPr lang="de-DE" sz="1400" dirty="0"/>
              <a:t>Die Kirchenprovinzen:</a:t>
            </a:r>
          </a:p>
          <a:p>
            <a:pPr lvl="1" algn="just"/>
            <a:r>
              <a:rPr lang="de-DE" sz="1000" dirty="0"/>
              <a:t>Köln (errichtet 795, Erzbistum und fünf Suffraganbistümer)</a:t>
            </a:r>
          </a:p>
          <a:p>
            <a:pPr lvl="1" algn="just"/>
            <a:r>
              <a:rPr lang="de-DE" sz="1000" dirty="0"/>
              <a:t>München und Freising (errichtet 1817/1821, Erzbistum und drei Suffraganbistümer)</a:t>
            </a:r>
          </a:p>
          <a:p>
            <a:pPr lvl="1" algn="just"/>
            <a:r>
              <a:rPr lang="de-DE" sz="1000" dirty="0"/>
              <a:t>Bamberg (errichtet 1818, Erzbistum und drei Suffraganbistümer)</a:t>
            </a:r>
          </a:p>
          <a:p>
            <a:pPr lvl="1" algn="just"/>
            <a:r>
              <a:rPr lang="de-DE" sz="1000" dirty="0"/>
              <a:t>Freiburg (errichtet 1827, Erzbistum und zwei Suffraganbistümer)</a:t>
            </a:r>
          </a:p>
          <a:p>
            <a:pPr lvl="1" algn="just"/>
            <a:r>
              <a:rPr lang="de-DE" sz="1000" dirty="0"/>
              <a:t>Paderborn (errichtet 1930, Erzbistum und drei Suffraganbistümer)</a:t>
            </a:r>
          </a:p>
          <a:p>
            <a:pPr lvl="1" algn="just"/>
            <a:r>
              <a:rPr lang="de-DE" sz="1000" dirty="0"/>
              <a:t>Berlin (errichtet 1994, Erzbistum und zwei Suffraganbistümer)</a:t>
            </a:r>
          </a:p>
          <a:p>
            <a:pPr lvl="1" algn="just"/>
            <a:r>
              <a:rPr lang="de-DE" sz="1000" dirty="0"/>
              <a:t>Hamburg (errichtet 1995, Erzbistum und zwei Suffraganbistümer)</a:t>
            </a:r>
          </a:p>
          <a:p>
            <a:pPr lvl="1" algn="just"/>
            <a:endParaRPr lang="cs-CZ" sz="1000" dirty="0"/>
          </a:p>
        </p:txBody>
      </p:sp>
    </p:spTree>
    <p:extLst>
      <p:ext uri="{BB962C8B-B14F-4D97-AF65-F5344CB8AC3E}">
        <p14:creationId xmlns:p14="http://schemas.microsoft.com/office/powerpoint/2010/main" val="61146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206F92-D54C-45B7-80C5-D234BCF9E591}"/>
              </a:ext>
            </a:extLst>
          </p:cNvPr>
          <p:cNvSpPr>
            <a:spLocks noGrp="1"/>
          </p:cNvSpPr>
          <p:nvPr>
            <p:ph type="title"/>
          </p:nvPr>
        </p:nvSpPr>
        <p:spPr/>
        <p:txBody>
          <a:bodyPr>
            <a:normAutofit/>
          </a:bodyPr>
          <a:lstStyle/>
          <a:p>
            <a:pPr algn="ctr"/>
            <a:r>
              <a:rPr lang="de-DE" sz="2800" dirty="0"/>
              <a:t>RÖMISCH-KATHOLISCHE KIRCHE IN DEUTSCHLAND</a:t>
            </a:r>
            <a:endParaRPr lang="cs-CZ" sz="2800" dirty="0"/>
          </a:p>
        </p:txBody>
      </p:sp>
      <p:sp>
        <p:nvSpPr>
          <p:cNvPr id="3" name="Zástupný obsah 2">
            <a:extLst>
              <a:ext uri="{FF2B5EF4-FFF2-40B4-BE49-F238E27FC236}">
                <a16:creationId xmlns:a16="http://schemas.microsoft.com/office/drawing/2014/main" id="{5CE3169B-9922-4C03-BC8C-5FB3593B5714}"/>
              </a:ext>
            </a:extLst>
          </p:cNvPr>
          <p:cNvSpPr>
            <a:spLocks noGrp="1"/>
          </p:cNvSpPr>
          <p:nvPr>
            <p:ph idx="1"/>
          </p:nvPr>
        </p:nvSpPr>
        <p:spPr/>
        <p:txBody>
          <a:bodyPr>
            <a:normAutofit fontScale="70000" lnSpcReduction="20000"/>
          </a:bodyPr>
          <a:lstStyle/>
          <a:p>
            <a:r>
              <a:rPr lang="de-DE" sz="1600" dirty="0"/>
              <a:t>Kirchenprovinz Köln</a:t>
            </a:r>
          </a:p>
          <a:p>
            <a:pPr lvl="1"/>
            <a:r>
              <a:rPr lang="de-DE" sz="1200" dirty="0"/>
              <a:t>Erzbistum Köln: gegründet 313 (795), 1.906.000 Katholiken, Kathedrale – Kölner Dom;</a:t>
            </a:r>
          </a:p>
          <a:p>
            <a:pPr lvl="1"/>
            <a:r>
              <a:rPr lang="de-DE" sz="1200" dirty="0"/>
              <a:t>Bistum Trier: gegründet 250, 1.311.000 Katholiken, Kathedrale – Trierer Dom;</a:t>
            </a:r>
          </a:p>
          <a:p>
            <a:pPr lvl="1"/>
            <a:r>
              <a:rPr lang="de-DE" sz="1200" dirty="0"/>
              <a:t>Bistum Münster: gegründet 805, 1.824.000 Katholiken, Kathedrale – St.-Paulus-Dom;</a:t>
            </a:r>
          </a:p>
          <a:p>
            <a:pPr lvl="1"/>
            <a:r>
              <a:rPr lang="de-DE" sz="1200" dirty="0"/>
              <a:t>Bistum Aachen: gegründet 1802 (1930), Kathedrale – Aachener Dom;</a:t>
            </a:r>
          </a:p>
          <a:p>
            <a:pPr lvl="1"/>
            <a:r>
              <a:rPr lang="de-DE" sz="1200" dirty="0"/>
              <a:t>Bistum Limburg: gegründet 1827, 593.000 Katholiken, Kathedrale – Limburger Dom;</a:t>
            </a:r>
          </a:p>
          <a:p>
            <a:pPr lvl="1"/>
            <a:r>
              <a:rPr lang="de-DE" sz="1200" dirty="0"/>
              <a:t>Bistum Essen: gegründet 1958, 739.000 Katholiken, Kathedrale – Essener Münster.</a:t>
            </a:r>
          </a:p>
          <a:p>
            <a:r>
              <a:rPr lang="de-DE" sz="1600" dirty="0"/>
              <a:t>Kirchenprovinz München und Freising</a:t>
            </a:r>
          </a:p>
          <a:p>
            <a:pPr lvl="1"/>
            <a:r>
              <a:rPr lang="de-DE" sz="1200" dirty="0"/>
              <a:t>Erzbistum München und Freising: gegründet 723 (739), 1. 645.000 Katholiken, Kathedrale – Frauenkirche (München), Konkathedrale – Freisinger Dom;</a:t>
            </a:r>
          </a:p>
          <a:p>
            <a:pPr lvl="1"/>
            <a:r>
              <a:rPr lang="de-DE" sz="1200" dirty="0"/>
              <a:t>Bistum Augsburg: gegründet 304 (738/39), 1.266.000 Katholiken, Kathedrale – Dom Mariä Heimsuchung (Augsburg), Konkathedrale – Basilika St. Peter (Dillingen);</a:t>
            </a:r>
          </a:p>
          <a:p>
            <a:pPr lvl="1"/>
            <a:r>
              <a:rPr lang="de-DE" sz="1200" dirty="0"/>
              <a:t>Bistum Passau: gegründet um 400 (739), 457.000 Katholiken, Kathedrale – Dom St. Stephan;</a:t>
            </a:r>
          </a:p>
          <a:p>
            <a:pPr lvl="1"/>
            <a:r>
              <a:rPr lang="de-DE" sz="1200" dirty="0"/>
              <a:t>Bistum Regensburg: gegründet 652 (739), 1.143.000 Katholiken, Kathedrale – Regensburger Dom.</a:t>
            </a:r>
          </a:p>
          <a:p>
            <a:r>
              <a:rPr lang="de-DE" sz="1600" dirty="0"/>
              <a:t>Kirchenprovinz Bamberg</a:t>
            </a:r>
          </a:p>
          <a:p>
            <a:pPr lvl="1"/>
            <a:r>
              <a:rPr lang="de-DE" sz="1200" dirty="0"/>
              <a:t>Erzbistum Bamberg: gegründet 1007, 657.000 Katholiken, Kathedrale – Bamberger Dom;</a:t>
            </a:r>
          </a:p>
          <a:p>
            <a:pPr lvl="1"/>
            <a:r>
              <a:rPr lang="de-DE" sz="1200" dirty="0"/>
              <a:t>Bistum Speyer: gegründet 346 (610, 1817), 507.000 Katholiken, Kathedrale – Kaiserdom zu Speyer;</a:t>
            </a:r>
          </a:p>
          <a:p>
            <a:pPr lvl="1"/>
            <a:r>
              <a:rPr lang="de-DE" sz="1200" dirty="0"/>
              <a:t>Bistum Eichstätt: gegründet 740, 387.000 Katholiken, Kathedrale – Eichstätter Dom;</a:t>
            </a:r>
          </a:p>
          <a:p>
            <a:pPr lvl="1"/>
            <a:r>
              <a:rPr lang="de-DE" sz="1200" dirty="0"/>
              <a:t>Bistum Würzburg: gegründet 742, 720.000 Katholiken, Kathedrale – Würzburger Dom.</a:t>
            </a:r>
          </a:p>
          <a:p>
            <a:r>
              <a:rPr lang="de-DE" sz="1600" dirty="0"/>
              <a:t>Kirchenprovinz Freiburg</a:t>
            </a:r>
          </a:p>
          <a:p>
            <a:pPr lvl="1"/>
            <a:r>
              <a:rPr lang="de-DE" sz="1200" dirty="0"/>
              <a:t>Erzbistum Freiburg: gegründet 1827, 1.793.000 Katholiken, Kathedrale – Freiburger Münster;</a:t>
            </a:r>
          </a:p>
          <a:p>
            <a:pPr lvl="1"/>
            <a:r>
              <a:rPr lang="de-DE" sz="1200" dirty="0"/>
              <a:t>Bistum Mainz: gegründet 350 (745), 702.000 Katholiken, Kathedrale – Mainzer Dom;</a:t>
            </a:r>
          </a:p>
          <a:p>
            <a:pPr lvl="1"/>
            <a:r>
              <a:rPr lang="de-DE" sz="1200" dirty="0"/>
              <a:t>Bistum Rottenburg-Stuttgart: gegründet 1828, 1.788.000 Katholiken, Kathedrale – St. Martin (Rottenburger Dom), Konkathedrale – Domkirche St. Eberhard (Stuttgart).</a:t>
            </a:r>
          </a:p>
          <a:p>
            <a:r>
              <a:rPr lang="de-DE" sz="1600" dirty="0"/>
              <a:t>Kirchenprovinz Paderborn</a:t>
            </a:r>
          </a:p>
          <a:p>
            <a:pPr lvl="1"/>
            <a:r>
              <a:rPr lang="de-DE" sz="1200" dirty="0"/>
              <a:t>Erzbistum Paderborn: gegründet 799, 1.466.000 Katholiken, Kathedrale – Paderborner Dom;</a:t>
            </a:r>
          </a:p>
          <a:p>
            <a:pPr lvl="1"/>
            <a:r>
              <a:rPr lang="de-DE" sz="1200" dirty="0"/>
              <a:t>Bistum Erfurt: gegründet 742 (1994), 144.000 Katholiken, Kathedrale – Erfurter Dom;</a:t>
            </a:r>
          </a:p>
          <a:p>
            <a:pPr lvl="1"/>
            <a:r>
              <a:rPr lang="de-DE" sz="1200" dirty="0"/>
              <a:t>Bistum Fulda: gegründet 744 (1752), 377.000 Katholiken, Kathedrale – Fuldaer Dom;</a:t>
            </a:r>
          </a:p>
          <a:p>
            <a:pPr lvl="1"/>
            <a:r>
              <a:rPr lang="de-DE" sz="1200" dirty="0"/>
              <a:t>Bistum Magdeburg: gegründet 968 (1994), 79.000 Katholiken, Kathedrale – St. Sebastian.</a:t>
            </a:r>
            <a:endParaRPr lang="de-DE" sz="1600" dirty="0"/>
          </a:p>
          <a:p>
            <a:pPr marL="0" indent="0">
              <a:buNone/>
            </a:pPr>
            <a:endParaRPr lang="cs-CZ" sz="1600" dirty="0"/>
          </a:p>
        </p:txBody>
      </p:sp>
    </p:spTree>
    <p:extLst>
      <p:ext uri="{BB962C8B-B14F-4D97-AF65-F5344CB8AC3E}">
        <p14:creationId xmlns:p14="http://schemas.microsoft.com/office/powerpoint/2010/main" val="3587840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DEA304-BEA7-4DA4-ACDB-5DA50399CB69}"/>
              </a:ext>
            </a:extLst>
          </p:cNvPr>
          <p:cNvSpPr>
            <a:spLocks noGrp="1"/>
          </p:cNvSpPr>
          <p:nvPr>
            <p:ph type="title"/>
          </p:nvPr>
        </p:nvSpPr>
        <p:spPr/>
        <p:txBody>
          <a:bodyPr>
            <a:normAutofit/>
          </a:bodyPr>
          <a:lstStyle/>
          <a:p>
            <a:pPr algn="ctr"/>
            <a:r>
              <a:rPr lang="de-DE" sz="2800" dirty="0"/>
              <a:t>RÖMISCH-KATHOLISCHE KIRCHE IN DEUTSCHLAND</a:t>
            </a:r>
            <a:endParaRPr lang="cs-CZ" sz="2800" dirty="0"/>
          </a:p>
        </p:txBody>
      </p:sp>
      <p:sp>
        <p:nvSpPr>
          <p:cNvPr id="3" name="Zástupný obsah 2">
            <a:extLst>
              <a:ext uri="{FF2B5EF4-FFF2-40B4-BE49-F238E27FC236}">
                <a16:creationId xmlns:a16="http://schemas.microsoft.com/office/drawing/2014/main" id="{5B36D0D8-943A-4B51-8CBC-9C695DD1252D}"/>
              </a:ext>
            </a:extLst>
          </p:cNvPr>
          <p:cNvSpPr>
            <a:spLocks noGrp="1"/>
          </p:cNvSpPr>
          <p:nvPr>
            <p:ph idx="1"/>
          </p:nvPr>
        </p:nvSpPr>
        <p:spPr/>
        <p:txBody>
          <a:bodyPr/>
          <a:lstStyle/>
          <a:p>
            <a:r>
              <a:rPr lang="de-DE" sz="1800" dirty="0"/>
              <a:t>Kirchenprovinz Berlin</a:t>
            </a:r>
          </a:p>
          <a:p>
            <a:pPr lvl="1"/>
            <a:r>
              <a:rPr lang="de-DE" sz="1400" dirty="0"/>
              <a:t>Erzbistum Berlin: gegründet 1930, 400.000 Katholiken, Kathedrale – St. Hedwig;</a:t>
            </a:r>
          </a:p>
          <a:p>
            <a:pPr lvl="1"/>
            <a:r>
              <a:rPr lang="de-DE" sz="1400" dirty="0"/>
              <a:t>Bistum Dresden-Meißen: gegründet 968 (1921), 140.000 Katholiken, Kathedrale – Dresdner Hofkirche, Konkathedrale – Dom St. Petri (Bautzen);</a:t>
            </a:r>
          </a:p>
          <a:p>
            <a:pPr lvl="1"/>
            <a:r>
              <a:rPr lang="de-DE" sz="1400" dirty="0"/>
              <a:t>Bistum Görlitz: gegründet 1972 (1974), 30.000 Katholiken, Kathedrale – St. Jakobus.</a:t>
            </a:r>
          </a:p>
          <a:p>
            <a:r>
              <a:rPr lang="de-DE" sz="1800" dirty="0"/>
              <a:t>Kirchenprovinz Hamburg</a:t>
            </a:r>
          </a:p>
          <a:p>
            <a:pPr lvl="1"/>
            <a:r>
              <a:rPr lang="de-DE" sz="1400" dirty="0"/>
              <a:t>Erzbistum Hamburg: gegründet 831 (1995), 391.000 Katholiken, Kathedrale – Neuer Mariendom;</a:t>
            </a:r>
          </a:p>
          <a:p>
            <a:pPr lvl="1"/>
            <a:r>
              <a:rPr lang="de-DE" sz="1400" dirty="0"/>
              <a:t>Bistum Osnabrück: gegründet 783, 547.000 Katholiken, Kathedrale – Osnabrücker Dom;</a:t>
            </a:r>
          </a:p>
          <a:p>
            <a:pPr lvl="1"/>
            <a:r>
              <a:rPr lang="de-DE" sz="1400" dirty="0"/>
              <a:t>Bistum Hildesheim: gegründet 815, 581.000 Katholiken, </a:t>
            </a:r>
            <a:r>
              <a:rPr lang="de-DE" sz="1400"/>
              <a:t>Kathedrale – Hildesheimer Dom.</a:t>
            </a:r>
            <a:endParaRPr lang="cs-CZ" sz="1400" dirty="0"/>
          </a:p>
        </p:txBody>
      </p:sp>
    </p:spTree>
    <p:extLst>
      <p:ext uri="{BB962C8B-B14F-4D97-AF65-F5344CB8AC3E}">
        <p14:creationId xmlns:p14="http://schemas.microsoft.com/office/powerpoint/2010/main" val="2414310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3870DC-78A1-4FC6-9F33-1FF25BEA608F}"/>
              </a:ext>
            </a:extLst>
          </p:cNvPr>
          <p:cNvSpPr>
            <a:spLocks noGrp="1"/>
          </p:cNvSpPr>
          <p:nvPr>
            <p:ph type="title"/>
          </p:nvPr>
        </p:nvSpPr>
        <p:spPr/>
        <p:txBody>
          <a:bodyPr>
            <a:normAutofit/>
          </a:bodyPr>
          <a:lstStyle/>
          <a:p>
            <a:pPr algn="ctr"/>
            <a:r>
              <a:rPr lang="de-DE" sz="2800" dirty="0"/>
              <a:t>GESETZLICHE FEIERTAGE IN DEUTSCHLAND</a:t>
            </a:r>
            <a:endParaRPr lang="cs-CZ" sz="2800" dirty="0"/>
          </a:p>
        </p:txBody>
      </p:sp>
      <p:sp>
        <p:nvSpPr>
          <p:cNvPr id="3" name="Zástupný obsah 2">
            <a:extLst>
              <a:ext uri="{FF2B5EF4-FFF2-40B4-BE49-F238E27FC236}">
                <a16:creationId xmlns:a16="http://schemas.microsoft.com/office/drawing/2014/main" id="{D5E09DEC-0861-4FB5-A8E1-87E5711D9990}"/>
              </a:ext>
            </a:extLst>
          </p:cNvPr>
          <p:cNvSpPr>
            <a:spLocks noGrp="1"/>
          </p:cNvSpPr>
          <p:nvPr>
            <p:ph idx="1"/>
          </p:nvPr>
        </p:nvSpPr>
        <p:spPr/>
        <p:txBody>
          <a:bodyPr>
            <a:normAutofit/>
          </a:bodyPr>
          <a:lstStyle/>
          <a:p>
            <a:pPr algn="just"/>
            <a:r>
              <a:rPr lang="de-DE" sz="1600" dirty="0"/>
              <a:t>Die Regelungen der gesetzlichen Feiertage fallen grundsätzlich in die Kompetenz der einzelnen Bundesländer. Nur der </a:t>
            </a:r>
            <a:r>
              <a:rPr lang="de-DE" sz="1600" b="1" i="1" dirty="0"/>
              <a:t>Tag der deutschen Einheit als Nationalfeiertag am 3. Oktober </a:t>
            </a:r>
            <a:r>
              <a:rPr lang="de-DE" sz="1600" dirty="0"/>
              <a:t>wurde im Rahmen eines Staatsvertrags durch den Bund festgelegt. Zusammen mit allen Sonntagen sind die Feiertage als „Tage der Arbeitsruhe und der seelischen Erhebung“ verfassungsmäßig garantiert.</a:t>
            </a:r>
          </a:p>
          <a:p>
            <a:pPr algn="just"/>
            <a:r>
              <a:rPr lang="de-DE" sz="1600" dirty="0"/>
              <a:t>Bundesweite gesetzliche Feiertage:</a:t>
            </a:r>
          </a:p>
          <a:p>
            <a:pPr lvl="1" algn="just"/>
            <a:r>
              <a:rPr lang="de-DE" sz="1200" dirty="0"/>
              <a:t>1. Januar – Neujahr</a:t>
            </a:r>
          </a:p>
          <a:p>
            <a:pPr lvl="1" algn="just"/>
            <a:r>
              <a:rPr lang="de-DE" sz="1200" dirty="0"/>
              <a:t>Freitag vor Ostersonntag – Karfreitag</a:t>
            </a:r>
          </a:p>
          <a:p>
            <a:pPr lvl="1" algn="just"/>
            <a:r>
              <a:rPr lang="de-DE" sz="1200" dirty="0"/>
              <a:t>Montag nach Ostersonntag – Ostermontag</a:t>
            </a:r>
          </a:p>
          <a:p>
            <a:pPr lvl="1" algn="just"/>
            <a:r>
              <a:rPr lang="de-DE" sz="1200" dirty="0"/>
              <a:t>1. Mai – Tag der Arbeit</a:t>
            </a:r>
          </a:p>
          <a:p>
            <a:pPr lvl="1" algn="just"/>
            <a:r>
              <a:rPr lang="de-DE" sz="1200" dirty="0"/>
              <a:t>40. Tag nach Ostersonntag (Donnerstag) – Christi-Himmelfahrt</a:t>
            </a:r>
          </a:p>
          <a:p>
            <a:pPr lvl="1" algn="just"/>
            <a:r>
              <a:rPr lang="de-DE" sz="1200" dirty="0"/>
              <a:t>50. Tag nach Ostersonntag (Montag) – Pfingstmontag</a:t>
            </a:r>
          </a:p>
          <a:p>
            <a:pPr lvl="1" algn="just"/>
            <a:r>
              <a:rPr lang="de-DE" sz="1200" dirty="0"/>
              <a:t>3. Oktober – Tag der Deutschen Einheit</a:t>
            </a:r>
          </a:p>
          <a:p>
            <a:pPr lvl="1" algn="just"/>
            <a:r>
              <a:rPr lang="de-DE" sz="1200" dirty="0"/>
              <a:t>25. Dezember – 1. Weihnachtstag</a:t>
            </a:r>
          </a:p>
          <a:p>
            <a:pPr lvl="1" algn="just"/>
            <a:r>
              <a:rPr lang="de-DE" sz="1200" dirty="0"/>
              <a:t>26. Dezember – 2. Weihnachtstag</a:t>
            </a:r>
          </a:p>
          <a:p>
            <a:pPr algn="just"/>
            <a:r>
              <a:rPr lang="de-DE" sz="1600" dirty="0"/>
              <a:t>Landesweite gesetzliche Feiertage:</a:t>
            </a:r>
            <a:endParaRPr lang="cs-CZ" sz="1600" dirty="0"/>
          </a:p>
        </p:txBody>
      </p:sp>
    </p:spTree>
    <p:extLst>
      <p:ext uri="{BB962C8B-B14F-4D97-AF65-F5344CB8AC3E}">
        <p14:creationId xmlns:p14="http://schemas.microsoft.com/office/powerpoint/2010/main" val="3010752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13BAC7-210A-4BB1-BC9C-F204352CE50E}"/>
              </a:ext>
            </a:extLst>
          </p:cNvPr>
          <p:cNvSpPr>
            <a:spLocks noGrp="1"/>
          </p:cNvSpPr>
          <p:nvPr>
            <p:ph type="title"/>
          </p:nvPr>
        </p:nvSpPr>
        <p:spPr/>
        <p:txBody>
          <a:bodyPr>
            <a:normAutofit/>
          </a:bodyPr>
          <a:lstStyle/>
          <a:p>
            <a:pPr algn="ctr"/>
            <a:r>
              <a:rPr lang="de-DE" sz="2800" dirty="0"/>
              <a:t>GESETZLICHE FEIERTAGE IN DEUTSCHLAND</a:t>
            </a:r>
            <a:endParaRPr lang="cs-CZ" sz="2800" dirty="0"/>
          </a:p>
        </p:txBody>
      </p:sp>
      <p:sp>
        <p:nvSpPr>
          <p:cNvPr id="3" name="Zástupný obsah 2">
            <a:extLst>
              <a:ext uri="{FF2B5EF4-FFF2-40B4-BE49-F238E27FC236}">
                <a16:creationId xmlns:a16="http://schemas.microsoft.com/office/drawing/2014/main" id="{33E92E2D-B5AF-4A8E-B6D1-7F6393A58FED}"/>
              </a:ext>
            </a:extLst>
          </p:cNvPr>
          <p:cNvSpPr>
            <a:spLocks noGrp="1"/>
          </p:cNvSpPr>
          <p:nvPr>
            <p:ph idx="1"/>
          </p:nvPr>
        </p:nvSpPr>
        <p:spPr/>
        <p:txBody>
          <a:bodyPr>
            <a:normAutofit/>
          </a:bodyPr>
          <a:lstStyle/>
          <a:p>
            <a:r>
              <a:rPr lang="de-DE" sz="1600" dirty="0"/>
              <a:t>Landesweite gesetzliche Feiertage:</a:t>
            </a:r>
          </a:p>
          <a:p>
            <a:pPr lvl="1"/>
            <a:r>
              <a:rPr lang="de-DE" sz="1200" dirty="0"/>
              <a:t>6. Januar – Heilige Drei Könige (Baden-Württemberg, Bayern, Sachsen-Anhalt)</a:t>
            </a:r>
          </a:p>
          <a:p>
            <a:pPr lvl="1"/>
            <a:r>
              <a:rPr lang="de-DE" sz="1200" dirty="0"/>
              <a:t>8. März – Frauentag (Berlin)</a:t>
            </a:r>
          </a:p>
          <a:p>
            <a:pPr lvl="1"/>
            <a:r>
              <a:rPr lang="de-DE" sz="1200" dirty="0"/>
              <a:t>10. Tag nach Pfingstsonntag – Fronleichnam (Baden-Württemberg, Bayern, Hessen, Nordrhein-Westfalen, Rheinland-Pfalz, Saarland, Sachsen – Gemeinden mit der mehrheitlichen katholischen Bevölkerung in der Lausitz, Thüringen – Gemeinden in der Region Heiligenstadt)</a:t>
            </a:r>
          </a:p>
          <a:p>
            <a:pPr lvl="1"/>
            <a:r>
              <a:rPr lang="de-DE" sz="1200" dirty="0"/>
              <a:t>8. August – Augsburger Hohes Friedensfest (Bayern – nur im Stadtgebiet Augsburg)</a:t>
            </a:r>
          </a:p>
          <a:p>
            <a:pPr lvl="1"/>
            <a:r>
              <a:rPr lang="de-DE" sz="1200" dirty="0"/>
              <a:t>15. August – Mariä-Himmelfahrt (Saarland, Bayern – nur in den zwei Dritteln des gesamten Bundeslandgebiets mit mehrheitlicher katholischer Bevölkerung)</a:t>
            </a:r>
          </a:p>
          <a:p>
            <a:pPr lvl="1"/>
            <a:r>
              <a:rPr lang="de-DE" sz="1200" dirty="0"/>
              <a:t>20. September – Weltkindertag (Thüringen)</a:t>
            </a:r>
          </a:p>
          <a:p>
            <a:pPr lvl="1"/>
            <a:r>
              <a:rPr lang="de-DE" sz="1200" dirty="0"/>
              <a:t>31. Oktober – Reformationstag (Berlin, Bremen, Hamburg, Mecklenburg-Vorpommern, Niedersachsen, Sachsen, Sachsen-Anhalt, Schleswig-Holstein, Thüringen)</a:t>
            </a:r>
          </a:p>
          <a:p>
            <a:pPr lvl="1"/>
            <a:r>
              <a:rPr lang="de-DE" sz="1200" dirty="0"/>
              <a:t>1. November – Allerheiligen (Baden-Württemberg, Bayern, Nordrhein-Westfalen, Rheinland-Pfalz, Saarland)</a:t>
            </a:r>
          </a:p>
          <a:p>
            <a:pPr lvl="1"/>
            <a:r>
              <a:rPr lang="de-DE" sz="1200" dirty="0"/>
              <a:t>Mittwoch vor dem 23. November – Buß- und Bettag </a:t>
            </a:r>
            <a:r>
              <a:rPr lang="de-DE" sz="1200"/>
              <a:t>(Sachsen)</a:t>
            </a:r>
            <a:endParaRPr lang="cs-CZ" sz="1200" dirty="0"/>
          </a:p>
          <a:p>
            <a:pPr marL="0" indent="0">
              <a:buNone/>
            </a:pPr>
            <a:r>
              <a:rPr lang="de-DE" sz="1600" dirty="0"/>
              <a:t>	</a:t>
            </a:r>
            <a:endParaRPr lang="cs-CZ" sz="1600" dirty="0"/>
          </a:p>
        </p:txBody>
      </p:sp>
    </p:spTree>
    <p:extLst>
      <p:ext uri="{BB962C8B-B14F-4D97-AF65-F5344CB8AC3E}">
        <p14:creationId xmlns:p14="http://schemas.microsoft.com/office/powerpoint/2010/main" val="238667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FE0B78-3950-4050-B6DF-1FC50A63650E}"/>
              </a:ext>
            </a:extLst>
          </p:cNvPr>
          <p:cNvSpPr>
            <a:spLocks noGrp="1"/>
          </p:cNvSpPr>
          <p:nvPr>
            <p:ph type="title"/>
          </p:nvPr>
        </p:nvSpPr>
        <p:spPr/>
        <p:txBody>
          <a:bodyPr/>
          <a:lstStyle/>
          <a:p>
            <a:r>
              <a:rPr lang="de-DE" sz="2400" dirty="0"/>
              <a:t>DEUTSCHE SPRACHE</a:t>
            </a:r>
            <a:endParaRPr lang="cs-CZ" sz="2400" dirty="0"/>
          </a:p>
        </p:txBody>
      </p:sp>
      <p:sp>
        <p:nvSpPr>
          <p:cNvPr id="3" name="Zástupný obsah 2">
            <a:extLst>
              <a:ext uri="{FF2B5EF4-FFF2-40B4-BE49-F238E27FC236}">
                <a16:creationId xmlns:a16="http://schemas.microsoft.com/office/drawing/2014/main" id="{01CEFF73-F4C9-423A-B362-F6AA17CF8D45}"/>
              </a:ext>
            </a:extLst>
          </p:cNvPr>
          <p:cNvSpPr>
            <a:spLocks noGrp="1"/>
          </p:cNvSpPr>
          <p:nvPr>
            <p:ph idx="1"/>
          </p:nvPr>
        </p:nvSpPr>
        <p:spPr/>
        <p:txBody>
          <a:bodyPr>
            <a:normAutofit fontScale="92500" lnSpcReduction="20000"/>
          </a:bodyPr>
          <a:lstStyle/>
          <a:p>
            <a:pPr algn="just"/>
            <a:r>
              <a:rPr lang="de-DE" altLang="cs-CZ" sz="1200" dirty="0"/>
              <a:t>Die Sprache haben als Muttersprache auf der Welt zwischen 90 bis 105 Millionen Menschen und weiteren rund 80 Millionen dient sie als Zweit- oder Fremdsprache. Ihr Sprachgebiet umfasst Deutschland, Österreich, die Deutschschweiz, Liechtenstein, Luxemburg, Ostbelgien, Südtirol, das Elsass und Lothringen sowie Nordschleswig. Außerdem ist Deutsch eine Minderheitensprache in einigen europäischen und außereuropäischen Ländern. Deutsch ist die meistgesprochene Sprache in der EU.</a:t>
            </a:r>
          </a:p>
          <a:p>
            <a:pPr algn="just"/>
            <a:r>
              <a:rPr lang="de-DE" altLang="cs-CZ" sz="1200" dirty="0"/>
              <a:t>In der BRD ist Deutsch die gebräuchlichste Sprache. Deutsch ist Amtssprache, wird als Standardsprache in der überregionalen Medien und als Schriftsprache verwendet. Als Sprache des Alltags wird es in vielen Regionen fast ausschließlich gesprochen (oft regional leicht eingefärbt). Der Übergang zu den deutschen Dialekten ist fließend.</a:t>
            </a:r>
          </a:p>
          <a:p>
            <a:pPr algn="just"/>
            <a:r>
              <a:rPr lang="de-DE" altLang="cs-CZ" sz="1200" dirty="0"/>
              <a:t>Nach der Europäische Charta der Regional- oder Minderheitensprachen sind in der BRD folgende Sprachen im Einzelnen anerkannt:</a:t>
            </a:r>
          </a:p>
          <a:p>
            <a:pPr lvl="1" algn="just"/>
            <a:r>
              <a:rPr lang="de-DE" altLang="cs-CZ" sz="1000" dirty="0"/>
              <a:t>Dänisch (Schleswig-Holstein)</a:t>
            </a:r>
          </a:p>
          <a:p>
            <a:pPr lvl="1" algn="just"/>
            <a:r>
              <a:rPr lang="de-DE" altLang="cs-CZ" sz="1000" dirty="0"/>
              <a:t>Friesisch (Schleswig-Holstein-Nordfriesisch, Niedersachsen-Saterfriesisch)</a:t>
            </a:r>
          </a:p>
          <a:p>
            <a:pPr lvl="1" algn="just"/>
            <a:r>
              <a:rPr lang="de-DE" altLang="cs-CZ" sz="1000" dirty="0"/>
              <a:t>Sorbisch (Sachsen-Obersorbisch, Brandenburg-Niedersorbisch)</a:t>
            </a:r>
          </a:p>
          <a:p>
            <a:pPr lvl="1" algn="just"/>
            <a:r>
              <a:rPr lang="de-DE" altLang="cs-CZ" sz="1000" dirty="0"/>
              <a:t>Niederdeutsch (Schleswig-Holstein, Hamburg, Niedersachsen, Bremen, Mecklenburg-Vorpommern, teilweise in Nordrhein-Westfalen, Brandenburg, Sachsen-Anhalt)</a:t>
            </a:r>
          </a:p>
          <a:p>
            <a:pPr lvl="1" algn="just"/>
            <a:r>
              <a:rPr lang="de-DE" altLang="cs-CZ" sz="1000" dirty="0"/>
              <a:t>Romani (Sinti und Roma – Hessen u.a.)</a:t>
            </a:r>
            <a:endParaRPr lang="cs-CZ" altLang="cs-CZ" sz="1000" dirty="0"/>
          </a:p>
          <a:p>
            <a:r>
              <a:rPr lang="de-DE" altLang="cs-CZ" sz="1200" dirty="0"/>
              <a:t>Deutsch ist Amtssprache in folgenden Ländern:</a:t>
            </a:r>
          </a:p>
          <a:p>
            <a:pPr lvl="1"/>
            <a:r>
              <a:rPr lang="de-DE" altLang="cs-CZ" sz="1000" dirty="0"/>
              <a:t>Deutschland</a:t>
            </a:r>
          </a:p>
          <a:p>
            <a:pPr lvl="1"/>
            <a:r>
              <a:rPr lang="de-DE" altLang="cs-CZ" sz="1000" dirty="0"/>
              <a:t>Österreich</a:t>
            </a:r>
          </a:p>
          <a:p>
            <a:pPr lvl="1"/>
            <a:r>
              <a:rPr lang="de-DE" altLang="cs-CZ" sz="1000" dirty="0"/>
              <a:t>Schweiz</a:t>
            </a:r>
          </a:p>
          <a:p>
            <a:pPr lvl="1"/>
            <a:r>
              <a:rPr lang="de-DE" altLang="cs-CZ" sz="1000" dirty="0"/>
              <a:t>Liechtenstein</a:t>
            </a:r>
          </a:p>
          <a:p>
            <a:pPr lvl="1"/>
            <a:r>
              <a:rPr lang="de-DE" altLang="cs-CZ" sz="1000" dirty="0"/>
              <a:t>Luxemburg</a:t>
            </a:r>
          </a:p>
          <a:p>
            <a:pPr lvl="1"/>
            <a:r>
              <a:rPr lang="de-DE" altLang="cs-CZ" sz="1000" dirty="0"/>
              <a:t>Belgien</a:t>
            </a:r>
          </a:p>
          <a:p>
            <a:pPr lvl="1"/>
            <a:r>
              <a:rPr lang="de-DE" altLang="cs-CZ" sz="1000" dirty="0"/>
              <a:t>Italien</a:t>
            </a:r>
          </a:p>
          <a:p>
            <a:r>
              <a:rPr lang="de-DE" altLang="cs-CZ" sz="1200" dirty="0"/>
              <a:t>Als Minderheitensprache ist das Deutsch in folgenden Ländern anerkannt:</a:t>
            </a:r>
          </a:p>
          <a:p>
            <a:pPr lvl="1"/>
            <a:r>
              <a:rPr lang="de-DE" altLang="cs-CZ" sz="1000" dirty="0"/>
              <a:t>Dänemark, Polen, Slowakei, Ungarn, Rumänien, Brasilien</a:t>
            </a:r>
          </a:p>
          <a:p>
            <a:r>
              <a:rPr lang="de-DE" altLang="cs-CZ" sz="1200" dirty="0"/>
              <a:t>Deutsch hat neben zahlreichen Dialekten auch Varietäten der Standardsprache:</a:t>
            </a:r>
            <a:endParaRPr lang="cs-CZ" altLang="cs-CZ" sz="1200" dirty="0"/>
          </a:p>
          <a:p>
            <a:pPr lvl="1"/>
            <a:r>
              <a:rPr lang="de-DE" altLang="cs-CZ" sz="1000" dirty="0"/>
              <a:t>Deutschland: Duden</a:t>
            </a:r>
          </a:p>
          <a:p>
            <a:pPr lvl="1"/>
            <a:r>
              <a:rPr lang="de-DE" altLang="cs-CZ" sz="1000" dirty="0"/>
              <a:t>Österreich: österreichisches Wörterbuch</a:t>
            </a:r>
          </a:p>
          <a:p>
            <a:pPr lvl="1"/>
            <a:r>
              <a:rPr lang="de-DE" altLang="cs-CZ" sz="1000" dirty="0"/>
              <a:t>Schweiz: Unser (Wortschatz)</a:t>
            </a:r>
          </a:p>
          <a:p>
            <a:endParaRPr lang="cs-CZ" sz="1400" dirty="0"/>
          </a:p>
        </p:txBody>
      </p:sp>
    </p:spTree>
    <p:extLst>
      <p:ext uri="{BB962C8B-B14F-4D97-AF65-F5344CB8AC3E}">
        <p14:creationId xmlns:p14="http://schemas.microsoft.com/office/powerpoint/2010/main" val="165063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6BD4FB37-F6BA-4F1E-972A-D4407C44A608}"/>
              </a:ext>
            </a:extLst>
          </p:cNvPr>
          <p:cNvPicPr>
            <a:picLocks noChangeAspect="1"/>
          </p:cNvPicPr>
          <p:nvPr/>
        </p:nvPicPr>
        <p:blipFill>
          <a:blip r:embed="rId2"/>
          <a:stretch>
            <a:fillRect/>
          </a:stretch>
        </p:blipFill>
        <p:spPr>
          <a:xfrm>
            <a:off x="3105150" y="571500"/>
            <a:ext cx="5981700" cy="5715000"/>
          </a:xfrm>
          <a:prstGeom prst="rect">
            <a:avLst/>
          </a:prstGeom>
        </p:spPr>
      </p:pic>
    </p:spTree>
    <p:extLst>
      <p:ext uri="{BB962C8B-B14F-4D97-AF65-F5344CB8AC3E}">
        <p14:creationId xmlns:p14="http://schemas.microsoft.com/office/powerpoint/2010/main" val="98635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2FF27BE8-D4D7-433D-8033-8413A4887C3E}"/>
              </a:ext>
            </a:extLst>
          </p:cNvPr>
          <p:cNvPicPr>
            <a:picLocks noChangeAspect="1"/>
          </p:cNvPicPr>
          <p:nvPr/>
        </p:nvPicPr>
        <p:blipFill>
          <a:blip r:embed="rId2"/>
          <a:stretch>
            <a:fillRect/>
          </a:stretch>
        </p:blipFill>
        <p:spPr>
          <a:xfrm>
            <a:off x="2528887" y="576262"/>
            <a:ext cx="7134225" cy="5705475"/>
          </a:xfrm>
          <a:prstGeom prst="rect">
            <a:avLst/>
          </a:prstGeom>
        </p:spPr>
      </p:pic>
    </p:spTree>
    <p:extLst>
      <p:ext uri="{BB962C8B-B14F-4D97-AF65-F5344CB8AC3E}">
        <p14:creationId xmlns:p14="http://schemas.microsoft.com/office/powerpoint/2010/main" val="3570429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AE138A-693F-4078-83BC-E8C590E9C635}"/>
              </a:ext>
            </a:extLst>
          </p:cNvPr>
          <p:cNvSpPr>
            <a:spLocks noGrp="1"/>
          </p:cNvSpPr>
          <p:nvPr>
            <p:ph type="title"/>
          </p:nvPr>
        </p:nvSpPr>
        <p:spPr/>
        <p:txBody>
          <a:bodyPr/>
          <a:lstStyle/>
          <a:p>
            <a:r>
              <a:rPr lang="de-DE" sz="2400" dirty="0"/>
              <a:t>DEUTSCHE DIALEKTE</a:t>
            </a:r>
            <a:endParaRPr lang="cs-CZ" sz="2400" dirty="0"/>
          </a:p>
        </p:txBody>
      </p:sp>
      <p:sp>
        <p:nvSpPr>
          <p:cNvPr id="3" name="Zástupný obsah 2">
            <a:extLst>
              <a:ext uri="{FF2B5EF4-FFF2-40B4-BE49-F238E27FC236}">
                <a16:creationId xmlns:a16="http://schemas.microsoft.com/office/drawing/2014/main" id="{12E83268-2AF2-435D-AB99-DF79A51A0879}"/>
              </a:ext>
            </a:extLst>
          </p:cNvPr>
          <p:cNvSpPr>
            <a:spLocks noGrp="1"/>
          </p:cNvSpPr>
          <p:nvPr>
            <p:ph idx="1"/>
          </p:nvPr>
        </p:nvSpPr>
        <p:spPr/>
        <p:txBody>
          <a:bodyPr>
            <a:normAutofit fontScale="70000" lnSpcReduction="20000"/>
          </a:bodyPr>
          <a:lstStyle/>
          <a:p>
            <a:r>
              <a:rPr lang="de-DE" sz="1600" dirty="0"/>
              <a:t>Niederdeutsch</a:t>
            </a:r>
          </a:p>
          <a:p>
            <a:pPr lvl="1"/>
            <a:r>
              <a:rPr lang="de-DE" sz="1200" dirty="0"/>
              <a:t>Westniederdeutsch</a:t>
            </a:r>
          </a:p>
          <a:p>
            <a:pPr lvl="2"/>
            <a:r>
              <a:rPr lang="de-DE" sz="800" dirty="0"/>
              <a:t>Niederrheinisch</a:t>
            </a:r>
          </a:p>
          <a:p>
            <a:pPr lvl="2"/>
            <a:r>
              <a:rPr lang="de-DE" sz="800" dirty="0"/>
              <a:t>Westfälisch</a:t>
            </a:r>
          </a:p>
          <a:p>
            <a:pPr lvl="2"/>
            <a:r>
              <a:rPr lang="de-DE" sz="800" dirty="0"/>
              <a:t>Ostfälisch, Elbostfälisch</a:t>
            </a:r>
          </a:p>
          <a:p>
            <a:pPr lvl="2"/>
            <a:r>
              <a:rPr lang="de-DE" sz="800" dirty="0"/>
              <a:t>Nordniedersächsisch</a:t>
            </a:r>
          </a:p>
          <a:p>
            <a:pPr lvl="1"/>
            <a:r>
              <a:rPr lang="de-DE" sz="1200" dirty="0"/>
              <a:t>Ostniederdeutsch</a:t>
            </a:r>
          </a:p>
          <a:p>
            <a:pPr lvl="2"/>
            <a:r>
              <a:rPr lang="de-DE" sz="800" dirty="0"/>
              <a:t>Brandenburgisch (Märkisch)</a:t>
            </a:r>
          </a:p>
          <a:p>
            <a:pPr lvl="2"/>
            <a:r>
              <a:rPr lang="de-DE" sz="800" dirty="0"/>
              <a:t>Mecklenburgisch-Vorpommersch</a:t>
            </a:r>
          </a:p>
          <a:p>
            <a:pPr lvl="2"/>
            <a:r>
              <a:rPr lang="de-DE" sz="800" dirty="0"/>
              <a:t>Ostpommersch (in heutigem Polen)</a:t>
            </a:r>
          </a:p>
          <a:p>
            <a:pPr lvl="2"/>
            <a:r>
              <a:rPr lang="de-DE" sz="800" dirty="0"/>
              <a:t>Niederpreußisch (von Danzig bis Königsberg)</a:t>
            </a:r>
          </a:p>
          <a:p>
            <a:r>
              <a:rPr lang="de-DE" sz="1600" dirty="0"/>
              <a:t>Mitteldeutsch</a:t>
            </a:r>
          </a:p>
          <a:p>
            <a:pPr lvl="1"/>
            <a:r>
              <a:rPr lang="de-DE" sz="1200" dirty="0"/>
              <a:t>Westmitteldeutsch</a:t>
            </a:r>
          </a:p>
          <a:p>
            <a:pPr lvl="2"/>
            <a:r>
              <a:rPr lang="de-DE" sz="800" dirty="0"/>
              <a:t>Ripuarisch, Mittelfränkisch, Luxemburgisch, Moselfränkisch</a:t>
            </a:r>
          </a:p>
          <a:p>
            <a:pPr lvl="2"/>
            <a:r>
              <a:rPr lang="de-DE" sz="800" dirty="0"/>
              <a:t>Rheinfränkisch, Pfälzisch, Hessisch, Niederhessisch</a:t>
            </a:r>
          </a:p>
          <a:p>
            <a:pPr lvl="1"/>
            <a:r>
              <a:rPr lang="de-DE" sz="1200" dirty="0"/>
              <a:t>Ostmitteldeutsch</a:t>
            </a:r>
          </a:p>
          <a:p>
            <a:pPr lvl="2"/>
            <a:r>
              <a:rPr lang="de-DE" sz="800" dirty="0"/>
              <a:t>Thüringisch, Nordthüringisch, Vogtländisch</a:t>
            </a:r>
          </a:p>
          <a:p>
            <a:pPr lvl="2"/>
            <a:r>
              <a:rPr lang="de-DE" sz="800" dirty="0"/>
              <a:t>Obersächsisch, Erzgebirgisch, Nordwestböhmisch, Nordböhmisch</a:t>
            </a:r>
          </a:p>
          <a:p>
            <a:pPr lvl="2"/>
            <a:r>
              <a:rPr lang="de-DE" sz="800" dirty="0"/>
              <a:t>Schlesisch, Gebirgsschlesisch (Tschechien), Nordmährisch, Hochpreußisch</a:t>
            </a:r>
          </a:p>
          <a:p>
            <a:r>
              <a:rPr lang="de-DE" sz="1600" dirty="0"/>
              <a:t>Oberdeutsch</a:t>
            </a:r>
          </a:p>
          <a:p>
            <a:pPr lvl="1"/>
            <a:r>
              <a:rPr lang="de-DE" sz="1200" dirty="0"/>
              <a:t>Ostfränkisch, Südfränkisch</a:t>
            </a:r>
          </a:p>
          <a:p>
            <a:pPr lvl="1"/>
            <a:r>
              <a:rPr lang="de-DE" sz="1200" dirty="0"/>
              <a:t>Alemannisch</a:t>
            </a:r>
          </a:p>
          <a:p>
            <a:pPr lvl="2"/>
            <a:r>
              <a:rPr lang="de-DE" sz="800" dirty="0"/>
              <a:t>Elsässisch, Niederalemannisch</a:t>
            </a:r>
          </a:p>
          <a:p>
            <a:pPr lvl="2"/>
            <a:r>
              <a:rPr lang="de-DE" sz="800" dirty="0"/>
              <a:t>Hochalemannisch (Basel – Zürich)</a:t>
            </a:r>
          </a:p>
          <a:p>
            <a:pPr lvl="2"/>
            <a:r>
              <a:rPr lang="de-DE" sz="800" dirty="0"/>
              <a:t>Höchstalemannisch (Bern und Südschweiz)</a:t>
            </a:r>
          </a:p>
          <a:p>
            <a:pPr lvl="2"/>
            <a:r>
              <a:rPr lang="de-DE" sz="800" dirty="0"/>
              <a:t>Schwäbisch</a:t>
            </a:r>
          </a:p>
          <a:p>
            <a:pPr lvl="1"/>
            <a:r>
              <a:rPr lang="de-DE" sz="1200" dirty="0"/>
              <a:t>Bayrisch-österreichisch</a:t>
            </a:r>
          </a:p>
          <a:p>
            <a:pPr lvl="2"/>
            <a:r>
              <a:rPr lang="de-DE" sz="800" dirty="0"/>
              <a:t>Nordbairisch (auch Egerland und Westböhmen)</a:t>
            </a:r>
          </a:p>
          <a:p>
            <a:pPr lvl="2"/>
            <a:r>
              <a:rPr lang="de-DE" sz="800" dirty="0"/>
              <a:t>Mittelbairisch (dazu Südböhmisch, Südmährisch, Salzburgisch)</a:t>
            </a:r>
          </a:p>
          <a:p>
            <a:pPr lvl="2"/>
            <a:r>
              <a:rPr lang="de-DE" sz="800" dirty="0"/>
              <a:t>Südbairisch, Tirolisch </a:t>
            </a:r>
            <a:endParaRPr lang="cs-CZ" sz="800" dirty="0"/>
          </a:p>
        </p:txBody>
      </p:sp>
    </p:spTree>
    <p:extLst>
      <p:ext uri="{BB962C8B-B14F-4D97-AF65-F5344CB8AC3E}">
        <p14:creationId xmlns:p14="http://schemas.microsoft.com/office/powerpoint/2010/main" val="164591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D06C52CD-BAF5-48A4-96B0-3A5D101FBC5C}"/>
              </a:ext>
            </a:extLst>
          </p:cNvPr>
          <p:cNvSpPr>
            <a:spLocks noGrp="1"/>
          </p:cNvSpPr>
          <p:nvPr>
            <p:ph type="title"/>
          </p:nvPr>
        </p:nvSpPr>
        <p:spPr/>
        <p:txBody>
          <a:bodyPr/>
          <a:lstStyle/>
          <a:p>
            <a:r>
              <a:rPr lang="de-DE" altLang="cs-CZ" sz="2000" dirty="0"/>
              <a:t>DEUTSCHE SPRACHE VOR DEM ZWEITEN WELTKRIEG</a:t>
            </a:r>
            <a:endParaRPr lang="cs-CZ" altLang="cs-CZ" sz="2000" dirty="0"/>
          </a:p>
        </p:txBody>
      </p:sp>
      <p:pic>
        <p:nvPicPr>
          <p:cNvPr id="11267" name="Picture 2" descr="C:\Users\MT\Documents\Německo\Německé dialekty před 1945.png">
            <a:extLst>
              <a:ext uri="{FF2B5EF4-FFF2-40B4-BE49-F238E27FC236}">
                <a16:creationId xmlns:a16="http://schemas.microsoft.com/office/drawing/2014/main" id="{69C06865-0151-4AA9-AA82-95FB8DC11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604" y="1471808"/>
            <a:ext cx="76200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CF9BDF-DB10-4A27-92B8-9DE910B15522}"/>
              </a:ext>
            </a:extLst>
          </p:cNvPr>
          <p:cNvSpPr>
            <a:spLocks noGrp="1"/>
          </p:cNvSpPr>
          <p:nvPr>
            <p:ph type="title"/>
          </p:nvPr>
        </p:nvSpPr>
        <p:spPr/>
        <p:txBody>
          <a:bodyPr>
            <a:normAutofit/>
          </a:bodyPr>
          <a:lstStyle/>
          <a:p>
            <a:pPr algn="ctr"/>
            <a:r>
              <a:rPr lang="de-DE" sz="2800" dirty="0"/>
              <a:t>RELIGIONEN IN DEUTSCHLAND</a:t>
            </a:r>
            <a:endParaRPr lang="cs-CZ" sz="2800" dirty="0"/>
          </a:p>
        </p:txBody>
      </p:sp>
      <p:sp>
        <p:nvSpPr>
          <p:cNvPr id="5" name="Zástupný obsah 4">
            <a:extLst>
              <a:ext uri="{FF2B5EF4-FFF2-40B4-BE49-F238E27FC236}">
                <a16:creationId xmlns:a16="http://schemas.microsoft.com/office/drawing/2014/main" id="{B593F479-20EC-42B7-A053-C0100B07E5C1}"/>
              </a:ext>
            </a:extLst>
          </p:cNvPr>
          <p:cNvSpPr>
            <a:spLocks noGrp="1"/>
          </p:cNvSpPr>
          <p:nvPr>
            <p:ph idx="1"/>
          </p:nvPr>
        </p:nvSpPr>
        <p:spPr/>
        <p:txBody>
          <a:bodyPr>
            <a:normAutofit/>
          </a:bodyPr>
          <a:lstStyle/>
          <a:p>
            <a:pPr algn="just"/>
            <a:r>
              <a:rPr lang="de-DE" sz="1600" dirty="0"/>
              <a:t>Das Bild der Religionen in Deutschland ist derzeit (2019) von je knapp 27 % Katholiken und 26 % Protestanten (letztere zum größten Teil durch die Evangelische Kirche in Deutschland bzw. ihre Mitgliedskirchen vertreten) geprägt. </a:t>
            </a:r>
          </a:p>
          <a:p>
            <a:pPr algn="just"/>
            <a:r>
              <a:rPr lang="de-DE" sz="1600" dirty="0"/>
              <a:t>In den alten Bundesländern gibt es, von den Stadtstaaten Hamburg, Berlin und Bremen abgesehen, in allen Bundesländern mehr Christen als Nichtchristen, wobei der Südosten (Bayern) und der Westen (Rheinland-Pfalz, Nordrhein-Westfalen, Saarland) mehrheitlich katholisch sind (in Saarland absolute Mehrheit) und Mitte und Norden (Hessen, Niedersachsen) mehrheitlich protestantisch; im Südwesten (Baden-Württemberg) sind beide Konfessionen etwa gleich stark. In den Stadtstaaten und noch deutlicher in den neuen Bundesländern sind jeweils eine absolute Mehrheit konfessionslos und die Minderheit der Christen fast ausschließlich protestantisch.</a:t>
            </a:r>
          </a:p>
          <a:p>
            <a:pPr algn="just"/>
            <a:r>
              <a:rPr lang="de-DE" sz="1600" dirty="0"/>
              <a:t>Die orthodoxen Kirchen stellen mit 1,9 % die drittgrößte christliche Konfession in der BRD dar.</a:t>
            </a:r>
          </a:p>
          <a:p>
            <a:pPr algn="just"/>
            <a:r>
              <a:rPr lang="de-DE" sz="1600" dirty="0"/>
              <a:t>Die Zahl der Muslime wird je nach Quelle auf knapp 4,4 bis 4,7 Millionen geschätzt, was 5,4 bis 5,7 % der Gesamtbevölkerung entspricht.</a:t>
            </a:r>
          </a:p>
          <a:p>
            <a:pPr algn="just"/>
            <a:r>
              <a:rPr lang="de-DE" sz="1600" dirty="0"/>
              <a:t>Alle anderen Religionsgemeinschaften zusammen stellen knapp 1 % der Bevölkerung in Deutschland, davon 270.000 Buddhisten, 200.000 Juden, 100.000 Hindus, 200.000 Jesiden, 10.000 bis 20.000 Sikhs.</a:t>
            </a:r>
          </a:p>
          <a:p>
            <a:pPr algn="just"/>
            <a:r>
              <a:rPr lang="de-DE" sz="1600" dirty="0"/>
              <a:t>Etwa 40,0 % der Menschen in Deutschland sind konfessionslos.</a:t>
            </a:r>
            <a:endParaRPr lang="cs-CZ" sz="1600" dirty="0"/>
          </a:p>
        </p:txBody>
      </p:sp>
    </p:spTree>
    <p:extLst>
      <p:ext uri="{BB962C8B-B14F-4D97-AF65-F5344CB8AC3E}">
        <p14:creationId xmlns:p14="http://schemas.microsoft.com/office/powerpoint/2010/main" val="579543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a:extLst>
              <a:ext uri="{FF2B5EF4-FFF2-40B4-BE49-F238E27FC236}">
                <a16:creationId xmlns:a16="http://schemas.microsoft.com/office/drawing/2014/main" id="{AF2ED6BE-E1B6-4B02-BF6D-E0C5C03B4755}"/>
              </a:ext>
            </a:extLst>
          </p:cNvPr>
          <p:cNvSpPr>
            <a:spLocks noGrp="1"/>
          </p:cNvSpPr>
          <p:nvPr>
            <p:ph type="title"/>
          </p:nvPr>
        </p:nvSpPr>
        <p:spPr/>
        <p:txBody>
          <a:bodyPr>
            <a:normAutofit/>
          </a:bodyPr>
          <a:lstStyle/>
          <a:p>
            <a:pPr algn="ctr"/>
            <a:r>
              <a:rPr lang="de-DE" altLang="cs-CZ" sz="2400" dirty="0"/>
              <a:t>RELIGIONSZUGEHÖRIGKEIT</a:t>
            </a:r>
            <a:endParaRPr lang="cs-CZ" altLang="cs-CZ" sz="2400" dirty="0"/>
          </a:p>
        </p:txBody>
      </p:sp>
      <p:sp>
        <p:nvSpPr>
          <p:cNvPr id="12291" name="Zástupný symbol pro text 3">
            <a:extLst>
              <a:ext uri="{FF2B5EF4-FFF2-40B4-BE49-F238E27FC236}">
                <a16:creationId xmlns:a16="http://schemas.microsoft.com/office/drawing/2014/main" id="{AA8DDABA-72A0-4D16-8875-98545A1257BE}"/>
              </a:ext>
            </a:extLst>
          </p:cNvPr>
          <p:cNvSpPr>
            <a:spLocks noGrp="1"/>
          </p:cNvSpPr>
          <p:nvPr>
            <p:ph type="body" sz="half" idx="2"/>
          </p:nvPr>
        </p:nvSpPr>
        <p:spPr/>
        <p:txBody>
          <a:bodyPr>
            <a:normAutofit/>
          </a:bodyPr>
          <a:lstStyle/>
          <a:p>
            <a:pPr algn="just">
              <a:buFontTx/>
              <a:buChar char="-"/>
            </a:pPr>
            <a:r>
              <a:rPr lang="de-DE" altLang="cs-CZ" dirty="0"/>
              <a:t> </a:t>
            </a:r>
            <a:r>
              <a:rPr lang="de-DE" altLang="cs-CZ" sz="1400" dirty="0"/>
              <a:t>alle Kirchengemeinden in Deutschland sind selbstständige Körperschaften des öffentlichen Rechts, die in ihren Tätigkeiten (Kindergärten, Krankenhäuser, Pflegeanstalten, Seniorenheime) vom Staat unterstützt sind. Der Staat erhebt von den Kirchenmitgliedern die Kirchensteuer zugunsten der jeweiligen Kirche.</a:t>
            </a:r>
            <a:endParaRPr lang="cs-CZ" altLang="cs-CZ" sz="1400" dirty="0"/>
          </a:p>
          <a:p>
            <a:pPr>
              <a:buFontTx/>
              <a:buChar char="-"/>
            </a:pPr>
            <a:r>
              <a:rPr lang="cs-CZ" altLang="cs-CZ" dirty="0"/>
              <a:t> </a:t>
            </a:r>
            <a:r>
              <a:rPr lang="de-DE" altLang="cs-CZ" sz="1400" dirty="0"/>
              <a:t>konfessionslose Bürger</a:t>
            </a:r>
            <a:r>
              <a:rPr lang="cs-CZ" altLang="cs-CZ" sz="1400" dirty="0"/>
              <a:t>: </a:t>
            </a:r>
            <a:r>
              <a:rPr lang="de-DE" altLang="cs-CZ" sz="1400" dirty="0"/>
              <a:t>40</a:t>
            </a:r>
            <a:r>
              <a:rPr lang="cs-CZ" altLang="cs-CZ" sz="1400" dirty="0"/>
              <a:t>,</a:t>
            </a:r>
            <a:r>
              <a:rPr lang="de-DE" altLang="cs-CZ" sz="1400" dirty="0"/>
              <a:t>0</a:t>
            </a:r>
            <a:r>
              <a:rPr lang="cs-CZ" altLang="cs-CZ" sz="1400" dirty="0"/>
              <a:t>%</a:t>
            </a:r>
          </a:p>
          <a:p>
            <a:pPr>
              <a:buFontTx/>
              <a:buChar char="-"/>
            </a:pPr>
            <a:r>
              <a:rPr lang="cs-CZ" altLang="cs-CZ" sz="1400" dirty="0"/>
              <a:t> </a:t>
            </a:r>
            <a:r>
              <a:rPr lang="de-DE" altLang="cs-CZ" sz="1400" dirty="0"/>
              <a:t>Katholiken</a:t>
            </a:r>
            <a:r>
              <a:rPr lang="cs-CZ" altLang="cs-CZ" sz="1400" dirty="0"/>
              <a:t>: </a:t>
            </a:r>
            <a:r>
              <a:rPr lang="de-DE" altLang="cs-CZ" sz="1400" dirty="0"/>
              <a:t>27</a:t>
            </a:r>
            <a:r>
              <a:rPr lang="cs-CZ" altLang="cs-CZ" sz="1400" dirty="0"/>
              <a:t>,</a:t>
            </a:r>
            <a:r>
              <a:rPr lang="de-DE" altLang="cs-CZ" sz="1400" dirty="0"/>
              <a:t>2</a:t>
            </a:r>
            <a:r>
              <a:rPr lang="cs-CZ" altLang="cs-CZ" sz="1400" dirty="0"/>
              <a:t>%</a:t>
            </a:r>
          </a:p>
          <a:p>
            <a:pPr>
              <a:buFontTx/>
              <a:buChar char="-"/>
            </a:pPr>
            <a:r>
              <a:rPr lang="cs-CZ" altLang="cs-CZ" sz="1400" dirty="0"/>
              <a:t> </a:t>
            </a:r>
            <a:r>
              <a:rPr lang="de-DE" altLang="cs-CZ" sz="1400" dirty="0"/>
              <a:t>Protestanten</a:t>
            </a:r>
            <a:r>
              <a:rPr lang="cs-CZ" altLang="cs-CZ" sz="1400" dirty="0"/>
              <a:t>: </a:t>
            </a:r>
            <a:r>
              <a:rPr lang="de-DE" altLang="cs-CZ" sz="1400" dirty="0"/>
              <a:t>24</a:t>
            </a:r>
            <a:r>
              <a:rPr lang="cs-CZ" altLang="cs-CZ" sz="1400" dirty="0"/>
              <a:t>,</a:t>
            </a:r>
            <a:r>
              <a:rPr lang="de-DE" altLang="cs-CZ" sz="1400" dirty="0"/>
              <a:t>9</a:t>
            </a:r>
            <a:r>
              <a:rPr lang="cs-CZ" altLang="cs-CZ" sz="1400" dirty="0"/>
              <a:t>%</a:t>
            </a:r>
          </a:p>
          <a:p>
            <a:pPr>
              <a:buFontTx/>
              <a:buChar char="-"/>
            </a:pPr>
            <a:r>
              <a:rPr lang="cs-CZ" altLang="cs-CZ" sz="1400" dirty="0"/>
              <a:t> </a:t>
            </a:r>
            <a:r>
              <a:rPr lang="de-DE" altLang="cs-CZ" sz="1400" dirty="0"/>
              <a:t>Muslime</a:t>
            </a:r>
            <a:r>
              <a:rPr lang="cs-CZ" altLang="cs-CZ" sz="1400" dirty="0"/>
              <a:t>: 4,</a:t>
            </a:r>
            <a:r>
              <a:rPr lang="de-DE" altLang="cs-CZ" sz="1400" dirty="0"/>
              <a:t>4 bis 4,7</a:t>
            </a:r>
            <a:r>
              <a:rPr lang="cs-CZ" altLang="cs-CZ" sz="1400" dirty="0"/>
              <a:t>%</a:t>
            </a:r>
          </a:p>
          <a:p>
            <a:pPr>
              <a:buFontTx/>
              <a:buChar char="-"/>
            </a:pPr>
            <a:r>
              <a:rPr lang="cs-CZ" altLang="cs-CZ" sz="1400" dirty="0"/>
              <a:t> </a:t>
            </a:r>
            <a:r>
              <a:rPr lang="de-DE" altLang="cs-CZ" sz="1400" dirty="0"/>
              <a:t>andere Christen</a:t>
            </a:r>
            <a:r>
              <a:rPr lang="cs-CZ" altLang="cs-CZ" sz="1400" dirty="0"/>
              <a:t>: 2,1%</a:t>
            </a:r>
          </a:p>
          <a:p>
            <a:pPr>
              <a:buFontTx/>
              <a:buChar char="-"/>
            </a:pPr>
            <a:r>
              <a:rPr lang="cs-CZ" altLang="cs-CZ" sz="1400" dirty="0"/>
              <a:t> </a:t>
            </a:r>
            <a:r>
              <a:rPr lang="de-DE" altLang="cs-CZ" sz="1400" dirty="0"/>
              <a:t>Juden</a:t>
            </a:r>
            <a:r>
              <a:rPr lang="cs-CZ" altLang="cs-CZ" sz="1400" dirty="0"/>
              <a:t>: 0,2%</a:t>
            </a:r>
          </a:p>
          <a:p>
            <a:pPr>
              <a:buFontTx/>
              <a:buChar char="-"/>
            </a:pPr>
            <a:r>
              <a:rPr lang="cs-CZ" altLang="cs-CZ" sz="1400" dirty="0"/>
              <a:t> </a:t>
            </a:r>
            <a:r>
              <a:rPr lang="de-DE" altLang="cs-CZ" sz="1400" dirty="0"/>
              <a:t>andere religiöse Gemeinschaften</a:t>
            </a:r>
            <a:r>
              <a:rPr lang="cs-CZ" altLang="cs-CZ" sz="1400" dirty="0"/>
              <a:t>: 0,</a:t>
            </a:r>
            <a:r>
              <a:rPr lang="de-DE" altLang="cs-CZ" sz="1400" dirty="0"/>
              <a:t>9</a:t>
            </a:r>
            <a:r>
              <a:rPr lang="cs-CZ" altLang="cs-CZ" sz="1400" dirty="0"/>
              <a:t>%</a:t>
            </a:r>
          </a:p>
          <a:p>
            <a:pPr>
              <a:buFontTx/>
              <a:buChar char="-"/>
            </a:pPr>
            <a:endParaRPr lang="cs-CZ" altLang="cs-CZ" dirty="0"/>
          </a:p>
        </p:txBody>
      </p:sp>
      <p:pic>
        <p:nvPicPr>
          <p:cNvPr id="12292" name="Picture 2" descr="C:\Users\MT\Documents\Německo\Německo-náboženská mapa.png">
            <a:extLst>
              <a:ext uri="{FF2B5EF4-FFF2-40B4-BE49-F238E27FC236}">
                <a16:creationId xmlns:a16="http://schemas.microsoft.com/office/drawing/2014/main" id="{E95CFF50-C838-42A4-A9CE-8FD3A29100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483225" y="346076"/>
            <a:ext cx="4343400" cy="5707063"/>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4">
            <a:extLst>
              <a:ext uri="{FF2B5EF4-FFF2-40B4-BE49-F238E27FC236}">
                <a16:creationId xmlns:a16="http://schemas.microsoft.com/office/drawing/2014/main" id="{1ECE152A-CC03-47AF-9E7F-F140DB625D1C}"/>
              </a:ext>
            </a:extLst>
          </p:cNvPr>
          <p:cNvSpPr>
            <a:spLocks noGrp="1"/>
          </p:cNvSpPr>
          <p:nvPr>
            <p:ph type="title"/>
          </p:nvPr>
        </p:nvSpPr>
        <p:spPr/>
        <p:txBody>
          <a:bodyPr>
            <a:normAutofit/>
          </a:bodyPr>
          <a:lstStyle/>
          <a:p>
            <a:pPr algn="ctr"/>
            <a:r>
              <a:rPr lang="de-DE" altLang="cs-CZ" sz="2800" dirty="0"/>
              <a:t>RELIGIONSZUGEHÖRIGKEIT</a:t>
            </a:r>
            <a:endParaRPr lang="cs-CZ" altLang="cs-CZ" sz="2800" dirty="0"/>
          </a:p>
        </p:txBody>
      </p:sp>
      <p:sp>
        <p:nvSpPr>
          <p:cNvPr id="13315" name="Zástupný symbol pro text 5">
            <a:extLst>
              <a:ext uri="{FF2B5EF4-FFF2-40B4-BE49-F238E27FC236}">
                <a16:creationId xmlns:a16="http://schemas.microsoft.com/office/drawing/2014/main" id="{2541B97B-FDC9-4D4B-BB23-0A9E43F1364C}"/>
              </a:ext>
            </a:extLst>
          </p:cNvPr>
          <p:cNvSpPr>
            <a:spLocks noGrp="1"/>
          </p:cNvSpPr>
          <p:nvPr>
            <p:ph type="body" idx="1"/>
          </p:nvPr>
        </p:nvSpPr>
        <p:spPr/>
        <p:txBody>
          <a:bodyPr>
            <a:normAutofit/>
          </a:bodyPr>
          <a:lstStyle/>
          <a:p>
            <a:r>
              <a:rPr lang="cs-CZ" altLang="cs-CZ" dirty="0"/>
              <a:t>EVANGEL</a:t>
            </a:r>
            <a:r>
              <a:rPr lang="de-DE" altLang="cs-CZ" dirty="0"/>
              <a:t>ISCHE KIRCHE</a:t>
            </a:r>
            <a:r>
              <a:rPr lang="cs-CZ" altLang="cs-CZ" dirty="0"/>
              <a:t>: 2</a:t>
            </a:r>
            <a:r>
              <a:rPr lang="de-DE" altLang="cs-CZ" dirty="0"/>
              <a:t>0</a:t>
            </a:r>
            <a:r>
              <a:rPr lang="cs-CZ" altLang="cs-CZ" dirty="0"/>
              <a:t> </a:t>
            </a:r>
            <a:r>
              <a:rPr lang="de-DE" altLang="cs-CZ" dirty="0"/>
              <a:t>LANDESKIRCHEN</a:t>
            </a:r>
            <a:endParaRPr lang="cs-CZ" altLang="cs-CZ" dirty="0"/>
          </a:p>
        </p:txBody>
      </p:sp>
      <p:pic>
        <p:nvPicPr>
          <p:cNvPr id="13316" name="Picture 2" descr="C:\Users\MT\Documents\Německo\Německo-evangelické zemské církve.png">
            <a:extLst>
              <a:ext uri="{FF2B5EF4-FFF2-40B4-BE49-F238E27FC236}">
                <a16:creationId xmlns:a16="http://schemas.microsoft.com/office/drawing/2014/main" id="{D5793E68-AA86-4877-8336-550BAF9140E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67478" y="2602713"/>
            <a:ext cx="3062288" cy="3951288"/>
          </a:xfrm>
        </p:spPr>
      </p:pic>
      <p:sp>
        <p:nvSpPr>
          <p:cNvPr id="13317" name="Zástupný symbol pro text 7">
            <a:extLst>
              <a:ext uri="{FF2B5EF4-FFF2-40B4-BE49-F238E27FC236}">
                <a16:creationId xmlns:a16="http://schemas.microsoft.com/office/drawing/2014/main" id="{25FF24FB-1372-4C22-A2A1-3EF83C84B8E7}"/>
              </a:ext>
            </a:extLst>
          </p:cNvPr>
          <p:cNvSpPr>
            <a:spLocks noGrp="1"/>
          </p:cNvSpPr>
          <p:nvPr>
            <p:ph type="body" sz="quarter" idx="3"/>
          </p:nvPr>
        </p:nvSpPr>
        <p:spPr/>
        <p:txBody>
          <a:bodyPr/>
          <a:lstStyle/>
          <a:p>
            <a:r>
              <a:rPr lang="cs-CZ" altLang="cs-CZ" dirty="0"/>
              <a:t>KAT</a:t>
            </a:r>
            <a:r>
              <a:rPr lang="de-DE" altLang="cs-CZ" dirty="0"/>
              <a:t>HOLISCHE KIRCHE</a:t>
            </a:r>
            <a:r>
              <a:rPr lang="cs-CZ" altLang="cs-CZ" dirty="0"/>
              <a:t>: 27 </a:t>
            </a:r>
            <a:r>
              <a:rPr lang="de-DE" altLang="cs-CZ" dirty="0"/>
              <a:t>DIÖZESEN IN </a:t>
            </a:r>
            <a:r>
              <a:rPr lang="cs-CZ" altLang="cs-CZ" dirty="0"/>
              <a:t> 7 </a:t>
            </a:r>
            <a:r>
              <a:rPr lang="de-DE" altLang="cs-CZ" dirty="0"/>
              <a:t>KIRCHENPROVINZEN</a:t>
            </a:r>
            <a:endParaRPr lang="cs-CZ" altLang="cs-CZ" dirty="0"/>
          </a:p>
        </p:txBody>
      </p:sp>
      <p:pic>
        <p:nvPicPr>
          <p:cNvPr id="13318" name="Picture 3" descr="C:\Users\MT\Documents\Německo\Německo-katolické diecéze.jpg">
            <a:extLst>
              <a:ext uri="{FF2B5EF4-FFF2-40B4-BE49-F238E27FC236}">
                <a16:creationId xmlns:a16="http://schemas.microsoft.com/office/drawing/2014/main" id="{96F26FC4-5113-407D-9E86-C795B07CD30A}"/>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874502" y="2639226"/>
            <a:ext cx="3067050" cy="3914775"/>
          </a:xfrm>
        </p:spPr>
      </p:pic>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TotalTime>
  <Words>2490</Words>
  <Application>Microsoft Office PowerPoint</Application>
  <PresentationFormat>Širokoúhlá obrazovka</PresentationFormat>
  <Paragraphs>184</Paragraphs>
  <Slides>18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18</vt:i4>
      </vt:variant>
    </vt:vector>
  </HeadingPairs>
  <TitlesOfParts>
    <vt:vector size="22" baseType="lpstr">
      <vt:lpstr>Arial</vt:lpstr>
      <vt:lpstr>Calibri</vt:lpstr>
      <vt:lpstr>Calibri Light</vt:lpstr>
      <vt:lpstr>Motiv Office</vt:lpstr>
      <vt:lpstr>  BUNDESREPUBLIK DEUTSCHLAND</vt:lpstr>
      <vt:lpstr>DEUTSCHE SPRACHE</vt:lpstr>
      <vt:lpstr>Prezentace aplikace PowerPoint</vt:lpstr>
      <vt:lpstr>Prezentace aplikace PowerPoint</vt:lpstr>
      <vt:lpstr>DEUTSCHE DIALEKTE</vt:lpstr>
      <vt:lpstr>DEUTSCHE SPRACHE VOR DEM ZWEITEN WELTKRIEG</vt:lpstr>
      <vt:lpstr>RELIGIONEN IN DEUTSCHLAND</vt:lpstr>
      <vt:lpstr>RELIGIONSZUGEHÖRIGKEIT</vt:lpstr>
      <vt:lpstr>RELIGIONSZUGEHÖRIGKEIT</vt:lpstr>
      <vt:lpstr>KONFESSIONEN grün: katholisch, grüngelb: leichte Mehrheit katholisch, violett: protestantisch, rotviolett: leichte Mehrheit protestantisch, lila: Mehrheit konfessionslos</vt:lpstr>
      <vt:lpstr>EVANGELISCHE KIRCHE IN DEUTSCHLAND</vt:lpstr>
      <vt:lpstr>EVANGELISCHE KIRCHE IN DEUTSCHLAND</vt:lpstr>
      <vt:lpstr>RÖMISCH-KATHOLISCHE KIRCHE IN DEUTSCHLAND</vt:lpstr>
      <vt:lpstr>RÖMISCH-KATHOLISCHE KIRCHE IN DEUTSCHLAND</vt:lpstr>
      <vt:lpstr>RÖMISCH-KATHOLISCHE KIRCHE IN DEUTSCHLAND</vt:lpstr>
      <vt:lpstr>RÖMISCH-KATHOLISCHE KIRCHE IN DEUTSCHLAND</vt:lpstr>
      <vt:lpstr>GESETZLICHE FEIERTAGE IN DEUTSCHLAND</vt:lpstr>
      <vt:lpstr>GESETZLICHE FEIERTAGE IN DEUTSCHLAND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Milan Tvrdík</dc:creator>
  <cp:lastModifiedBy>Milan Tvrdík</cp:lastModifiedBy>
  <cp:revision>47</cp:revision>
  <dcterms:created xsi:type="dcterms:W3CDTF">2020-11-05T13:02:35Z</dcterms:created>
  <dcterms:modified xsi:type="dcterms:W3CDTF">2020-11-12T14:55:02Z</dcterms:modified>
</cp:coreProperties>
</file>