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0" r:id="rId4"/>
    <p:sldId id="288" r:id="rId5"/>
    <p:sldId id="289" r:id="rId6"/>
    <p:sldId id="283" r:id="rId7"/>
    <p:sldId id="284" r:id="rId8"/>
    <p:sldId id="285" r:id="rId9"/>
    <p:sldId id="286" r:id="rId10"/>
    <p:sldId id="290" r:id="rId11"/>
    <p:sldId id="274" r:id="rId12"/>
    <p:sldId id="271" r:id="rId13"/>
    <p:sldId id="273" r:id="rId14"/>
    <p:sldId id="272" r:id="rId15"/>
    <p:sldId id="287" r:id="rId16"/>
    <p:sldId id="291" r:id="rId17"/>
    <p:sldId id="263"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15"/>
    <p:restoredTop sz="95064"/>
  </p:normalViewPr>
  <p:slideViewPr>
    <p:cSldViewPr snapToGrid="0" snapToObjects="1">
      <p:cViewPr varScale="1">
        <p:scale>
          <a:sx n="95" d="100"/>
          <a:sy n="95" d="100"/>
        </p:scale>
        <p:origin x="400" y="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cs-CZ"/>
              <a:t>Kliknutím lze upravit styl.</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10/17/22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10/17/22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10/17/22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cs-CZ"/>
              <a:t>Kliknutím lze upravit styl.</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10/17/22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cs-CZ"/>
              <a:t>Kliknutím lze upravit styl.</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10/17/22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10/17/22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10/17/22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cs-CZ"/>
              <a:t>Kliknutím lze upravit styl.</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10/17/22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10/17/22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10/17/22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95AE15-79CF-484D-908D-6FFF396FEA2E}"/>
              </a:ext>
            </a:extLst>
          </p:cNvPr>
          <p:cNvSpPr>
            <a:spLocks noGrp="1"/>
          </p:cNvSpPr>
          <p:nvPr>
            <p:ph type="ctrTitle"/>
          </p:nvPr>
        </p:nvSpPr>
        <p:spPr>
          <a:xfrm>
            <a:off x="1213569" y="1694329"/>
            <a:ext cx="9764862" cy="2191870"/>
          </a:xfrm>
        </p:spPr>
        <p:txBody>
          <a:bodyPr/>
          <a:lstStyle/>
          <a:p>
            <a:pPr>
              <a:lnSpc>
                <a:spcPct val="150000"/>
              </a:lnSpc>
            </a:pPr>
            <a:r>
              <a:rPr lang="cs-CZ" sz="5000" b="1" dirty="0"/>
              <a:t>Fyzická příprava vojsk (2) </a:t>
            </a:r>
            <a:br>
              <a:rPr lang="cs-CZ" sz="5000" b="1" dirty="0"/>
            </a:br>
            <a:r>
              <a:rPr lang="cs-CZ" sz="5000" b="1" dirty="0"/>
              <a:t>Zadní Dřep</a:t>
            </a:r>
          </a:p>
        </p:txBody>
      </p:sp>
    </p:spTree>
    <p:extLst>
      <p:ext uri="{BB962C8B-B14F-4D97-AF65-F5344CB8AC3E}">
        <p14:creationId xmlns:p14="http://schemas.microsoft.com/office/powerpoint/2010/main" val="397372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EDFCD888-56B8-B24F-9269-A091AA6FC157}"/>
              </a:ext>
            </a:extLst>
          </p:cNvPr>
          <p:cNvPicPr>
            <a:picLocks noChangeAspect="1"/>
          </p:cNvPicPr>
          <p:nvPr/>
        </p:nvPicPr>
        <p:blipFill>
          <a:blip r:embed="rId2"/>
          <a:stretch>
            <a:fillRect/>
          </a:stretch>
        </p:blipFill>
        <p:spPr>
          <a:xfrm>
            <a:off x="3997515" y="1288607"/>
            <a:ext cx="4196969" cy="25734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ovéPole 4">
            <a:extLst>
              <a:ext uri="{FF2B5EF4-FFF2-40B4-BE49-F238E27FC236}">
                <a16:creationId xmlns:a16="http://schemas.microsoft.com/office/drawing/2014/main" id="{08FAEFB8-E28C-DB40-AEE6-158C17BD5370}"/>
              </a:ext>
            </a:extLst>
          </p:cNvPr>
          <p:cNvSpPr txBox="1"/>
          <p:nvPr/>
        </p:nvSpPr>
        <p:spPr>
          <a:xfrm>
            <a:off x="848426" y="3862011"/>
            <a:ext cx="11060448" cy="1569660"/>
          </a:xfrm>
          <a:prstGeom prst="rect">
            <a:avLst/>
          </a:prstGeom>
          <a:noFill/>
        </p:spPr>
        <p:txBody>
          <a:bodyPr wrap="square">
            <a:spAutoFit/>
          </a:bodyPr>
          <a:lstStyle/>
          <a:p>
            <a:pPr algn="just"/>
            <a:r>
              <a:rPr lang="cs-CZ" sz="3200" dirty="0"/>
              <a:t>Současné zvedání loktů a hrudníku "uvězní" osu mezi pažemi a zády, čímž se vytvoří stabilní pozice zad a hrudníku a těsné umístění tyče na vrcholu zadních deltů.</a:t>
            </a:r>
          </a:p>
        </p:txBody>
      </p:sp>
    </p:spTree>
    <p:extLst>
      <p:ext uri="{BB962C8B-B14F-4D97-AF65-F5344CB8AC3E}">
        <p14:creationId xmlns:p14="http://schemas.microsoft.com/office/powerpoint/2010/main" val="3093037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Zástupný obsah 14">
            <a:extLst>
              <a:ext uri="{FF2B5EF4-FFF2-40B4-BE49-F238E27FC236}">
                <a16:creationId xmlns:a16="http://schemas.microsoft.com/office/drawing/2014/main" id="{0038D703-B1BB-6D43-B2A3-DB10A07DB524}"/>
              </a:ext>
            </a:extLst>
          </p:cNvPr>
          <p:cNvPicPr>
            <a:picLocks noGrp="1" noChangeAspect="1"/>
          </p:cNvPicPr>
          <p:nvPr>
            <p:ph idx="1"/>
          </p:nvPr>
        </p:nvPicPr>
        <p:blipFill>
          <a:blip r:embed="rId2"/>
          <a:stretch>
            <a:fillRect/>
          </a:stretch>
        </p:blipFill>
        <p:spPr>
          <a:xfrm>
            <a:off x="3952258" y="186134"/>
            <a:ext cx="4093920" cy="4180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TextovéPole 16">
            <a:extLst>
              <a:ext uri="{FF2B5EF4-FFF2-40B4-BE49-F238E27FC236}">
                <a16:creationId xmlns:a16="http://schemas.microsoft.com/office/drawing/2014/main" id="{47458B3B-94CA-0548-8AFB-6DCDF73885CD}"/>
              </a:ext>
            </a:extLst>
          </p:cNvPr>
          <p:cNvSpPr txBox="1"/>
          <p:nvPr/>
        </p:nvSpPr>
        <p:spPr>
          <a:xfrm>
            <a:off x="1101481" y="4366243"/>
            <a:ext cx="10220943" cy="1479316"/>
          </a:xfrm>
          <a:prstGeom prst="rect">
            <a:avLst/>
          </a:prstGeom>
          <a:noFill/>
        </p:spPr>
        <p:txBody>
          <a:bodyPr wrap="square">
            <a:spAutoFit/>
          </a:bodyPr>
          <a:lstStyle/>
          <a:p>
            <a:pPr algn="just">
              <a:lnSpc>
                <a:spcPct val="150000"/>
              </a:lnSpc>
            </a:pPr>
            <a:r>
              <a:rPr lang="cs-CZ" sz="3200" dirty="0"/>
              <a:t>Tenisový/baseballový míček může pomoci při výuce správného vztahu brady a krku při dřepu.</a:t>
            </a:r>
          </a:p>
        </p:txBody>
      </p:sp>
    </p:spTree>
    <p:extLst>
      <p:ext uri="{BB962C8B-B14F-4D97-AF65-F5344CB8AC3E}">
        <p14:creationId xmlns:p14="http://schemas.microsoft.com/office/powerpoint/2010/main" val="179457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a:extLst>
              <a:ext uri="{FF2B5EF4-FFF2-40B4-BE49-F238E27FC236}">
                <a16:creationId xmlns:a16="http://schemas.microsoft.com/office/drawing/2014/main" id="{C83A4589-4F48-484D-A6B3-E8EAE8352886}"/>
              </a:ext>
            </a:extLst>
          </p:cNvPr>
          <p:cNvPicPr>
            <a:picLocks noGrp="1" noChangeAspect="1"/>
          </p:cNvPicPr>
          <p:nvPr>
            <p:ph idx="1"/>
          </p:nvPr>
        </p:nvPicPr>
        <p:blipFill>
          <a:blip r:embed="rId2"/>
          <a:stretch>
            <a:fillRect/>
          </a:stretch>
        </p:blipFill>
        <p:spPr>
          <a:xfrm>
            <a:off x="2026025" y="349667"/>
            <a:ext cx="8413533" cy="41590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ovéPole 5">
            <a:extLst>
              <a:ext uri="{FF2B5EF4-FFF2-40B4-BE49-F238E27FC236}">
                <a16:creationId xmlns:a16="http://schemas.microsoft.com/office/drawing/2014/main" id="{D6FE2F3D-56F0-4C47-84E4-9712CD377207}"/>
              </a:ext>
            </a:extLst>
          </p:cNvPr>
          <p:cNvSpPr txBox="1"/>
          <p:nvPr/>
        </p:nvSpPr>
        <p:spPr>
          <a:xfrm>
            <a:off x="842683" y="4662619"/>
            <a:ext cx="10963835" cy="2062103"/>
          </a:xfrm>
          <a:prstGeom prst="rect">
            <a:avLst/>
          </a:prstGeom>
          <a:noFill/>
        </p:spPr>
        <p:txBody>
          <a:bodyPr wrap="square">
            <a:spAutoFit/>
          </a:bodyPr>
          <a:lstStyle/>
          <a:p>
            <a:pPr algn="just"/>
            <a:r>
              <a:rPr lang="cs-CZ" sz="3200" dirty="0"/>
              <a:t>Orientační body hloubky pro plný zadní dřep: Horní část čéšky (A) a kyčelní kloub, který je identifikován vrcholem v záhybu šortek (B). Spojnice bodů A a B by správně měla dosáhnout alespoň na rovnoběžku se zemí.</a:t>
            </a:r>
          </a:p>
        </p:txBody>
      </p:sp>
    </p:spTree>
    <p:extLst>
      <p:ext uri="{BB962C8B-B14F-4D97-AF65-F5344CB8AC3E}">
        <p14:creationId xmlns:p14="http://schemas.microsoft.com/office/powerpoint/2010/main" val="337480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Zástupný obsah 8">
            <a:extLst>
              <a:ext uri="{FF2B5EF4-FFF2-40B4-BE49-F238E27FC236}">
                <a16:creationId xmlns:a16="http://schemas.microsoft.com/office/drawing/2014/main" id="{F33FBEA9-C094-C346-A37E-4AB357FEC34E}"/>
              </a:ext>
            </a:extLst>
          </p:cNvPr>
          <p:cNvPicPr>
            <a:picLocks noGrp="1" noChangeAspect="1"/>
          </p:cNvPicPr>
          <p:nvPr>
            <p:ph idx="1"/>
          </p:nvPr>
        </p:nvPicPr>
        <p:blipFill>
          <a:blip r:embed="rId2"/>
          <a:stretch>
            <a:fillRect/>
          </a:stretch>
        </p:blipFill>
        <p:spPr>
          <a:xfrm>
            <a:off x="3267636" y="207368"/>
            <a:ext cx="5993393" cy="38507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ovéPole 10">
            <a:extLst>
              <a:ext uri="{FF2B5EF4-FFF2-40B4-BE49-F238E27FC236}">
                <a16:creationId xmlns:a16="http://schemas.microsoft.com/office/drawing/2014/main" id="{41A3AB35-D694-1B4E-B08A-36FE03517626}"/>
              </a:ext>
            </a:extLst>
          </p:cNvPr>
          <p:cNvSpPr txBox="1"/>
          <p:nvPr/>
        </p:nvSpPr>
        <p:spPr>
          <a:xfrm>
            <a:off x="1098178" y="4058148"/>
            <a:ext cx="10856257" cy="2062103"/>
          </a:xfrm>
          <a:prstGeom prst="rect">
            <a:avLst/>
          </a:prstGeom>
          <a:noFill/>
        </p:spPr>
        <p:txBody>
          <a:bodyPr wrap="square">
            <a:spAutoFit/>
          </a:bodyPr>
          <a:lstStyle/>
          <a:p>
            <a:pPr algn="just"/>
            <a:r>
              <a:rPr lang="cs-CZ" sz="3200" dirty="0"/>
              <a:t>Kyčelní úhel je tvořen rovinou trupu a stehenní kosti. Kolenní úhel je tvořen stehenní a holenní kostí. Úhel zad je tvořen rovinou trupu a podlahou. Všimněte si, že činka je přímo nad středem chodidla, a je tedy v rovnováze.</a:t>
            </a:r>
          </a:p>
        </p:txBody>
      </p:sp>
    </p:spTree>
    <p:extLst>
      <p:ext uri="{BB962C8B-B14F-4D97-AF65-F5344CB8AC3E}">
        <p14:creationId xmlns:p14="http://schemas.microsoft.com/office/powerpoint/2010/main" val="485836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a:extLst>
              <a:ext uri="{FF2B5EF4-FFF2-40B4-BE49-F238E27FC236}">
                <a16:creationId xmlns:a16="http://schemas.microsoft.com/office/drawing/2014/main" id="{1FBF11BE-D67B-724D-AF7F-503F6157EDA0}"/>
              </a:ext>
            </a:extLst>
          </p:cNvPr>
          <p:cNvPicPr>
            <a:picLocks noChangeAspect="1"/>
          </p:cNvPicPr>
          <p:nvPr/>
        </p:nvPicPr>
        <p:blipFill>
          <a:blip r:embed="rId2"/>
          <a:stretch>
            <a:fillRect/>
          </a:stretch>
        </p:blipFill>
        <p:spPr>
          <a:xfrm>
            <a:off x="1842246" y="239471"/>
            <a:ext cx="9234768" cy="43095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TextovéPole 10">
            <a:extLst>
              <a:ext uri="{FF2B5EF4-FFF2-40B4-BE49-F238E27FC236}">
                <a16:creationId xmlns:a16="http://schemas.microsoft.com/office/drawing/2014/main" id="{E82E2A33-59C7-1146-BDE6-FF812D76F577}"/>
              </a:ext>
            </a:extLst>
          </p:cNvPr>
          <p:cNvSpPr txBox="1"/>
          <p:nvPr/>
        </p:nvSpPr>
        <p:spPr>
          <a:xfrm>
            <a:off x="1080246" y="4653882"/>
            <a:ext cx="10758768" cy="2062103"/>
          </a:xfrm>
          <a:prstGeom prst="rect">
            <a:avLst/>
          </a:prstGeom>
          <a:noFill/>
        </p:spPr>
        <p:txBody>
          <a:bodyPr wrap="square">
            <a:spAutoFit/>
          </a:bodyPr>
          <a:lstStyle/>
          <a:p>
            <a:pPr algn="just"/>
            <a:r>
              <a:rPr lang="cs-CZ" sz="3200" dirty="0"/>
              <a:t>Varianty dřepů, které jsou běžně k vidění v posilovně: (A) Zadní dřep (</a:t>
            </a:r>
            <a:r>
              <a:rPr lang="cs-CZ" sz="3200" dirty="0" err="1"/>
              <a:t>low</a:t>
            </a:r>
            <a:r>
              <a:rPr lang="cs-CZ" sz="3200" dirty="0"/>
              <a:t>-bar) a (B) Přední dřep, který se používá k zachycení a zotavení po přemístění u vzpírání a jako pomocný cvik olympijských vzpěračů.</a:t>
            </a:r>
          </a:p>
        </p:txBody>
      </p:sp>
    </p:spTree>
    <p:extLst>
      <p:ext uri="{BB962C8B-B14F-4D97-AF65-F5344CB8AC3E}">
        <p14:creationId xmlns:p14="http://schemas.microsoft.com/office/powerpoint/2010/main" val="102984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FE1CD34-0C48-8345-8939-2A0B1F296285}"/>
              </a:ext>
            </a:extLst>
          </p:cNvPr>
          <p:cNvSpPr>
            <a:spLocks noGrp="1"/>
          </p:cNvSpPr>
          <p:nvPr>
            <p:ph idx="1"/>
          </p:nvPr>
        </p:nvSpPr>
        <p:spPr>
          <a:xfrm>
            <a:off x="2129120" y="274782"/>
            <a:ext cx="8574740" cy="4105777"/>
          </a:xfrm>
        </p:spPr>
        <p:txBody>
          <a:bodyPr>
            <a:noAutofit/>
          </a:bodyPr>
          <a:lstStyle/>
          <a:p>
            <a:pPr marL="0" indent="0" algn="ctr">
              <a:lnSpc>
                <a:spcPct val="100000"/>
              </a:lnSpc>
              <a:buNone/>
            </a:pPr>
            <a:r>
              <a:rPr lang="cs-CZ" sz="3200" b="1" dirty="0"/>
              <a:t>Bilaterální:</a:t>
            </a:r>
          </a:p>
          <a:p>
            <a:pPr marL="0" indent="0" algn="ctr">
              <a:lnSpc>
                <a:spcPct val="100000"/>
              </a:lnSpc>
              <a:buNone/>
            </a:pPr>
            <a:r>
              <a:rPr lang="cs-CZ" sz="3200" dirty="0"/>
              <a:t>Dřepy s velkou činkou (back squat)</a:t>
            </a:r>
          </a:p>
          <a:p>
            <a:pPr marL="0" indent="0" algn="ctr">
              <a:lnSpc>
                <a:spcPct val="100000"/>
              </a:lnSpc>
              <a:buNone/>
            </a:pPr>
            <a:r>
              <a:rPr lang="cs-CZ" sz="3200" dirty="0"/>
              <a:t>Dřep s velkou činkou vpředu (front squat)</a:t>
            </a:r>
          </a:p>
          <a:p>
            <a:pPr marL="0" indent="0" algn="ctr">
              <a:lnSpc>
                <a:spcPct val="100000"/>
              </a:lnSpc>
              <a:buNone/>
            </a:pPr>
            <a:r>
              <a:rPr lang="cs-CZ" sz="3200" dirty="0"/>
              <a:t>Dřep s velkou činkou do sedu (box squat)</a:t>
            </a:r>
          </a:p>
          <a:p>
            <a:pPr marL="0" indent="0" algn="ctr">
              <a:lnSpc>
                <a:spcPct val="100000"/>
              </a:lnSpc>
              <a:buNone/>
            </a:pPr>
            <a:r>
              <a:rPr lang="cs-CZ" sz="3200" dirty="0"/>
              <a:t>Dřep na špičkách v záklonu (</a:t>
            </a:r>
            <a:r>
              <a:rPr lang="cs-CZ" sz="3200" dirty="0" err="1"/>
              <a:t>sissy</a:t>
            </a:r>
            <a:r>
              <a:rPr lang="cs-CZ" sz="3200" dirty="0"/>
              <a:t> squat)</a:t>
            </a:r>
          </a:p>
          <a:p>
            <a:pPr marL="0" indent="0" algn="ctr">
              <a:lnSpc>
                <a:spcPct val="100000"/>
              </a:lnSpc>
              <a:buNone/>
            </a:pPr>
            <a:r>
              <a:rPr lang="cs-CZ" sz="3200" dirty="0"/>
              <a:t>Dřep s jednoručkami</a:t>
            </a:r>
          </a:p>
          <a:p>
            <a:pPr marL="0" indent="0" algn="ctr">
              <a:lnSpc>
                <a:spcPct val="100000"/>
              </a:lnSpc>
              <a:buNone/>
            </a:pPr>
            <a:r>
              <a:rPr lang="cs-CZ" sz="3200" dirty="0"/>
              <a:t>Dřepy s jednoručkami na ramenou</a:t>
            </a:r>
          </a:p>
          <a:p>
            <a:pPr marL="0" indent="0" algn="ctr">
              <a:lnSpc>
                <a:spcPct val="100000"/>
              </a:lnSpc>
              <a:buNone/>
            </a:pPr>
            <a:r>
              <a:rPr lang="cs-CZ" sz="3200" dirty="0" err="1"/>
              <a:t>Zercher</a:t>
            </a:r>
            <a:r>
              <a:rPr lang="cs-CZ" sz="3200" dirty="0"/>
              <a:t> dřep</a:t>
            </a:r>
          </a:p>
          <a:p>
            <a:pPr marL="0" indent="0" algn="ctr">
              <a:lnSpc>
                <a:spcPct val="100000"/>
              </a:lnSpc>
              <a:buNone/>
            </a:pPr>
            <a:r>
              <a:rPr lang="cs-CZ" sz="3200" dirty="0"/>
              <a:t>Dřepy s </a:t>
            </a:r>
            <a:r>
              <a:rPr lang="cs-CZ" sz="3200" dirty="0" err="1"/>
              <a:t>expandery</a:t>
            </a:r>
            <a:endParaRPr lang="cs-CZ" sz="3200" dirty="0"/>
          </a:p>
          <a:p>
            <a:pPr marL="0" indent="0" algn="ctr">
              <a:lnSpc>
                <a:spcPct val="100000"/>
              </a:lnSpc>
              <a:buNone/>
            </a:pPr>
            <a:r>
              <a:rPr lang="cs-CZ" sz="3200" dirty="0"/>
              <a:t>Výskoky ze dřepu</a:t>
            </a:r>
          </a:p>
          <a:p>
            <a:pPr marL="0" indent="0" algn="ctr">
              <a:lnSpc>
                <a:spcPct val="100000"/>
              </a:lnSpc>
              <a:buNone/>
            </a:pPr>
            <a:endParaRPr lang="cs-CZ" sz="3200" dirty="0"/>
          </a:p>
          <a:p>
            <a:pPr marL="0" indent="0" algn="ctr">
              <a:lnSpc>
                <a:spcPct val="100000"/>
              </a:lnSpc>
              <a:buNone/>
            </a:pPr>
            <a:endParaRPr lang="cs-CZ" sz="3200" dirty="0"/>
          </a:p>
        </p:txBody>
      </p:sp>
    </p:spTree>
    <p:extLst>
      <p:ext uri="{BB962C8B-B14F-4D97-AF65-F5344CB8AC3E}">
        <p14:creationId xmlns:p14="http://schemas.microsoft.com/office/powerpoint/2010/main" val="1114605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obsah 2">
            <a:extLst>
              <a:ext uri="{FF2B5EF4-FFF2-40B4-BE49-F238E27FC236}">
                <a16:creationId xmlns:a16="http://schemas.microsoft.com/office/drawing/2014/main" id="{D5D80542-BBA3-024A-9C75-B50923A95B4C}"/>
              </a:ext>
            </a:extLst>
          </p:cNvPr>
          <p:cNvSpPr txBox="1">
            <a:spLocks/>
          </p:cNvSpPr>
          <p:nvPr/>
        </p:nvSpPr>
        <p:spPr>
          <a:xfrm>
            <a:off x="3931024" y="947134"/>
            <a:ext cx="4724400" cy="4105777"/>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gn="ctr">
              <a:lnSpc>
                <a:spcPct val="100000"/>
              </a:lnSpc>
              <a:buFont typeface="Franklin Gothic Book" panose="020B0503020102020204" pitchFamily="34" charset="0"/>
              <a:buNone/>
            </a:pPr>
            <a:r>
              <a:rPr lang="cs-CZ" sz="3200" b="1" dirty="0"/>
              <a:t>Unilaterální:</a:t>
            </a:r>
          </a:p>
          <a:p>
            <a:pPr marL="0" indent="0" algn="ctr">
              <a:lnSpc>
                <a:spcPct val="100000"/>
              </a:lnSpc>
              <a:buFont typeface="Franklin Gothic Book" panose="020B0503020102020204" pitchFamily="34" charset="0"/>
              <a:buNone/>
            </a:pPr>
            <a:r>
              <a:rPr lang="cs-CZ" sz="3200" dirty="0"/>
              <a:t>Výpady vpřed/vzad (split dřep)</a:t>
            </a:r>
          </a:p>
          <a:p>
            <a:pPr marL="0" indent="0" algn="ctr">
              <a:lnSpc>
                <a:spcPct val="100000"/>
              </a:lnSpc>
              <a:buFont typeface="Franklin Gothic Book" panose="020B0503020102020204" pitchFamily="34" charset="0"/>
              <a:buNone/>
            </a:pPr>
            <a:r>
              <a:rPr lang="cs-CZ" sz="3200" dirty="0"/>
              <a:t>Výpady stranou</a:t>
            </a:r>
          </a:p>
          <a:p>
            <a:pPr marL="0" indent="0" algn="ctr">
              <a:lnSpc>
                <a:spcPct val="100000"/>
              </a:lnSpc>
              <a:buFont typeface="Franklin Gothic Book" panose="020B0503020102020204" pitchFamily="34" charset="0"/>
              <a:buNone/>
            </a:pPr>
            <a:r>
              <a:rPr lang="cs-CZ" sz="3200" dirty="0"/>
              <a:t>Výstupy na lavičku</a:t>
            </a:r>
          </a:p>
          <a:p>
            <a:pPr marL="0" indent="0" algn="ctr">
              <a:lnSpc>
                <a:spcPct val="100000"/>
              </a:lnSpc>
              <a:buFont typeface="Franklin Gothic Book" panose="020B0503020102020204" pitchFamily="34" charset="0"/>
              <a:buNone/>
            </a:pPr>
            <a:r>
              <a:rPr lang="cs-CZ" sz="3200" dirty="0"/>
              <a:t>Bulharský dřep</a:t>
            </a:r>
          </a:p>
          <a:p>
            <a:pPr marL="0" indent="0" algn="ctr">
              <a:lnSpc>
                <a:spcPct val="100000"/>
              </a:lnSpc>
              <a:buFont typeface="Franklin Gothic Book" panose="020B0503020102020204" pitchFamily="34" charset="0"/>
              <a:buNone/>
            </a:pPr>
            <a:r>
              <a:rPr lang="cs-CZ" sz="3200" dirty="0"/>
              <a:t>Dřep na jedné nože (pistole squat)</a:t>
            </a:r>
          </a:p>
          <a:p>
            <a:pPr marL="0" indent="0" algn="ctr">
              <a:lnSpc>
                <a:spcPct val="100000"/>
              </a:lnSpc>
              <a:buFont typeface="Franklin Gothic Book" panose="020B0503020102020204" pitchFamily="34" charset="0"/>
              <a:buNone/>
            </a:pPr>
            <a:endParaRPr lang="cs-CZ" sz="3200" dirty="0"/>
          </a:p>
          <a:p>
            <a:pPr marL="0" indent="0" algn="ctr">
              <a:lnSpc>
                <a:spcPct val="100000"/>
              </a:lnSpc>
              <a:buFont typeface="Franklin Gothic Book" panose="020B0503020102020204" pitchFamily="34" charset="0"/>
              <a:buNone/>
            </a:pPr>
            <a:endParaRPr lang="cs-CZ" sz="3200" dirty="0"/>
          </a:p>
        </p:txBody>
      </p:sp>
    </p:spTree>
    <p:extLst>
      <p:ext uri="{BB962C8B-B14F-4D97-AF65-F5344CB8AC3E}">
        <p14:creationId xmlns:p14="http://schemas.microsoft.com/office/powerpoint/2010/main" val="22351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53FB29-1BFD-6841-A0C1-745EDEE6ED2D}"/>
              </a:ext>
            </a:extLst>
          </p:cNvPr>
          <p:cNvSpPr>
            <a:spLocks noGrp="1"/>
          </p:cNvSpPr>
          <p:nvPr>
            <p:ph type="title"/>
          </p:nvPr>
        </p:nvSpPr>
        <p:spPr/>
        <p:txBody>
          <a:bodyPr/>
          <a:lstStyle/>
          <a:p>
            <a:pPr algn="ctr"/>
            <a:r>
              <a:rPr lang="cs-CZ" b="1" dirty="0"/>
              <a:t>Otázky</a:t>
            </a:r>
          </a:p>
        </p:txBody>
      </p:sp>
      <p:sp>
        <p:nvSpPr>
          <p:cNvPr id="3" name="Zástupný obsah 2">
            <a:extLst>
              <a:ext uri="{FF2B5EF4-FFF2-40B4-BE49-F238E27FC236}">
                <a16:creationId xmlns:a16="http://schemas.microsoft.com/office/drawing/2014/main" id="{6183CDA0-C99D-664D-B09F-B200869F1597}"/>
              </a:ext>
            </a:extLst>
          </p:cNvPr>
          <p:cNvSpPr>
            <a:spLocks noGrp="1"/>
          </p:cNvSpPr>
          <p:nvPr>
            <p:ph idx="1"/>
          </p:nvPr>
        </p:nvSpPr>
        <p:spPr>
          <a:xfrm>
            <a:off x="1371600" y="1638300"/>
            <a:ext cx="9601200" cy="4022912"/>
          </a:xfrm>
        </p:spPr>
        <p:txBody>
          <a:bodyPr>
            <a:noAutofit/>
          </a:bodyPr>
          <a:lstStyle/>
          <a:p>
            <a:pPr marL="0" indent="0">
              <a:lnSpc>
                <a:spcPct val="100000"/>
              </a:lnSpc>
              <a:buNone/>
            </a:pPr>
            <a:r>
              <a:rPr lang="cs-CZ" sz="3200" dirty="0"/>
              <a:t>Co je to tzv. „hip drive“?</a:t>
            </a:r>
          </a:p>
          <a:p>
            <a:pPr marL="0" indent="0">
              <a:lnSpc>
                <a:spcPct val="100000"/>
              </a:lnSpc>
              <a:buNone/>
            </a:pPr>
            <a:r>
              <a:rPr lang="cs-CZ" sz="3200" dirty="0"/>
              <a:t>Které svaly provádí extenzi v kyčelním kloubu?</a:t>
            </a:r>
          </a:p>
          <a:p>
            <a:pPr marL="0" indent="0">
              <a:lnSpc>
                <a:spcPct val="100000"/>
              </a:lnSpc>
              <a:buNone/>
            </a:pPr>
            <a:r>
              <a:rPr lang="cs-CZ" sz="3200" dirty="0"/>
              <a:t>Které svaly provádí flexi v kolenním kloubu?</a:t>
            </a:r>
          </a:p>
          <a:p>
            <a:pPr marL="0" indent="0">
              <a:lnSpc>
                <a:spcPct val="100000"/>
              </a:lnSpc>
              <a:buNone/>
            </a:pPr>
            <a:r>
              <a:rPr lang="cs-CZ" sz="3200" dirty="0"/>
              <a:t>Co znamená pojem “</a:t>
            </a:r>
            <a:r>
              <a:rPr lang="cs-CZ" sz="3200" dirty="0" err="1"/>
              <a:t>butt</a:t>
            </a:r>
            <a:r>
              <a:rPr lang="cs-CZ" sz="3200" dirty="0"/>
              <a:t> </a:t>
            </a:r>
            <a:r>
              <a:rPr lang="cs-CZ" sz="3200" dirty="0" err="1"/>
              <a:t>wink</a:t>
            </a:r>
            <a:r>
              <a:rPr lang="cs-CZ" sz="3200" dirty="0"/>
              <a:t>“?</a:t>
            </a:r>
          </a:p>
          <a:p>
            <a:pPr marL="0" indent="0">
              <a:lnSpc>
                <a:spcPct val="100000"/>
              </a:lnSpc>
              <a:buNone/>
            </a:pPr>
            <a:r>
              <a:rPr lang="cs-CZ" sz="3200" dirty="0"/>
              <a:t>Jaká je rozdíl mezi tzv. </a:t>
            </a:r>
            <a:r>
              <a:rPr lang="cs-CZ" sz="3200" dirty="0" err="1"/>
              <a:t>low</a:t>
            </a:r>
            <a:r>
              <a:rPr lang="cs-CZ" sz="3200" dirty="0"/>
              <a:t>-bar a </a:t>
            </a:r>
            <a:r>
              <a:rPr lang="cs-CZ" sz="3200" dirty="0" err="1"/>
              <a:t>high</a:t>
            </a:r>
            <a:r>
              <a:rPr lang="cs-CZ" sz="3200" dirty="0"/>
              <a:t>-bar technikou při provádění zadního dřepu s osou?</a:t>
            </a:r>
          </a:p>
          <a:p>
            <a:pPr marL="0" indent="0">
              <a:lnSpc>
                <a:spcPct val="100000"/>
              </a:lnSpc>
              <a:buNone/>
            </a:pPr>
            <a:r>
              <a:rPr lang="cs-CZ" sz="3200" dirty="0"/>
              <a:t>Popište správnou techniku dýchání při provádění dřepu.</a:t>
            </a:r>
          </a:p>
          <a:p>
            <a:pPr marL="0" indent="0">
              <a:lnSpc>
                <a:spcPct val="100000"/>
              </a:lnSpc>
              <a:buNone/>
            </a:pPr>
            <a:endParaRPr lang="cs-CZ" sz="3200" dirty="0"/>
          </a:p>
        </p:txBody>
      </p:sp>
    </p:spTree>
    <p:extLst>
      <p:ext uri="{BB962C8B-B14F-4D97-AF65-F5344CB8AC3E}">
        <p14:creationId xmlns:p14="http://schemas.microsoft.com/office/powerpoint/2010/main" val="1197520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09BE12-1147-E447-9892-AD5596A9E2CA}"/>
              </a:ext>
            </a:extLst>
          </p:cNvPr>
          <p:cNvSpPr>
            <a:spLocks noGrp="1"/>
          </p:cNvSpPr>
          <p:nvPr>
            <p:ph type="title"/>
          </p:nvPr>
        </p:nvSpPr>
        <p:spPr/>
        <p:txBody>
          <a:bodyPr/>
          <a:lstStyle/>
          <a:p>
            <a:pPr algn="ctr"/>
            <a:r>
              <a:rPr lang="cs-CZ" b="1" dirty="0"/>
              <a:t>Zdroje</a:t>
            </a:r>
            <a:r>
              <a:rPr lang="cs-CZ" dirty="0"/>
              <a:t>:</a:t>
            </a:r>
          </a:p>
        </p:txBody>
      </p:sp>
      <p:sp>
        <p:nvSpPr>
          <p:cNvPr id="3" name="Zástupný obsah 2">
            <a:extLst>
              <a:ext uri="{FF2B5EF4-FFF2-40B4-BE49-F238E27FC236}">
                <a16:creationId xmlns:a16="http://schemas.microsoft.com/office/drawing/2014/main" id="{CBED0987-2949-8645-8FD7-2C4AF344D2A3}"/>
              </a:ext>
            </a:extLst>
          </p:cNvPr>
          <p:cNvSpPr>
            <a:spLocks noGrp="1"/>
          </p:cNvSpPr>
          <p:nvPr>
            <p:ph idx="1"/>
          </p:nvPr>
        </p:nvSpPr>
        <p:spPr>
          <a:xfrm>
            <a:off x="1371599" y="1460500"/>
            <a:ext cx="10300447" cy="4940300"/>
          </a:xfrm>
        </p:spPr>
        <p:txBody>
          <a:bodyPr>
            <a:normAutofit/>
          </a:bodyPr>
          <a:lstStyle/>
          <a:p>
            <a:pPr algn="just">
              <a:lnSpc>
                <a:spcPct val="110000"/>
              </a:lnSpc>
            </a:pPr>
            <a:r>
              <a:rPr lang="cs-CZ" sz="2400" b="0" i="0" u="none" strike="noStrike" dirty="0">
                <a:solidFill>
                  <a:srgbClr val="212529"/>
                </a:solidFill>
                <a:effectLst/>
              </a:rPr>
              <a:t>STOPPANI, J. </a:t>
            </a:r>
            <a:r>
              <a:rPr lang="cs-CZ" sz="2400" b="0" i="1" u="none" strike="noStrike" dirty="0">
                <a:solidFill>
                  <a:srgbClr val="212529"/>
                </a:solidFill>
                <a:effectLst/>
              </a:rPr>
              <a:t>Velká kniha posilování: tréninkové metody a plány : 381 posilovacích cviků</a:t>
            </a:r>
            <a:r>
              <a:rPr lang="cs-CZ" sz="2400" b="0" i="0" u="none" strike="noStrike" dirty="0">
                <a:solidFill>
                  <a:srgbClr val="212529"/>
                </a:solidFill>
                <a:effectLst/>
              </a:rPr>
              <a:t>. Druhé, přepracované a rozšíření vydání. Přeložil Libor SOUMAR. Praha: Grada Publishing, 2016. Sport extra. ISBN 9788024756431</a:t>
            </a:r>
          </a:p>
          <a:p>
            <a:pPr algn="just">
              <a:lnSpc>
                <a:spcPct val="110000"/>
              </a:lnSpc>
            </a:pPr>
            <a:r>
              <a:rPr lang="cs-CZ" sz="2400" b="0" i="0" u="none" strike="noStrike" dirty="0">
                <a:solidFill>
                  <a:srgbClr val="000000"/>
                </a:solidFill>
                <a:effectLst/>
              </a:rPr>
              <a:t>RI</a:t>
            </a:r>
            <a:r>
              <a:rPr lang="cs-CZ" sz="2400" dirty="0">
                <a:solidFill>
                  <a:srgbClr val="212529"/>
                </a:solidFill>
              </a:rPr>
              <a:t>PPETOE, M., &amp; KILGORE, L. (2005). </a:t>
            </a:r>
            <a:r>
              <a:rPr lang="cs-CZ" sz="2400" dirty="0" err="1">
                <a:solidFill>
                  <a:srgbClr val="212529"/>
                </a:solidFill>
              </a:rPr>
              <a:t>Starting</a:t>
            </a:r>
            <a:r>
              <a:rPr lang="cs-CZ" sz="2400" dirty="0">
                <a:solidFill>
                  <a:srgbClr val="212529"/>
                </a:solidFill>
              </a:rPr>
              <a:t> </a:t>
            </a:r>
            <a:r>
              <a:rPr lang="cs-CZ" sz="2400" dirty="0" err="1">
                <a:solidFill>
                  <a:srgbClr val="212529"/>
                </a:solidFill>
              </a:rPr>
              <a:t>strength</a:t>
            </a:r>
            <a:r>
              <a:rPr lang="cs-CZ" sz="2400" dirty="0">
                <a:solidFill>
                  <a:srgbClr val="212529"/>
                </a:solidFill>
              </a:rPr>
              <a:t>: A </a:t>
            </a:r>
            <a:r>
              <a:rPr lang="cs-CZ" sz="2400" dirty="0" err="1">
                <a:solidFill>
                  <a:srgbClr val="212529"/>
                </a:solidFill>
              </a:rPr>
              <a:t>simple</a:t>
            </a:r>
            <a:r>
              <a:rPr lang="cs-CZ" sz="2400" dirty="0">
                <a:solidFill>
                  <a:srgbClr val="212529"/>
                </a:solidFill>
              </a:rPr>
              <a:t> and practical guide for </a:t>
            </a:r>
            <a:r>
              <a:rPr lang="cs-CZ" sz="2400" dirty="0" err="1">
                <a:solidFill>
                  <a:srgbClr val="212529"/>
                </a:solidFill>
              </a:rPr>
              <a:t>coaching</a:t>
            </a:r>
            <a:r>
              <a:rPr lang="cs-CZ" sz="2400" dirty="0">
                <a:solidFill>
                  <a:srgbClr val="212529"/>
                </a:solidFill>
              </a:rPr>
              <a:t> </a:t>
            </a:r>
            <a:r>
              <a:rPr lang="cs-CZ" sz="2400" dirty="0" err="1">
                <a:solidFill>
                  <a:srgbClr val="212529"/>
                </a:solidFill>
              </a:rPr>
              <a:t>beginners</a:t>
            </a:r>
            <a:r>
              <a:rPr lang="cs-CZ" sz="2400" dirty="0">
                <a:solidFill>
                  <a:srgbClr val="212529"/>
                </a:solidFill>
              </a:rPr>
              <a:t>. The </a:t>
            </a:r>
            <a:r>
              <a:rPr lang="cs-CZ" sz="2400" dirty="0" err="1">
                <a:solidFill>
                  <a:srgbClr val="212529"/>
                </a:solidFill>
              </a:rPr>
              <a:t>Aasgaard</a:t>
            </a:r>
            <a:r>
              <a:rPr lang="cs-CZ" sz="2400" dirty="0">
                <a:solidFill>
                  <a:srgbClr val="212529"/>
                </a:solidFill>
              </a:rPr>
              <a:t> </a:t>
            </a:r>
            <a:r>
              <a:rPr lang="cs-CZ" sz="2400" dirty="0" err="1">
                <a:solidFill>
                  <a:srgbClr val="212529"/>
                </a:solidFill>
              </a:rPr>
              <a:t>Company</a:t>
            </a:r>
            <a:r>
              <a:rPr lang="cs-CZ" sz="2400" dirty="0">
                <a:solidFill>
                  <a:srgbClr val="212529"/>
                </a:solidFill>
              </a:rPr>
              <a:t>.</a:t>
            </a:r>
          </a:p>
          <a:p>
            <a:pPr algn="just">
              <a:lnSpc>
                <a:spcPct val="110000"/>
              </a:lnSpc>
            </a:pPr>
            <a:r>
              <a:rPr lang="cs-CZ" sz="2400" dirty="0">
                <a:solidFill>
                  <a:srgbClr val="212529"/>
                </a:solidFill>
              </a:rPr>
              <a:t>RIPPETOE, M., &amp; BRADFORD, S.E. </a:t>
            </a:r>
            <a:r>
              <a:rPr lang="cs-CZ" sz="2400" dirty="0" err="1">
                <a:solidFill>
                  <a:srgbClr val="212529"/>
                </a:solidFill>
              </a:rPr>
              <a:t>Starting</a:t>
            </a:r>
            <a:r>
              <a:rPr lang="cs-CZ" sz="2400" dirty="0">
                <a:solidFill>
                  <a:srgbClr val="212529"/>
                </a:solidFill>
              </a:rPr>
              <a:t> </a:t>
            </a:r>
            <a:r>
              <a:rPr lang="cs-CZ" sz="2400" dirty="0" err="1">
                <a:solidFill>
                  <a:srgbClr val="212529"/>
                </a:solidFill>
              </a:rPr>
              <a:t>strength</a:t>
            </a:r>
            <a:r>
              <a:rPr lang="cs-CZ" sz="2400" dirty="0">
                <a:solidFill>
                  <a:srgbClr val="212529"/>
                </a:solidFill>
              </a:rPr>
              <a:t>: Basic barbell </a:t>
            </a:r>
            <a:r>
              <a:rPr lang="cs-CZ" sz="2400" dirty="0" err="1">
                <a:solidFill>
                  <a:srgbClr val="212529"/>
                </a:solidFill>
              </a:rPr>
              <a:t>training</a:t>
            </a:r>
            <a:r>
              <a:rPr lang="cs-CZ" sz="2400" dirty="0">
                <a:solidFill>
                  <a:srgbClr val="212529"/>
                </a:solidFill>
              </a:rPr>
              <a:t>. </a:t>
            </a:r>
            <a:r>
              <a:rPr lang="cs-CZ" sz="2400" dirty="0" err="1">
                <a:solidFill>
                  <a:srgbClr val="212529"/>
                </a:solidFill>
              </a:rPr>
              <a:t>Wichita</a:t>
            </a:r>
            <a:r>
              <a:rPr lang="cs-CZ" sz="2400" dirty="0">
                <a:solidFill>
                  <a:srgbClr val="212529"/>
                </a:solidFill>
              </a:rPr>
              <a:t> </a:t>
            </a:r>
            <a:r>
              <a:rPr lang="cs-CZ" sz="2400" dirty="0" err="1">
                <a:solidFill>
                  <a:srgbClr val="212529"/>
                </a:solidFill>
              </a:rPr>
              <a:t>Falls</a:t>
            </a:r>
            <a:r>
              <a:rPr lang="cs-CZ" sz="2400" dirty="0">
                <a:solidFill>
                  <a:srgbClr val="212529"/>
                </a:solidFill>
              </a:rPr>
              <a:t>, TX: </a:t>
            </a:r>
            <a:r>
              <a:rPr lang="cs-CZ" sz="2400" dirty="0" err="1">
                <a:solidFill>
                  <a:srgbClr val="212529"/>
                </a:solidFill>
              </a:rPr>
              <a:t>Aasgaard</a:t>
            </a:r>
            <a:r>
              <a:rPr lang="cs-CZ" sz="2400" dirty="0">
                <a:solidFill>
                  <a:srgbClr val="212529"/>
                </a:solidFill>
              </a:rPr>
              <a:t> </a:t>
            </a:r>
            <a:r>
              <a:rPr lang="cs-CZ" sz="2400" dirty="0" err="1">
                <a:solidFill>
                  <a:srgbClr val="212529"/>
                </a:solidFill>
              </a:rPr>
              <a:t>Company</a:t>
            </a:r>
            <a:r>
              <a:rPr lang="cs-CZ" sz="2400" dirty="0">
                <a:solidFill>
                  <a:srgbClr val="212529"/>
                </a:solidFill>
              </a:rPr>
              <a:t>, 2017. </a:t>
            </a:r>
          </a:p>
          <a:p>
            <a:pPr algn="just">
              <a:lnSpc>
                <a:spcPct val="110000"/>
              </a:lnSpc>
            </a:pPr>
            <a:r>
              <a:rPr lang="cs-CZ" sz="2400" b="0" i="1" u="none" strike="noStrike" dirty="0" err="1">
                <a:solidFill>
                  <a:srgbClr val="212529"/>
                </a:solidFill>
                <a:effectLst/>
              </a:rPr>
              <a:t>Benefits</a:t>
            </a:r>
            <a:r>
              <a:rPr lang="cs-CZ" sz="2400" b="0" i="1" u="none" strike="noStrike" dirty="0">
                <a:solidFill>
                  <a:srgbClr val="212529"/>
                </a:solidFill>
                <a:effectLst/>
              </a:rPr>
              <a:t> of squats</a:t>
            </a:r>
            <a:r>
              <a:rPr lang="cs-CZ" sz="2400" b="0" i="0" u="none" strike="noStrike" dirty="0">
                <a:solidFill>
                  <a:srgbClr val="212529"/>
                </a:solidFill>
                <a:effectLst/>
              </a:rPr>
              <a:t> [online]. [cit. 2022-10-14]. Dostupné z: https://</a:t>
            </a:r>
            <a:r>
              <a:rPr lang="cs-CZ" sz="2400" b="0" i="0" u="none" strike="noStrike" dirty="0" err="1">
                <a:solidFill>
                  <a:srgbClr val="212529"/>
                </a:solidFill>
                <a:effectLst/>
              </a:rPr>
              <a:t>www.insider.com</a:t>
            </a:r>
            <a:r>
              <a:rPr lang="cs-CZ" sz="2400" b="0" i="0" u="none" strike="noStrike" dirty="0">
                <a:solidFill>
                  <a:srgbClr val="212529"/>
                </a:solidFill>
                <a:effectLst/>
              </a:rPr>
              <a:t>/</a:t>
            </a:r>
            <a:r>
              <a:rPr lang="cs-CZ" sz="2400" b="0" i="0" u="none" strike="noStrike" dirty="0" err="1">
                <a:solidFill>
                  <a:srgbClr val="212529"/>
                </a:solidFill>
                <a:effectLst/>
              </a:rPr>
              <a:t>guides</a:t>
            </a:r>
            <a:r>
              <a:rPr lang="cs-CZ" sz="2400" b="0" i="0" u="none" strike="noStrike" dirty="0">
                <a:solidFill>
                  <a:srgbClr val="212529"/>
                </a:solidFill>
                <a:effectLst/>
              </a:rPr>
              <a:t>/</a:t>
            </a:r>
            <a:r>
              <a:rPr lang="cs-CZ" sz="2400" b="0" i="0" u="none" strike="noStrike" dirty="0" err="1">
                <a:solidFill>
                  <a:srgbClr val="212529"/>
                </a:solidFill>
                <a:effectLst/>
              </a:rPr>
              <a:t>health</a:t>
            </a:r>
            <a:r>
              <a:rPr lang="cs-CZ" sz="2400" b="0" i="0" u="none" strike="noStrike" dirty="0">
                <a:solidFill>
                  <a:srgbClr val="212529"/>
                </a:solidFill>
                <a:effectLst/>
              </a:rPr>
              <a:t>/fitness/</a:t>
            </a:r>
            <a:r>
              <a:rPr lang="cs-CZ" sz="2400" b="0" i="0" u="none" strike="noStrike" dirty="0" err="1">
                <a:solidFill>
                  <a:srgbClr val="212529"/>
                </a:solidFill>
                <a:effectLst/>
              </a:rPr>
              <a:t>benefits</a:t>
            </a:r>
            <a:r>
              <a:rPr lang="cs-CZ" sz="2400" b="0" i="0" u="none" strike="noStrike" dirty="0">
                <a:solidFill>
                  <a:srgbClr val="212529"/>
                </a:solidFill>
                <a:effectLst/>
              </a:rPr>
              <a:t>-of-squats</a:t>
            </a:r>
            <a:endParaRPr lang="cs-CZ" sz="2400" dirty="0">
              <a:solidFill>
                <a:srgbClr val="212529"/>
              </a:solidFill>
            </a:endParaRPr>
          </a:p>
          <a:p>
            <a:pPr algn="just">
              <a:lnSpc>
                <a:spcPct val="110000"/>
              </a:lnSpc>
            </a:pPr>
            <a:endParaRPr lang="cs-CZ" sz="2400" b="0" i="0" u="none" strike="noStrike" dirty="0">
              <a:solidFill>
                <a:srgbClr val="000000"/>
              </a:solidFill>
              <a:effectLst/>
            </a:endParaRPr>
          </a:p>
          <a:p>
            <a:pPr algn="just">
              <a:lnSpc>
                <a:spcPct val="110000"/>
              </a:lnSpc>
            </a:pPr>
            <a:endParaRPr lang="en-US" sz="2400" dirty="0"/>
          </a:p>
        </p:txBody>
      </p:sp>
    </p:spTree>
    <p:extLst>
      <p:ext uri="{BB962C8B-B14F-4D97-AF65-F5344CB8AC3E}">
        <p14:creationId xmlns:p14="http://schemas.microsoft.com/office/powerpoint/2010/main" val="188333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77A73D79-0D0F-F144-B8C0-808219294CAE}"/>
              </a:ext>
            </a:extLst>
          </p:cNvPr>
          <p:cNvSpPr>
            <a:spLocks noGrp="1"/>
          </p:cNvSpPr>
          <p:nvPr>
            <p:ph idx="1"/>
          </p:nvPr>
        </p:nvSpPr>
        <p:spPr>
          <a:xfrm>
            <a:off x="1228165" y="574301"/>
            <a:ext cx="10013576" cy="5467349"/>
          </a:xfrm>
        </p:spPr>
        <p:txBody>
          <a:bodyPr>
            <a:noAutofit/>
          </a:bodyPr>
          <a:lstStyle/>
          <a:p>
            <a:pPr algn="just">
              <a:lnSpc>
                <a:spcPct val="120000"/>
              </a:lnSpc>
            </a:pPr>
            <a:r>
              <a:rPr lang="cs-CZ" sz="3200" b="1" dirty="0"/>
              <a:t>Cíl: </a:t>
            </a:r>
            <a:r>
              <a:rPr lang="cs-CZ" sz="3200" dirty="0"/>
              <a:t>Poskytnout studentům základní informace pro správné zvládnutí techniky zadního dřepu, představit další varianty dřepu a nastínit základní pravidla diagnostiky pohybu pro dřep</a:t>
            </a:r>
          </a:p>
          <a:p>
            <a:pPr algn="just">
              <a:lnSpc>
                <a:spcPct val="120000"/>
              </a:lnSpc>
            </a:pPr>
            <a:r>
              <a:rPr lang="cs-CZ" sz="3200" b="1" dirty="0"/>
              <a:t>Průběh: </a:t>
            </a:r>
            <a:r>
              <a:rPr lang="cs-CZ" sz="3200" dirty="0"/>
              <a:t>Praktické seznámení studentů s technikou zadního dřepu, ukázka dalších variant dřepu a praktické předvedení diagnostiky</a:t>
            </a:r>
          </a:p>
          <a:p>
            <a:pPr algn="just">
              <a:lnSpc>
                <a:spcPct val="120000"/>
              </a:lnSpc>
            </a:pPr>
            <a:r>
              <a:rPr lang="cs-CZ" sz="3200" b="1" dirty="0"/>
              <a:t>Klíčová slova: </a:t>
            </a:r>
            <a:r>
              <a:rPr lang="cs-CZ" sz="3200" dirty="0"/>
              <a:t>dřep, silový trénink, didaktika, diagnostika</a:t>
            </a:r>
          </a:p>
        </p:txBody>
      </p:sp>
    </p:spTree>
    <p:extLst>
      <p:ext uri="{BB962C8B-B14F-4D97-AF65-F5344CB8AC3E}">
        <p14:creationId xmlns:p14="http://schemas.microsoft.com/office/powerpoint/2010/main" val="28140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E469E182-614B-154D-8517-B7005E6F4FD7}"/>
              </a:ext>
            </a:extLst>
          </p:cNvPr>
          <p:cNvSpPr>
            <a:spLocks noGrp="1"/>
          </p:cNvSpPr>
          <p:nvPr>
            <p:ph idx="1"/>
          </p:nvPr>
        </p:nvSpPr>
        <p:spPr>
          <a:xfrm>
            <a:off x="1295400" y="378995"/>
            <a:ext cx="9601200" cy="6100010"/>
          </a:xfrm>
        </p:spPr>
        <p:txBody>
          <a:bodyPr>
            <a:noAutofit/>
          </a:bodyPr>
          <a:lstStyle/>
          <a:p>
            <a:pPr algn="just">
              <a:lnSpc>
                <a:spcPct val="100000"/>
              </a:lnSpc>
            </a:pPr>
            <a:r>
              <a:rPr lang="cs-CZ" sz="3200" dirty="0"/>
              <a:t>Dřep je již dlouhou dobu nejdůležitějším a zároveň nejhůře pochopeným cvikem v tréninkovém arzenálu mnoha sportovců. Dřep s plným rozsahem pohybu může být velice užitečným cvikem v posilovně a naším nejcennějším nástrojem pro budování síly, výkonu a velikosti.</a:t>
            </a:r>
          </a:p>
        </p:txBody>
      </p:sp>
      <p:pic>
        <p:nvPicPr>
          <p:cNvPr id="7" name="Obrázek 6">
            <a:extLst>
              <a:ext uri="{FF2B5EF4-FFF2-40B4-BE49-F238E27FC236}">
                <a16:creationId xmlns:a16="http://schemas.microsoft.com/office/drawing/2014/main" id="{139C0883-B2F8-7A40-BDD1-47D82DDD588E}"/>
              </a:ext>
            </a:extLst>
          </p:cNvPr>
          <p:cNvPicPr>
            <a:picLocks noChangeAspect="1"/>
          </p:cNvPicPr>
          <p:nvPr/>
        </p:nvPicPr>
        <p:blipFill rotWithShape="1">
          <a:blip r:embed="rId2"/>
          <a:srcRect l="4151" r="2775"/>
          <a:stretch/>
        </p:blipFill>
        <p:spPr>
          <a:xfrm>
            <a:off x="5056094" y="3106271"/>
            <a:ext cx="3826013" cy="33727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93431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5EF3AB2-88FD-C142-A646-067A85B4E468}"/>
              </a:ext>
            </a:extLst>
          </p:cNvPr>
          <p:cNvSpPr>
            <a:spLocks noGrp="1"/>
          </p:cNvSpPr>
          <p:nvPr>
            <p:ph idx="1"/>
          </p:nvPr>
        </p:nvSpPr>
        <p:spPr>
          <a:xfrm>
            <a:off x="1295400" y="463923"/>
            <a:ext cx="10309412" cy="5930153"/>
          </a:xfrm>
        </p:spPr>
        <p:txBody>
          <a:bodyPr>
            <a:noAutofit/>
          </a:bodyPr>
          <a:lstStyle/>
          <a:p>
            <a:pPr algn="just">
              <a:lnSpc>
                <a:spcPct val="100000"/>
              </a:lnSpc>
            </a:pPr>
            <a:r>
              <a:rPr lang="cs-CZ" sz="3200" dirty="0"/>
              <a:t>Dřep je jediným cvikem v celém repertoáru pohybů se zátěží, který umožňuje přímý trénink komplexního pohybového vzorce známého jako </a:t>
            </a:r>
            <a:r>
              <a:rPr lang="cs-CZ" sz="3200" b="1" i="1" dirty="0"/>
              <a:t>"hip drive" </a:t>
            </a:r>
            <a:r>
              <a:rPr lang="cs-CZ" sz="3200" dirty="0"/>
              <a:t>– tzv. aktivní zapojení svalů zadního řetězce </a:t>
            </a:r>
            <a:r>
              <a:rPr lang="cs-CZ" sz="3200" i="1" dirty="0"/>
              <a:t>(posterior chain). </a:t>
            </a:r>
            <a:r>
              <a:rPr lang="cs-CZ" sz="3200" dirty="0"/>
              <a:t>Termín zadní řetězec označuje svaly, které vytvářejí </a:t>
            </a:r>
            <a:r>
              <a:rPr lang="cs-CZ" sz="3200" b="1" dirty="0"/>
              <a:t>extenzi kyčelního kloubu</a:t>
            </a:r>
            <a:r>
              <a:rPr lang="cs-CZ" sz="3200" dirty="0"/>
              <a:t> – „narovnání“ kyčelního kloubu z jeho „ohnuté“ polohy v dolní části dřepu.</a:t>
            </a:r>
          </a:p>
        </p:txBody>
      </p:sp>
    </p:spTree>
    <p:extLst>
      <p:ext uri="{BB962C8B-B14F-4D97-AF65-F5344CB8AC3E}">
        <p14:creationId xmlns:p14="http://schemas.microsoft.com/office/powerpoint/2010/main" val="3705525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4E54BAB1-A36B-C44D-82B3-C531E156CA57}"/>
              </a:ext>
            </a:extLst>
          </p:cNvPr>
          <p:cNvSpPr txBox="1"/>
          <p:nvPr/>
        </p:nvSpPr>
        <p:spPr>
          <a:xfrm>
            <a:off x="941294" y="428178"/>
            <a:ext cx="10784541" cy="6001643"/>
          </a:xfrm>
          <a:prstGeom prst="rect">
            <a:avLst/>
          </a:prstGeom>
          <a:noFill/>
        </p:spPr>
        <p:txBody>
          <a:bodyPr wrap="square">
            <a:spAutoFit/>
          </a:bodyPr>
          <a:lstStyle/>
          <a:p>
            <a:pPr marL="285750" indent="-285750" algn="just">
              <a:buFont typeface="Wingdings" pitchFamily="2" charset="2"/>
              <a:buChar char="§"/>
            </a:pPr>
            <a:r>
              <a:rPr lang="cs-CZ" sz="3200" dirty="0"/>
              <a:t>Tyto svalové skupiny - označované také jako extenzory kyčelního kloubu - jsou hamstringy, hýžďové svaly a adduktory (svaly třísel). Protože tyto důležité svaly hrají zásadní roli rovněž u pohybů jako jsou např. výskoky, tahání, tlačení a všemu ostatnímu, co se týká dolní části těla, je logické, že našim cílem je mít tyto svaly co nejsilnější. Nejlepším způsobem, jak toho docílit, je dřepovat, a pokud chcete dřepovat správně, musíte používat „hip drive“, což si nejlépe představíme jako vystrčení křížové oblasti dolní části zad. Pokaždé, když se tímto pohybem vymrštíte ze spodní části dřepu, zapojují se svaly zadního řetězce.</a:t>
            </a:r>
          </a:p>
          <a:p>
            <a:pPr algn="just"/>
            <a:endParaRPr lang="cs-CZ" sz="3200" dirty="0"/>
          </a:p>
        </p:txBody>
      </p:sp>
    </p:spTree>
    <p:extLst>
      <p:ext uri="{BB962C8B-B14F-4D97-AF65-F5344CB8AC3E}">
        <p14:creationId xmlns:p14="http://schemas.microsoft.com/office/powerpoint/2010/main" val="10177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8D8A4D04-0DAF-BC40-8A8C-806B6989D5D1}"/>
              </a:ext>
            </a:extLst>
          </p:cNvPr>
          <p:cNvSpPr>
            <a:spLocks noGrp="1"/>
          </p:cNvSpPr>
          <p:nvPr>
            <p:ph idx="1"/>
          </p:nvPr>
        </p:nvSpPr>
        <p:spPr>
          <a:xfrm>
            <a:off x="1287675" y="210808"/>
            <a:ext cx="9601200" cy="4738437"/>
          </a:xfrm>
        </p:spPr>
        <p:txBody>
          <a:bodyPr>
            <a:normAutofit/>
          </a:bodyPr>
          <a:lstStyle/>
          <a:p>
            <a:pPr algn="just">
              <a:lnSpc>
                <a:spcPct val="100000"/>
              </a:lnSpc>
            </a:pPr>
            <a:r>
              <a:rPr lang="cs-CZ" sz="2800" dirty="0"/>
              <a:t>Běžně se používá </a:t>
            </a:r>
            <a:r>
              <a:rPr lang="cs-CZ" sz="2800" b="1" dirty="0"/>
              <a:t>„neutrální“ </a:t>
            </a:r>
            <a:r>
              <a:rPr lang="cs-CZ" sz="2800" dirty="0"/>
              <a:t>postavení chodidel, paty jsou od sebe vzdáleny přibližně na šířku ramen a špičky směřují vně, </a:t>
            </a:r>
            <a:r>
              <a:rPr lang="cs-CZ" sz="2800" b="1" dirty="0"/>
              <a:t>zhruba pod úhlem 30 stupňů. </a:t>
            </a:r>
            <a:r>
              <a:rPr lang="cs-CZ" sz="2800" dirty="0"/>
              <a:t>Příliš široký postoj způsobuje, že adduktory dosáhnou konce své flexibility dříve, a příliš úzký postoj způsobuje, že se stehna mohou zastavit o břicho. Oba tyto problémy brání dosažení správné hloubky. Šířka ramen je u většiny lidí úměrná šířce pánve a zkušenosti ukazují, že tato šířka funguje dobře u většiny populace.</a:t>
            </a:r>
          </a:p>
        </p:txBody>
      </p:sp>
      <p:pic>
        <p:nvPicPr>
          <p:cNvPr id="5" name="Obrázek 4">
            <a:extLst>
              <a:ext uri="{FF2B5EF4-FFF2-40B4-BE49-F238E27FC236}">
                <a16:creationId xmlns:a16="http://schemas.microsoft.com/office/drawing/2014/main" id="{1308BC7C-DF7C-1443-BDDD-D9A458858118}"/>
              </a:ext>
            </a:extLst>
          </p:cNvPr>
          <p:cNvPicPr>
            <a:picLocks noChangeAspect="1"/>
          </p:cNvPicPr>
          <p:nvPr/>
        </p:nvPicPr>
        <p:blipFill>
          <a:blip r:embed="rId2"/>
          <a:stretch>
            <a:fillRect/>
          </a:stretch>
        </p:blipFill>
        <p:spPr>
          <a:xfrm>
            <a:off x="1664193" y="4250745"/>
            <a:ext cx="3797300" cy="1397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Obrázek 6">
            <a:extLst>
              <a:ext uri="{FF2B5EF4-FFF2-40B4-BE49-F238E27FC236}">
                <a16:creationId xmlns:a16="http://schemas.microsoft.com/office/drawing/2014/main" id="{4A12AC6A-26DC-2541-B6FC-2CAD86B222CD}"/>
              </a:ext>
            </a:extLst>
          </p:cNvPr>
          <p:cNvPicPr>
            <a:picLocks noChangeAspect="1"/>
          </p:cNvPicPr>
          <p:nvPr/>
        </p:nvPicPr>
        <p:blipFill>
          <a:blip r:embed="rId3"/>
          <a:stretch>
            <a:fillRect/>
          </a:stretch>
        </p:blipFill>
        <p:spPr>
          <a:xfrm>
            <a:off x="9261019" y="3750159"/>
            <a:ext cx="1627856" cy="28970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ovéPole 8">
            <a:extLst>
              <a:ext uri="{FF2B5EF4-FFF2-40B4-BE49-F238E27FC236}">
                <a16:creationId xmlns:a16="http://schemas.microsoft.com/office/drawing/2014/main" id="{2C81D476-10E9-1D44-8C16-B13A14A3901B}"/>
              </a:ext>
            </a:extLst>
          </p:cNvPr>
          <p:cNvSpPr txBox="1"/>
          <p:nvPr/>
        </p:nvSpPr>
        <p:spPr>
          <a:xfrm>
            <a:off x="1664193" y="5647745"/>
            <a:ext cx="6538514" cy="1077218"/>
          </a:xfrm>
          <a:prstGeom prst="rect">
            <a:avLst/>
          </a:prstGeom>
          <a:noFill/>
        </p:spPr>
        <p:txBody>
          <a:bodyPr wrap="square">
            <a:spAutoFit/>
          </a:bodyPr>
          <a:lstStyle/>
          <a:p>
            <a:r>
              <a:rPr lang="cs-CZ" sz="3200" dirty="0"/>
              <a:t>Mapa umístění chodidel a umístění pat podle šířky ramen.</a:t>
            </a:r>
          </a:p>
        </p:txBody>
      </p:sp>
    </p:spTree>
    <p:extLst>
      <p:ext uri="{BB962C8B-B14F-4D97-AF65-F5344CB8AC3E}">
        <p14:creationId xmlns:p14="http://schemas.microsoft.com/office/powerpoint/2010/main" val="306890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F8175D0-26A0-BD4C-8F36-719E1B94D2F9}"/>
              </a:ext>
            </a:extLst>
          </p:cNvPr>
          <p:cNvSpPr>
            <a:spLocks noGrp="1"/>
          </p:cNvSpPr>
          <p:nvPr>
            <p:ph idx="1"/>
          </p:nvPr>
        </p:nvSpPr>
        <p:spPr>
          <a:xfrm>
            <a:off x="1062319" y="3415553"/>
            <a:ext cx="10959352" cy="3110620"/>
          </a:xfrm>
        </p:spPr>
        <p:txBody>
          <a:bodyPr>
            <a:noAutofit/>
          </a:bodyPr>
          <a:lstStyle/>
          <a:p>
            <a:pPr marL="0" indent="0" algn="just">
              <a:lnSpc>
                <a:spcPct val="100000"/>
              </a:lnSpc>
              <a:buNone/>
            </a:pPr>
            <a:r>
              <a:rPr lang="cs-CZ" sz="2400" dirty="0"/>
              <a:t>Standardní olympijská osa má mezi konci vnějšího úchopu cca 40 cm a mezi značkami pro prsty je vzdálenost cca 80 cm, přičemž mezery v úchopu označují legální úchop při bench pressu (v powerlifterských soutěžích). Šířka úchopu pro dřep se samozřejmě liší podle šířky ramen a flexibility, ale obecně platí, že ruce budou u tohoto typu tyče mezi těmito dvěma značkami. Užší úchop umožňuje flexibilní osobě lépe podepřít osu zadními svaly ramen při zvedání loktů a širší úchop umožňuje méně flexibilní osobě se pohodlněji dostat pod osu. V obou případech užší úchop zpevňuje ramenní svaly, aby se osa opírala o svaly a nezaryla se do zad.</a:t>
            </a:r>
          </a:p>
        </p:txBody>
      </p:sp>
      <p:pic>
        <p:nvPicPr>
          <p:cNvPr id="5" name="Obrázek 4">
            <a:extLst>
              <a:ext uri="{FF2B5EF4-FFF2-40B4-BE49-F238E27FC236}">
                <a16:creationId xmlns:a16="http://schemas.microsoft.com/office/drawing/2014/main" id="{E64FDBDA-79D3-C84B-BCAC-9E5E21D9F7EF}"/>
              </a:ext>
            </a:extLst>
          </p:cNvPr>
          <p:cNvPicPr>
            <a:picLocks noChangeAspect="1"/>
          </p:cNvPicPr>
          <p:nvPr/>
        </p:nvPicPr>
        <p:blipFill>
          <a:blip r:embed="rId2"/>
          <a:stretch>
            <a:fillRect/>
          </a:stretch>
        </p:blipFill>
        <p:spPr>
          <a:xfrm>
            <a:off x="1062319" y="127133"/>
            <a:ext cx="4724400" cy="3110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Obrázek 6">
            <a:extLst>
              <a:ext uri="{FF2B5EF4-FFF2-40B4-BE49-F238E27FC236}">
                <a16:creationId xmlns:a16="http://schemas.microsoft.com/office/drawing/2014/main" id="{DF3421C1-D63A-1C40-8CBA-0612DD4996F7}"/>
              </a:ext>
            </a:extLst>
          </p:cNvPr>
          <p:cNvPicPr>
            <a:picLocks noChangeAspect="1"/>
          </p:cNvPicPr>
          <p:nvPr/>
        </p:nvPicPr>
        <p:blipFill>
          <a:blip r:embed="rId3"/>
          <a:stretch>
            <a:fillRect/>
          </a:stretch>
        </p:blipFill>
        <p:spPr>
          <a:xfrm>
            <a:off x="5898875" y="127133"/>
            <a:ext cx="4665930" cy="3110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8794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4233D910-5517-DF49-B032-2709D5AB3E68}"/>
              </a:ext>
            </a:extLst>
          </p:cNvPr>
          <p:cNvPicPr>
            <a:picLocks noChangeAspect="1"/>
          </p:cNvPicPr>
          <p:nvPr/>
        </p:nvPicPr>
        <p:blipFill>
          <a:blip r:embed="rId2"/>
          <a:stretch>
            <a:fillRect/>
          </a:stretch>
        </p:blipFill>
        <p:spPr>
          <a:xfrm>
            <a:off x="1397556" y="951163"/>
            <a:ext cx="3707510" cy="4955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ovéPole 6">
            <a:extLst>
              <a:ext uri="{FF2B5EF4-FFF2-40B4-BE49-F238E27FC236}">
                <a16:creationId xmlns:a16="http://schemas.microsoft.com/office/drawing/2014/main" id="{8C621454-56C4-BD41-B6CE-68AD2745FF5C}"/>
              </a:ext>
            </a:extLst>
          </p:cNvPr>
          <p:cNvSpPr txBox="1"/>
          <p:nvPr/>
        </p:nvSpPr>
        <p:spPr>
          <a:xfrm>
            <a:off x="5105066" y="951163"/>
            <a:ext cx="6100010" cy="3539430"/>
          </a:xfrm>
          <a:prstGeom prst="rect">
            <a:avLst/>
          </a:prstGeom>
          <a:noFill/>
        </p:spPr>
        <p:txBody>
          <a:bodyPr wrap="square">
            <a:spAutoFit/>
          </a:bodyPr>
          <a:lstStyle/>
          <a:p>
            <a:pPr algn="just"/>
            <a:r>
              <a:rPr lang="cs-CZ" sz="3200" dirty="0"/>
              <a:t>Správný úchop udržuje ruku nad osou a tím udržuje celou váhu osy na zádech. </a:t>
            </a:r>
          </a:p>
          <a:p>
            <a:pPr algn="just"/>
            <a:endParaRPr lang="cs-CZ" sz="3200" dirty="0"/>
          </a:p>
          <a:p>
            <a:pPr algn="just"/>
            <a:endParaRPr lang="cs-CZ" sz="3200" dirty="0"/>
          </a:p>
          <a:p>
            <a:pPr algn="just"/>
            <a:r>
              <a:rPr lang="cs-CZ" sz="3200" dirty="0"/>
              <a:t>Nesprávný úchop zachycuje část váhy, ale zatěžuje zápěstí a lokty.</a:t>
            </a:r>
          </a:p>
        </p:txBody>
      </p:sp>
    </p:spTree>
    <p:extLst>
      <p:ext uri="{BB962C8B-B14F-4D97-AF65-F5344CB8AC3E}">
        <p14:creationId xmlns:p14="http://schemas.microsoft.com/office/powerpoint/2010/main" val="3007935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1E2407D-BD5C-C243-9207-E9EE73C647AF}"/>
              </a:ext>
            </a:extLst>
          </p:cNvPr>
          <p:cNvPicPr>
            <a:picLocks noChangeAspect="1"/>
          </p:cNvPicPr>
          <p:nvPr/>
        </p:nvPicPr>
        <p:blipFill>
          <a:blip r:embed="rId2"/>
          <a:stretch>
            <a:fillRect/>
          </a:stretch>
        </p:blipFill>
        <p:spPr>
          <a:xfrm>
            <a:off x="2664011" y="1891522"/>
            <a:ext cx="6863978" cy="27455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ovéPole 5">
            <a:extLst>
              <a:ext uri="{FF2B5EF4-FFF2-40B4-BE49-F238E27FC236}">
                <a16:creationId xmlns:a16="http://schemas.microsoft.com/office/drawing/2014/main" id="{A459AAA4-48D4-EE4B-82ED-48A4BFF1A372}"/>
              </a:ext>
            </a:extLst>
          </p:cNvPr>
          <p:cNvSpPr txBox="1"/>
          <p:nvPr/>
        </p:nvSpPr>
        <p:spPr>
          <a:xfrm>
            <a:off x="821531" y="4637113"/>
            <a:ext cx="11060448" cy="1077218"/>
          </a:xfrm>
          <a:prstGeom prst="rect">
            <a:avLst/>
          </a:prstGeom>
          <a:noFill/>
        </p:spPr>
        <p:txBody>
          <a:bodyPr wrap="square">
            <a:spAutoFit/>
          </a:bodyPr>
          <a:lstStyle/>
          <a:p>
            <a:pPr algn="just"/>
            <a:r>
              <a:rPr lang="cs-CZ" sz="3200" dirty="0"/>
              <a:t>Poloha činky vzhledem k anatomii lopatky. Osa je těsně pod hřbetem lopatky.</a:t>
            </a:r>
          </a:p>
        </p:txBody>
      </p:sp>
    </p:spTree>
    <p:extLst>
      <p:ext uri="{BB962C8B-B14F-4D97-AF65-F5344CB8AC3E}">
        <p14:creationId xmlns:p14="http://schemas.microsoft.com/office/powerpoint/2010/main" val="3463838540"/>
      </p:ext>
    </p:extLst>
  </p:cSld>
  <p:clrMapOvr>
    <a:masterClrMapping/>
  </p:clrMapOvr>
</p:sld>
</file>

<file path=ppt/theme/theme1.xml><?xml version="1.0" encoding="utf-8"?>
<a:theme xmlns:a="http://schemas.openxmlformats.org/drawingml/2006/main" name="Oříznutí">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Oříznutí</Template>
  <TotalTime>4141</TotalTime>
  <Words>979</Words>
  <Application>Microsoft Macintosh PowerPoint</Application>
  <PresentationFormat>Širokoúhlá obrazovka</PresentationFormat>
  <Paragraphs>48</Paragraphs>
  <Slides>18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18</vt:i4>
      </vt:variant>
    </vt:vector>
  </HeadingPairs>
  <TitlesOfParts>
    <vt:vector size="21" baseType="lpstr">
      <vt:lpstr>Franklin Gothic Book</vt:lpstr>
      <vt:lpstr>Wingdings</vt:lpstr>
      <vt:lpstr>Oříznutí</vt:lpstr>
      <vt:lpstr>Fyzická příprava vojsk (2)  Zadní Dřep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Otázky</vt:lpstr>
      <vt:lpstr>Zdroje: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Správa zdrojů odborné literatury  (vyhledávání studií)</dc:title>
  <dc:creator>Jan Maleček</dc:creator>
  <cp:lastModifiedBy>Jan Maleček</cp:lastModifiedBy>
  <cp:revision>24</cp:revision>
  <dcterms:created xsi:type="dcterms:W3CDTF">2021-12-28T14:12:37Z</dcterms:created>
  <dcterms:modified xsi:type="dcterms:W3CDTF">2022-10-17T16:42:50Z</dcterms:modified>
</cp:coreProperties>
</file>