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382" r:id="rId2"/>
    <p:sldId id="281" r:id="rId3"/>
    <p:sldId id="282" r:id="rId4"/>
    <p:sldId id="283" r:id="rId5"/>
    <p:sldId id="276" r:id="rId6"/>
    <p:sldId id="279" r:id="rId7"/>
    <p:sldId id="547" r:id="rId8"/>
    <p:sldId id="549" r:id="rId9"/>
    <p:sldId id="419" r:id="rId10"/>
    <p:sldId id="550" r:id="rId11"/>
    <p:sldId id="551" r:id="rId12"/>
    <p:sldId id="552" r:id="rId13"/>
    <p:sldId id="553" r:id="rId14"/>
    <p:sldId id="554" r:id="rId15"/>
    <p:sldId id="390" r:id="rId16"/>
    <p:sldId id="391" r:id="rId17"/>
    <p:sldId id="392" r:id="rId18"/>
    <p:sldId id="393" r:id="rId19"/>
    <p:sldId id="555" r:id="rId20"/>
    <p:sldId id="556" r:id="rId21"/>
    <p:sldId id="385" r:id="rId22"/>
    <p:sldId id="407" r:id="rId23"/>
    <p:sldId id="408" r:id="rId24"/>
    <p:sldId id="409" r:id="rId25"/>
    <p:sldId id="416" r:id="rId26"/>
    <p:sldId id="410" r:id="rId27"/>
    <p:sldId id="411" r:id="rId28"/>
    <p:sldId id="412" r:id="rId29"/>
    <p:sldId id="413" r:id="rId30"/>
    <p:sldId id="414" r:id="rId31"/>
    <p:sldId id="415" r:id="rId3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2B7DB-962B-48CB-8C63-FEFE5577B7DE}" type="datetimeFigureOut">
              <a:rPr lang="en-CA" smtClean="0"/>
              <a:t>2025-12-17</a:t>
            </a:fld>
            <a:endParaRPr lang="en-CA"/>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CA"/>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92E58-82BF-46DD-B6EB-80EA4C671384}" type="slidenum">
              <a:rPr lang="en-CA" smtClean="0"/>
              <a:t>‹#›</a:t>
            </a:fld>
            <a:endParaRPr lang="en-CA"/>
          </a:p>
        </p:txBody>
      </p:sp>
    </p:spTree>
    <p:extLst>
      <p:ext uri="{BB962C8B-B14F-4D97-AF65-F5344CB8AC3E}">
        <p14:creationId xmlns:p14="http://schemas.microsoft.com/office/powerpoint/2010/main" val="1014741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US" noProof="0" dirty="0"/>
              <a:t>Discussion</a:t>
            </a:r>
            <a:r>
              <a:rPr lang="cs-CZ" dirty="0"/>
              <a:t>: https://www.youtube.com/watch?v=JU5K17DfpQI</a:t>
            </a:r>
          </a:p>
          <a:p>
            <a:endParaRPr lang="cs-CZ" dirty="0"/>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5</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8EDDB8B-B7DF-4AE1-841E-B91B70536922}" type="slidenum">
              <a:rPr lang="cs-CZ" smtClean="0"/>
              <a:pPr/>
              <a:t>8</a:t>
            </a:fld>
            <a:endParaRPr lang="cs-CZ"/>
          </a:p>
        </p:txBody>
      </p:sp>
    </p:spTree>
    <p:extLst>
      <p:ext uri="{BB962C8B-B14F-4D97-AF65-F5344CB8AC3E}">
        <p14:creationId xmlns:p14="http://schemas.microsoft.com/office/powerpoint/2010/main" val="2437577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i="1" dirty="0" err="1"/>
              <a:t>Selves</a:t>
            </a:r>
            <a:r>
              <a:rPr lang="cs-CZ" i="1" dirty="0"/>
              <a:t>, </a:t>
            </a:r>
            <a:r>
              <a:rPr lang="cs-CZ" i="1" dirty="0" err="1"/>
              <a:t>People</a:t>
            </a:r>
            <a:r>
              <a:rPr lang="cs-CZ" i="1" dirty="0"/>
              <a:t>, Person</a:t>
            </a:r>
            <a:r>
              <a:rPr lang="cs-CZ" i="0" dirty="0"/>
              <a:t>, p. </a:t>
            </a:r>
            <a:r>
              <a:rPr lang="cs-CZ" dirty="0"/>
              <a:t>20</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15</a:t>
            </a:fld>
            <a:endParaRPr lang="cs-CZ"/>
          </a:p>
        </p:txBody>
      </p:sp>
    </p:spTree>
    <p:extLst>
      <p:ext uri="{BB962C8B-B14F-4D97-AF65-F5344CB8AC3E}">
        <p14:creationId xmlns:p14="http://schemas.microsoft.com/office/powerpoint/2010/main" val="88733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12/17/2025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7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66780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12/17/2025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91139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12/17/2025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7369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12/17/2025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93698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3081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51974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71504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12/17/2025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7272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9155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12/17/2025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47276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23698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08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7345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836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1007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7376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12/17/2025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366033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hannaharendt-derfilm.de/HA_Rede_engl_02.pdf" TargetMode="External"/><Relationship Id="rId2" Type="http://schemas.openxmlformats.org/officeDocument/2006/relationships/hyperlink" Target="https://www.youtube.com/watch?v=wmBSIQ1lkOA"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coe.int/en/web/compass/home" TargetMode="External"/><Relationship Id="rId7" Type="http://schemas.openxmlformats.org/officeDocument/2006/relationships/hyperlink" Target="http://www.coe.int/en/web/compass/access-to-medicaments" TargetMode="External"/><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 Id="rId6" Type="http://schemas.openxmlformats.org/officeDocument/2006/relationships/hyperlink" Target="http://www.coe.int/en/web/compass/health" TargetMode="External"/><Relationship Id="rId5" Type="http://schemas.openxmlformats.org/officeDocument/2006/relationships/hyperlink" Target="https://www.coe.int/en/web/compass/environment" TargetMode="External"/><Relationship Id="rId4" Type="http://schemas.openxmlformats.org/officeDocument/2006/relationships/hyperlink" Target="https://www.coe.int/en/web/compass/education"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eycb.coe.int/compasito/chapter_3/1.html" TargetMode="External"/><Relationship Id="rId2" Type="http://schemas.openxmlformats.org/officeDocument/2006/relationships/hyperlink" Target="http://www.eycb.coe.int/compasito/"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youtube.com/watch?v=JU5K17DfpQI" TargetMode="External"/><Relationship Id="rId3" Type="http://schemas.openxmlformats.org/officeDocument/2006/relationships/image" Target="../media/image3.png"/><Relationship Id="rId7" Type="http://schemas.openxmlformats.org/officeDocument/2006/relationships/hyperlink" Target="https://www.youtube.com/watch?v=CwKWM7zkveU"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youtu.be/sPVWmmVKVk0" TargetMode="External"/><Relationship Id="rId11" Type="http://schemas.openxmlformats.org/officeDocument/2006/relationships/hyperlink" Target="https://www.youtube.com/watch?v=Y9kzk57ifGI" TargetMode="External"/><Relationship Id="rId5" Type="http://schemas.openxmlformats.org/officeDocument/2006/relationships/hyperlink" Target="https://youtu.be/_6YNIXPGXKo" TargetMode="External"/><Relationship Id="rId10" Type="http://schemas.openxmlformats.org/officeDocument/2006/relationships/hyperlink" Target="https://www.youtube.com/watch?v=nSxXjp6_54g" TargetMode="External"/><Relationship Id="rId4" Type="http://schemas.openxmlformats.org/officeDocument/2006/relationships/hyperlink" Target="https://www.youtube.com/watch?v=XH2tWa06J_Q" TargetMode="External"/><Relationship Id="rId9" Type="http://schemas.openxmlformats.org/officeDocument/2006/relationships/hyperlink" Target="https://upload.wikimedia.org/wikipedia/commons/9/9e/FDR%27s_1941_State_of_the_Union_%28Four_Freedoms_speech%29_Edit_1.og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youtu.be/PFHg3jjjsEM" TargetMode="External"/><Relationship Id="rId2" Type="http://schemas.openxmlformats.org/officeDocument/2006/relationships/hyperlink" Target="https://www.youtube.com/channel/UC03ebjP6rE96fKVfb4GBxnA" TargetMode="External"/><Relationship Id="rId1" Type="http://schemas.openxmlformats.org/officeDocument/2006/relationships/slideLayout" Target="../slideLayouts/slideLayout2.xml"/><Relationship Id="rId5" Type="http://schemas.openxmlformats.org/officeDocument/2006/relationships/hyperlink" Target="https://youtu.be/VT5nsIAyCuI" TargetMode="External"/><Relationship Id="rId4" Type="http://schemas.openxmlformats.org/officeDocument/2006/relationships/hyperlink" Target="https://www.youtube.com/user/MS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pPr algn="ctr"/>
            <a:r>
              <a:rPr lang="en-US" sz="5400" dirty="0"/>
              <a:t>Human Rights: Justice,</a:t>
            </a:r>
            <a:r>
              <a:rPr lang="cs-CZ" sz="5400" dirty="0"/>
              <a:t> </a:t>
            </a:r>
            <a:r>
              <a:rPr lang="en-US" sz="5400" dirty="0"/>
              <a:t>Reason, Intellect and Participation</a:t>
            </a:r>
            <a:br>
              <a:rPr lang="cs-CZ" sz="5400" dirty="0"/>
            </a:br>
            <a:r>
              <a:rPr lang="cs-CZ" sz="5400" dirty="0"/>
              <a:t>4</a:t>
            </a:r>
            <a:br>
              <a:rPr lang="cs-CZ" dirty="0"/>
            </a:br>
            <a:br>
              <a:rPr lang="cs-CZ" sz="2000" dirty="0"/>
            </a:br>
            <a:r>
              <a:rPr lang="en-US" sz="3200" dirty="0"/>
              <a:t>H</a:t>
            </a:r>
            <a:r>
              <a:rPr lang="cs-CZ" sz="3200" dirty="0" err="1"/>
              <a:t>umanity</a:t>
            </a:r>
            <a:r>
              <a:rPr lang="cs-CZ" sz="3200" dirty="0"/>
              <a:t> &amp; </a:t>
            </a:r>
            <a:r>
              <a:rPr lang="en-US" sz="3200" dirty="0"/>
              <a:t>Human rights</a:t>
            </a:r>
            <a:endParaRPr lang="cs-CZ" sz="3200" dirty="0"/>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545589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8F32CD-2E74-44A0-8D79-EE3BB0E54DAE}"/>
              </a:ext>
            </a:extLst>
          </p:cNvPr>
          <p:cNvSpPr>
            <a:spLocks noGrp="1"/>
          </p:cNvSpPr>
          <p:nvPr>
            <p:ph type="title"/>
          </p:nvPr>
        </p:nvSpPr>
        <p:spPr/>
        <p:txBody>
          <a:bodyPr/>
          <a:lstStyle/>
          <a:p>
            <a:r>
              <a:rPr lang="cs-CZ" dirty="0" err="1"/>
              <a:t>Human</a:t>
            </a:r>
            <a:r>
              <a:rPr lang="cs-CZ" dirty="0"/>
              <a:t> dignity and </a:t>
            </a:r>
            <a:r>
              <a:rPr lang="cs-CZ" dirty="0" err="1"/>
              <a:t>human</a:t>
            </a:r>
            <a:r>
              <a:rPr lang="cs-CZ" dirty="0"/>
              <a:t> identity</a:t>
            </a:r>
          </a:p>
        </p:txBody>
      </p:sp>
      <p:sp>
        <p:nvSpPr>
          <p:cNvPr id="3" name="Zástupný obsah 2">
            <a:extLst>
              <a:ext uri="{FF2B5EF4-FFF2-40B4-BE49-F238E27FC236}">
                <a16:creationId xmlns:a16="http://schemas.microsoft.com/office/drawing/2014/main" id="{7B3C0072-BBC4-4BCE-A696-0BF61B411BDA}"/>
              </a:ext>
            </a:extLst>
          </p:cNvPr>
          <p:cNvSpPr>
            <a:spLocks noGrp="1"/>
          </p:cNvSpPr>
          <p:nvPr>
            <p:ph idx="1"/>
          </p:nvPr>
        </p:nvSpPr>
        <p:spPr/>
        <p:txBody>
          <a:bodyPr>
            <a:normAutofit fontScale="92500" lnSpcReduction="10000"/>
          </a:bodyPr>
          <a:lstStyle/>
          <a:p>
            <a:pPr marL="0" indent="0">
              <a:buNone/>
            </a:pPr>
            <a:r>
              <a:rPr lang="cs-CZ" sz="2800" dirty="0"/>
              <a:t>Francis </a:t>
            </a:r>
            <a:r>
              <a:rPr lang="cs-CZ" sz="2800" dirty="0" err="1"/>
              <a:t>Fukuyama</a:t>
            </a:r>
            <a:r>
              <a:rPr lang="cs-CZ" sz="2800" dirty="0"/>
              <a:t> made </a:t>
            </a:r>
            <a:r>
              <a:rPr lang="en-US" sz="2800" dirty="0">
                <a:effectLst/>
                <a:latin typeface="Times New Roman" panose="02020603050405020304" pitchFamily="18" charset="0"/>
                <a:ea typeface="Calibri" panose="020F0502020204030204" pitchFamily="34" charset="0"/>
              </a:rPr>
              <a:t>in his book, </a:t>
            </a:r>
            <a:r>
              <a:rPr lang="en-US" sz="2800" i="1" dirty="0">
                <a:effectLst/>
                <a:latin typeface="Times New Roman" panose="02020603050405020304" pitchFamily="18" charset="0"/>
                <a:ea typeface="Calibri" panose="020F0502020204030204" pitchFamily="34" charset="0"/>
              </a:rPr>
              <a:t>Identity</a:t>
            </a:r>
            <a:r>
              <a:rPr lang="cs-CZ" sz="2800" i="1" dirty="0">
                <a:effectLst/>
                <a:latin typeface="Times New Roman" panose="02020603050405020304" pitchFamily="18" charset="0"/>
                <a:ea typeface="Calibri" panose="020F0502020204030204" pitchFamily="34" charset="0"/>
              </a:rPr>
              <a:t>. </a:t>
            </a:r>
            <a:r>
              <a:rPr lang="en-US" sz="2800" i="1" dirty="0">
                <a:latin typeface="Times New Roman" panose="02020603050405020304" pitchFamily="18" charset="0"/>
                <a:ea typeface="Calibri" panose="020F0502020204030204" pitchFamily="34" charset="0"/>
                <a:cs typeface="Times New Roman" panose="02020603050405020304" pitchFamily="18" charset="0"/>
              </a:rPr>
              <a:t>The Dignity and the Politics of Resentment</a:t>
            </a:r>
            <a:r>
              <a:rPr lang="en-US" sz="2800" i="1" dirty="0">
                <a:effectLst/>
                <a:latin typeface="Times New Roman" panose="02020603050405020304" pitchFamily="18" charset="0"/>
                <a:ea typeface="Calibri" panose="020F0502020204030204" pitchFamily="34" charset="0"/>
              </a:rPr>
              <a:t>, </a:t>
            </a:r>
            <a:r>
              <a:rPr lang="en-US" sz="2800" dirty="0">
                <a:effectLst/>
                <a:latin typeface="Times New Roman" panose="02020603050405020304" pitchFamily="18" charset="0"/>
                <a:ea typeface="Calibri" panose="020F0502020204030204" pitchFamily="34" charset="0"/>
              </a:rPr>
              <a:t>an interesting and important contribution to our debate</a:t>
            </a:r>
            <a:r>
              <a:rPr lang="cs-CZ" sz="2800" dirty="0">
                <a:effectLst/>
                <a:latin typeface="Times New Roman" panose="02020603050405020304" pitchFamily="18" charset="0"/>
                <a:ea typeface="Calibri" panose="020F0502020204030204" pitchFamily="34" charset="0"/>
              </a:rPr>
              <a:t>:</a:t>
            </a:r>
            <a:r>
              <a:rPr lang="en-US" sz="2800" dirty="0">
                <a:effectLst/>
                <a:latin typeface="Times New Roman" panose="02020603050405020304" pitchFamily="18" charset="0"/>
                <a:ea typeface="Calibri" panose="020F0502020204030204" pitchFamily="34" charset="0"/>
              </a:rPr>
              <a:t> </a:t>
            </a:r>
            <a:endParaRPr lang="cs-CZ" sz="2800" dirty="0">
              <a:effectLst/>
              <a:latin typeface="Times New Roman" panose="02020603050405020304" pitchFamily="18" charset="0"/>
              <a:ea typeface="Calibri" panose="020F0502020204030204" pitchFamily="34" charset="0"/>
            </a:endParaRPr>
          </a:p>
          <a:p>
            <a:pPr marL="0" indent="0">
              <a:buNone/>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basic problem of human identity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grows</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out of a distinction between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one’s true inner self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and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an outer world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of social rules and norms that does not adequately recognize that inner self’s worth or dignity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must be perceived as a fundamental difference between </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human dignity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and </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human identity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106680" indent="0" algn="just">
              <a:lnSpc>
                <a:spcPct val="107000"/>
              </a:lnSpc>
              <a:spcAft>
                <a:spcPts val="800"/>
              </a:spcAft>
              <a:buNone/>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The inner self is the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basis of human dignity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but the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nature</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of that dignity</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human</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b="1" dirty="0">
                <a:effectLst/>
                <a:latin typeface="Times New Roman" panose="02020603050405020304" pitchFamily="18" charset="0"/>
                <a:ea typeface="Calibri" panose="020F0502020204030204" pitchFamily="34" charset="0"/>
                <a:cs typeface="Times New Roman" panose="02020603050405020304" pitchFamily="18" charset="0"/>
              </a:rPr>
              <a:t>identity</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is variable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and has changed over time.</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2800" dirty="0">
              <a:effectLst/>
              <a:latin typeface="Times New Roman" panose="02020603050405020304" pitchFamily="18" charset="0"/>
              <a:ea typeface="Calibri" panose="020F0502020204030204" pitchFamily="34" charset="0"/>
            </a:endParaRPr>
          </a:p>
          <a:p>
            <a:pPr marL="0" indent="0" algn="r">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Francis Fukuyama: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Identity. The Dignity and the Politics of Resentment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Farrar, Strauss and Giroux, New York, 2018</a:t>
            </a: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 9, 10</a:t>
            </a: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891842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8F32CD-2E74-44A0-8D79-EE3BB0E54DAE}"/>
              </a:ext>
            </a:extLst>
          </p:cNvPr>
          <p:cNvSpPr>
            <a:spLocks noGrp="1"/>
          </p:cNvSpPr>
          <p:nvPr>
            <p:ph type="title"/>
          </p:nvPr>
        </p:nvSpPr>
        <p:spPr>
          <a:xfrm>
            <a:off x="2136808" y="186858"/>
            <a:ext cx="9937282" cy="1293028"/>
          </a:xfrm>
        </p:spPr>
        <p:txBody>
          <a:bodyPr/>
          <a:lstStyle/>
          <a:p>
            <a:r>
              <a:rPr lang="cs-CZ" dirty="0" err="1"/>
              <a:t>Human</a:t>
            </a:r>
            <a:r>
              <a:rPr lang="cs-CZ" dirty="0"/>
              <a:t> dignity and </a:t>
            </a:r>
            <a:r>
              <a:rPr lang="cs-CZ" dirty="0" err="1"/>
              <a:t>human</a:t>
            </a:r>
            <a:r>
              <a:rPr lang="cs-CZ" dirty="0"/>
              <a:t> identity</a:t>
            </a:r>
          </a:p>
        </p:txBody>
      </p:sp>
      <p:sp>
        <p:nvSpPr>
          <p:cNvPr id="3" name="Zástupný obsah 2">
            <a:extLst>
              <a:ext uri="{FF2B5EF4-FFF2-40B4-BE49-F238E27FC236}">
                <a16:creationId xmlns:a16="http://schemas.microsoft.com/office/drawing/2014/main" id="{7B3C0072-BBC4-4BCE-A696-0BF61B411BDA}"/>
              </a:ext>
            </a:extLst>
          </p:cNvPr>
          <p:cNvSpPr>
            <a:spLocks noGrp="1"/>
          </p:cNvSpPr>
          <p:nvPr>
            <p:ph idx="1"/>
          </p:nvPr>
        </p:nvSpPr>
        <p:spPr>
          <a:xfrm>
            <a:off x="335360" y="1259632"/>
            <a:ext cx="11521280" cy="5323730"/>
          </a:xfrm>
        </p:spPr>
        <p:txBody>
          <a:bodyPr>
            <a:normAutofit/>
          </a:bodyPr>
          <a:lstStyle/>
          <a:p>
            <a:pPr marL="0" indent="0">
              <a:buNone/>
            </a:pPr>
            <a:r>
              <a:rPr lang="cs-CZ" sz="2600" dirty="0">
                <a:effectLst/>
                <a:latin typeface="Times New Roman" panose="02020603050405020304" pitchFamily="18" charset="0"/>
                <a:ea typeface="Calibri" panose="020F0502020204030204" pitchFamily="34" charset="0"/>
                <a:cs typeface="Times New Roman" panose="02020603050405020304" pitchFamily="18" charset="0"/>
              </a:rPr>
              <a:t>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he teaching of ancient classical philosophers, namely of Plato (cf. his </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Republic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or </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Phaedrus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according to which </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the human soul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consists of </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three different parts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each of which is under the controls of its specific drive:</a:t>
            </a:r>
            <a:endParaRPr lang="cs-CZ"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AutoNum type="arabicParenR"/>
            </a:pPr>
            <a:r>
              <a:rPr lang="en-US" sz="2600" i="1" dirty="0" err="1">
                <a:latin typeface="Times New Roman" panose="02020603050405020304" pitchFamily="18" charset="0"/>
                <a:ea typeface="Calibri" panose="020F0502020204030204" pitchFamily="34" charset="0"/>
                <a:cs typeface="Times New Roman" panose="02020603050405020304" pitchFamily="18" charset="0"/>
              </a:rPr>
              <a:t>epithymia</a:t>
            </a:r>
            <a:r>
              <a:rPr lang="cs-CZ"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appetitive part (our bodily desires, pleasures, comforts and satisfactions);</a:t>
            </a:r>
            <a:endParaRPr lang="cs-CZ"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AutoNum type="arabicParenR"/>
            </a:pPr>
            <a:r>
              <a:rPr lang="en-US" sz="2600" i="1" dirty="0" err="1">
                <a:latin typeface="Times New Roman" panose="02020603050405020304" pitchFamily="18" charset="0"/>
                <a:ea typeface="Calibri" panose="020F0502020204030204" pitchFamily="34" charset="0"/>
                <a:cs typeface="Times New Roman" panose="02020603050405020304" pitchFamily="18" charset="0"/>
              </a:rPr>
              <a:t>thymos</a:t>
            </a:r>
            <a:r>
              <a:rPr lang="cs-CZ"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spirited or hot-blooded part (driven by emotions, falling in love, succumbing to </a:t>
            </a:r>
            <a:r>
              <a:rPr lang="en-US" sz="2600" dirty="0">
                <a:latin typeface="Times New Roman" panose="02020603050405020304" pitchFamily="18" charset="0"/>
                <a:ea typeface="Calibri" panose="020F0502020204030204" pitchFamily="34" charset="0"/>
                <a:cs typeface="Times New Roman" panose="02020603050405020304" pitchFamily="18" charset="0"/>
              </a:rPr>
              <a:t>anger);</a:t>
            </a:r>
            <a:endParaRPr lang="cs-CZ"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AutoNum type="arabicParenR"/>
            </a:pPr>
            <a:r>
              <a:rPr lang="en-US" sz="2600" i="1" dirty="0">
                <a:latin typeface="Times New Roman" panose="02020603050405020304" pitchFamily="18" charset="0"/>
                <a:ea typeface="Calibri" panose="020F0502020204030204" pitchFamily="34" charset="0"/>
                <a:cs typeface="Times New Roman" panose="02020603050405020304" pitchFamily="18" charset="0"/>
              </a:rPr>
              <a:t>logos</a:t>
            </a:r>
            <a:r>
              <a:rPr lang="cs-CZ"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the logical part (human capacity of reasoning having </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logos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and thus being mindful, i.e., under control of mind</a:t>
            </a:r>
            <a:r>
              <a:rPr lang="en-US" sz="2600" dirty="0">
                <a:latin typeface="Times New Roman" panose="02020603050405020304" pitchFamily="18" charset="0"/>
                <a:ea typeface="Calibri" panose="020F0502020204030204" pitchFamily="34" charset="0"/>
                <a:cs typeface="Times New Roman" panose="02020603050405020304" pitchFamily="18" charset="0"/>
              </a:rPr>
              <a:t>/spirit</a:t>
            </a:r>
            <a:r>
              <a:rPr lang="cs-CZ" sz="2600" dirty="0">
                <a:latin typeface="Times New Roman" panose="02020603050405020304" pitchFamily="18" charset="0"/>
                <a:ea typeface="Calibri" panose="020F0502020204030204" pitchFamily="34" charset="0"/>
                <a:cs typeface="Times New Roman" panose="02020603050405020304" pitchFamily="18" charset="0"/>
              </a:rPr>
              <a:t>/</a:t>
            </a:r>
            <a:r>
              <a:rPr lang="en-US" sz="2600" i="1" dirty="0">
                <a:effectLst/>
                <a:latin typeface="Times New Roman" panose="02020603050405020304" pitchFamily="18" charset="0"/>
                <a:ea typeface="Calibri" panose="020F0502020204030204" pitchFamily="34" charset="0"/>
                <a:cs typeface="Times New Roman" panose="02020603050405020304" pitchFamily="18" charset="0"/>
              </a:rPr>
              <a:t>nous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cs-CZ"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The fundamental task of human being – a charioteer, motivated by its </a:t>
            </a:r>
            <a:r>
              <a:rPr lang="en-US" sz="2600" i="1" dirty="0" err="1">
                <a:effectLst/>
                <a:latin typeface="Times New Roman" panose="02020603050405020304" pitchFamily="18" charset="0"/>
                <a:ea typeface="Calibri" panose="020F0502020204030204" pitchFamily="34" charset="0"/>
                <a:cs typeface="Times New Roman" panose="02020603050405020304" pitchFamily="18" charset="0"/>
              </a:rPr>
              <a:t>thymos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 is this: to be </a:t>
            </a:r>
            <a:r>
              <a:rPr lang="cs-CZ" sz="2600" dirty="0">
                <a:effectLst/>
                <a:latin typeface="Times New Roman" panose="02020603050405020304" pitchFamily="18" charset="0"/>
                <a:ea typeface="Calibri" panose="020F0502020204030204" pitchFamily="34" charset="0"/>
                <a:cs typeface="Times New Roman" panose="02020603050405020304" pitchFamily="18" charset="0"/>
              </a:rPr>
              <a:t>in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control of its chariot pulled by </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two winged horses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6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one mortal representing its bodily </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appetites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6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other immortal representing its </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reason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2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936652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9E0864-228E-4F0B-B09F-D86C24002D61}"/>
              </a:ext>
            </a:extLst>
          </p:cNvPr>
          <p:cNvSpPr>
            <a:spLocks noGrp="1"/>
          </p:cNvSpPr>
          <p:nvPr>
            <p:ph type="title"/>
          </p:nvPr>
        </p:nvSpPr>
        <p:spPr/>
        <p:txBody>
          <a:bodyPr/>
          <a:lstStyle/>
          <a:p>
            <a:r>
              <a:rPr lang="cs-CZ" dirty="0" err="1"/>
              <a:t>Human</a:t>
            </a:r>
            <a:r>
              <a:rPr lang="cs-CZ" dirty="0"/>
              <a:t> dignity and </a:t>
            </a:r>
            <a:r>
              <a:rPr lang="cs-CZ" dirty="0" err="1"/>
              <a:t>human</a:t>
            </a:r>
            <a:r>
              <a:rPr lang="cs-CZ" dirty="0"/>
              <a:t> identity</a:t>
            </a:r>
          </a:p>
        </p:txBody>
      </p:sp>
      <p:sp>
        <p:nvSpPr>
          <p:cNvPr id="3" name="Zástupný obsah 2">
            <a:extLst>
              <a:ext uri="{FF2B5EF4-FFF2-40B4-BE49-F238E27FC236}">
                <a16:creationId xmlns:a16="http://schemas.microsoft.com/office/drawing/2014/main" id="{8F75C302-FA14-4D08-9F23-5E4502FF8176}"/>
              </a:ext>
            </a:extLst>
          </p:cNvPr>
          <p:cNvSpPr>
            <a:spLocks noGrp="1"/>
          </p:cNvSpPr>
          <p:nvPr>
            <p:ph idx="1"/>
          </p:nvPr>
        </p:nvSpPr>
        <p:spPr/>
        <p:txBody>
          <a:bodyPr/>
          <a:lstStyle/>
          <a:p>
            <a:pPr marL="0" indent="0" algn="just">
              <a:spcBef>
                <a:spcPts val="0"/>
              </a:spcBef>
              <a:buNone/>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Fukuyama argues that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thymos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is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the part of our soul that seeks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recognition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And he adds: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US" sz="2400" i="1" dirty="0">
                <a:effectLst/>
                <a:latin typeface="Times New Roman" panose="02020603050405020304" pitchFamily="18" charset="0"/>
                <a:ea typeface="Calibri" panose="020F0502020204030204" pitchFamily="34" charset="0"/>
              </a:rPr>
              <a:t>But while </a:t>
            </a:r>
            <a:r>
              <a:rPr lang="en-US" sz="2400" b="1" i="1" dirty="0" err="1">
                <a:effectLst/>
                <a:latin typeface="Times New Roman" panose="02020603050405020304" pitchFamily="18" charset="0"/>
                <a:ea typeface="Calibri" panose="020F0502020204030204" pitchFamily="34" charset="0"/>
              </a:rPr>
              <a:t>thymos</a:t>
            </a:r>
            <a:r>
              <a:rPr lang="en-US" sz="2400" b="1" i="1" dirty="0">
                <a:effectLst/>
                <a:latin typeface="Times New Roman" panose="02020603050405020304" pitchFamily="18" charset="0"/>
                <a:ea typeface="Calibri" panose="020F0502020204030204" pitchFamily="34" charset="0"/>
              </a:rPr>
              <a:t> is a universal aspect of human nature</a:t>
            </a:r>
            <a:r>
              <a:rPr lang="en-US" sz="2400" i="1" dirty="0">
                <a:effectLst/>
                <a:latin typeface="Times New Roman" panose="02020603050405020304" pitchFamily="18" charset="0"/>
                <a:ea typeface="Calibri" panose="020F0502020204030204" pitchFamily="34" charset="0"/>
              </a:rPr>
              <a:t> </a:t>
            </a:r>
            <a:r>
              <a:rPr lang="en-US" sz="2400" dirty="0">
                <a:effectLst/>
                <a:latin typeface="Times New Roman" panose="02020603050405020304" pitchFamily="18" charset="0"/>
                <a:ea typeface="Calibri" panose="020F0502020204030204" pitchFamily="34" charset="0"/>
              </a:rPr>
              <a:t>[</a:t>
            </a:r>
            <a:r>
              <a:rPr lang="cs-CZ" sz="2400" b="1" dirty="0">
                <a:latin typeface="Times New Roman" panose="02020603050405020304" pitchFamily="18" charset="0"/>
                <a:ea typeface="Calibri" panose="020F0502020204030204" pitchFamily="34" charset="0"/>
              </a:rPr>
              <a:t>dignity</a:t>
            </a:r>
            <a:r>
              <a:rPr lang="en-US" sz="2400" dirty="0">
                <a:effectLst/>
                <a:latin typeface="Times New Roman" panose="02020603050405020304" pitchFamily="18" charset="0"/>
                <a:ea typeface="Calibri" panose="020F0502020204030204" pitchFamily="34" charset="0"/>
              </a:rPr>
              <a:t>]</a:t>
            </a:r>
            <a:r>
              <a:rPr lang="cs-CZ" sz="2400" dirty="0">
                <a:effectLst/>
                <a:latin typeface="Times New Roman" panose="02020603050405020304" pitchFamily="18" charset="0"/>
                <a:ea typeface="Calibri" panose="020F0502020204030204" pitchFamily="34" charset="0"/>
              </a:rPr>
              <a:t> </a:t>
            </a:r>
            <a:r>
              <a:rPr lang="en-US" sz="2400" i="1" dirty="0">
                <a:effectLst/>
                <a:latin typeface="Times New Roman" panose="02020603050405020304" pitchFamily="18" charset="0"/>
                <a:ea typeface="Calibri" panose="020F0502020204030204" pitchFamily="34" charset="0"/>
              </a:rPr>
              <a:t>that has always existed, the belief that each of us has an inner self that is worthy of respect, and that the surrounding society may be wrong in not recognizing it, it is a more recent phenomenon. So</a:t>
            </a:r>
            <a:r>
              <a:rPr lang="cs-CZ" sz="2400" i="1" dirty="0">
                <a:effectLst/>
                <a:latin typeface="Times New Roman" panose="02020603050405020304" pitchFamily="18" charset="0"/>
                <a:ea typeface="Calibri" panose="020F0502020204030204" pitchFamily="34" charset="0"/>
              </a:rPr>
              <a:t>,</a:t>
            </a:r>
            <a:r>
              <a:rPr lang="en-US" sz="2400" i="1" dirty="0">
                <a:effectLst/>
                <a:latin typeface="Times New Roman" panose="02020603050405020304" pitchFamily="18" charset="0"/>
                <a:ea typeface="Calibri" panose="020F0502020204030204" pitchFamily="34" charset="0"/>
              </a:rPr>
              <a:t> while </a:t>
            </a:r>
            <a:r>
              <a:rPr lang="en-US" sz="2400" b="1" i="1" dirty="0">
                <a:effectLst/>
                <a:latin typeface="Times New Roman" panose="02020603050405020304" pitchFamily="18" charset="0"/>
                <a:ea typeface="Calibri" panose="020F0502020204030204" pitchFamily="34" charset="0"/>
              </a:rPr>
              <a:t>the concept of identity is rooted in </a:t>
            </a:r>
            <a:r>
              <a:rPr lang="en-US" sz="2400" b="1" i="1" dirty="0" err="1">
                <a:effectLst/>
                <a:latin typeface="Times New Roman" panose="02020603050405020304" pitchFamily="18" charset="0"/>
                <a:ea typeface="Calibri" panose="020F0502020204030204" pitchFamily="34" charset="0"/>
              </a:rPr>
              <a:t>thymos</a:t>
            </a:r>
            <a:r>
              <a:rPr lang="en-US" sz="2400" b="1" i="1" dirty="0">
                <a:effectLst/>
                <a:latin typeface="Times New Roman" panose="02020603050405020304" pitchFamily="18" charset="0"/>
                <a:ea typeface="Calibri" panose="020F0502020204030204" pitchFamily="34" charset="0"/>
              </a:rPr>
              <a:t>, it emerged only in modern times when it was combined with a notion of inner and outer self</a:t>
            </a:r>
            <a:r>
              <a:rPr lang="en-US" sz="2400" i="1" dirty="0">
                <a:effectLst/>
                <a:latin typeface="Times New Roman" panose="02020603050405020304" pitchFamily="18" charset="0"/>
                <a:ea typeface="Calibri" panose="020F0502020204030204" pitchFamily="34" charset="0"/>
              </a:rPr>
              <a:t>, and the radical view that the inner self was more valuable than the outer one. This was the product of both a shift in ideas about the self and the realities of societies that started to</a:t>
            </a:r>
            <a:r>
              <a:rPr lang="cs-CZ" sz="2400" i="1" dirty="0">
                <a:effectLst/>
                <a:latin typeface="Times New Roman" panose="02020603050405020304" pitchFamily="18" charset="0"/>
                <a:ea typeface="Calibri" panose="020F0502020204030204" pitchFamily="34" charset="0"/>
              </a:rPr>
              <a:t> </a:t>
            </a:r>
            <a:r>
              <a:rPr lang="en-US" sz="2400" i="1" dirty="0">
                <a:effectLst/>
                <a:latin typeface="Times New Roman" panose="02020603050405020304" pitchFamily="18" charset="0"/>
                <a:ea typeface="Calibri" panose="020F0502020204030204" pitchFamily="34" charset="0"/>
              </a:rPr>
              <a:t>evolve rapidly under the pressure of economic change.”</a:t>
            </a:r>
            <a:endParaRPr lang="cs-CZ" sz="2400" i="1" dirty="0">
              <a:latin typeface="Times New Roman" panose="02020603050405020304" pitchFamily="18" charset="0"/>
              <a:ea typeface="Calibri" panose="020F0502020204030204" pitchFamily="34" charset="0"/>
            </a:endParaRPr>
          </a:p>
          <a:p>
            <a:pPr marL="0" indent="0" algn="r">
              <a:spcBef>
                <a:spcPts val="0"/>
              </a:spcBef>
              <a:buNone/>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Op. cit. p. 23-24</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1894683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B667B-D925-4E50-8AC6-DB00BC6AA4BB}"/>
              </a:ext>
            </a:extLst>
          </p:cNvPr>
          <p:cNvSpPr>
            <a:spLocks noGrp="1"/>
          </p:cNvSpPr>
          <p:nvPr>
            <p:ph type="title"/>
          </p:nvPr>
        </p:nvSpPr>
        <p:spPr/>
        <p:txBody>
          <a:bodyPr/>
          <a:lstStyle/>
          <a:p>
            <a:r>
              <a:rPr lang="cs-CZ" dirty="0" err="1"/>
              <a:t>Human</a:t>
            </a:r>
            <a:r>
              <a:rPr lang="cs-CZ" dirty="0"/>
              <a:t> dignity and </a:t>
            </a:r>
            <a:r>
              <a:rPr lang="cs-CZ" dirty="0" err="1"/>
              <a:t>human</a:t>
            </a:r>
            <a:r>
              <a:rPr lang="cs-CZ" dirty="0"/>
              <a:t> identity</a:t>
            </a:r>
          </a:p>
        </p:txBody>
      </p:sp>
      <p:sp>
        <p:nvSpPr>
          <p:cNvPr id="3" name="Zástupný obsah 2">
            <a:extLst>
              <a:ext uri="{FF2B5EF4-FFF2-40B4-BE49-F238E27FC236}">
                <a16:creationId xmlns:a16="http://schemas.microsoft.com/office/drawing/2014/main" id="{B733CB92-451A-4B3C-8215-EA74AEFDCCB4}"/>
              </a:ext>
            </a:extLst>
          </p:cNvPr>
          <p:cNvSpPr>
            <a:spLocks noGrp="1"/>
          </p:cNvSpPr>
          <p:nvPr>
            <p:ph idx="1"/>
          </p:nvPr>
        </p:nvSpPr>
        <p:spPr/>
        <p:txBody>
          <a:bodyPr>
            <a:normAutofit fontScale="92500" lnSpcReduction="20000"/>
          </a:bodyPr>
          <a:lstStyle/>
          <a:p>
            <a:pPr marL="0" indent="0" algn="just">
              <a:lnSpc>
                <a:spcPct val="110000"/>
              </a:lnSpc>
              <a:spcBef>
                <a:spcPts val="0"/>
              </a:spcBef>
              <a:buNone/>
            </a:pP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he process of modernization started in Europe in the period of Enlightenment, when human reason has been enthroned as the only relevant authority in human matters and the idea of human progress has been discovered and proclaimed as the principal guide of the whole human history</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10000"/>
              </a:lnSpc>
              <a:spcBef>
                <a:spcPts val="0"/>
              </a:spcBef>
              <a:buNone/>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Fukuyam</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a,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analysing</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process</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splits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thymos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into two parts, motivating in their own specific way the political behavior of modern human being: </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on the one hand we are driven by our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isothymia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the demand to be respected on an equal basis with other people</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on the other hand, what still remains with us, maybe in a new form, is the Greek traditional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megalothymia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the maxim “ever to excel”,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aein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aristeuein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the wish to distinguish oneself from all others by being the “best” in one’s own words and deeds – in the Fukuyama’s words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the desire to be recognized as superior</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r">
              <a:buNone/>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Op.cit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 xiii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4226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31649C-A86B-4A72-9069-058132B3619B}"/>
              </a:ext>
            </a:extLst>
          </p:cNvPr>
          <p:cNvSpPr>
            <a:spLocks noGrp="1"/>
          </p:cNvSpPr>
          <p:nvPr>
            <p:ph type="title"/>
          </p:nvPr>
        </p:nvSpPr>
        <p:spPr/>
        <p:txBody>
          <a:bodyPr/>
          <a:lstStyle/>
          <a:p>
            <a:r>
              <a:rPr lang="cs-CZ" dirty="0" err="1"/>
              <a:t>Human</a:t>
            </a:r>
            <a:r>
              <a:rPr lang="cs-CZ" dirty="0"/>
              <a:t> dignity and </a:t>
            </a:r>
            <a:r>
              <a:rPr lang="cs-CZ" dirty="0" err="1"/>
              <a:t>human</a:t>
            </a:r>
            <a:r>
              <a:rPr lang="cs-CZ" dirty="0"/>
              <a:t> identity</a:t>
            </a:r>
          </a:p>
        </p:txBody>
      </p:sp>
      <p:sp>
        <p:nvSpPr>
          <p:cNvPr id="3" name="Zástupný obsah 2">
            <a:extLst>
              <a:ext uri="{FF2B5EF4-FFF2-40B4-BE49-F238E27FC236}">
                <a16:creationId xmlns:a16="http://schemas.microsoft.com/office/drawing/2014/main" id="{7658B916-2F47-488C-A7FC-B301CD08356D}"/>
              </a:ext>
            </a:extLst>
          </p:cNvPr>
          <p:cNvSpPr>
            <a:spLocks noGrp="1"/>
          </p:cNvSpPr>
          <p:nvPr>
            <p:ph idx="1"/>
          </p:nvPr>
        </p:nvSpPr>
        <p:spPr>
          <a:xfrm>
            <a:off x="191344" y="1268761"/>
            <a:ext cx="11809312" cy="4857404"/>
          </a:xfrm>
        </p:spPr>
        <p:txBody>
          <a:bodyPr>
            <a:normAutofit fontScale="92500" lnSpcReduction="20000"/>
          </a:bodyPr>
          <a:lstStyle/>
          <a:p>
            <a:pPr marL="0" indent="0">
              <a:buNone/>
            </a:pPr>
            <a:r>
              <a:rPr lang="cs-CZ" dirty="0" err="1"/>
              <a:t>Contra</a:t>
            </a:r>
            <a:r>
              <a:rPr lang="cs-CZ" dirty="0"/>
              <a:t> </a:t>
            </a:r>
            <a:r>
              <a:rPr lang="cs-CZ" dirty="0" err="1"/>
              <a:t>Fukuyama</a:t>
            </a:r>
            <a:r>
              <a:rPr lang="cs-CZ" dirty="0"/>
              <a:t>:</a:t>
            </a:r>
          </a:p>
          <a:p>
            <a:pPr marL="0" indent="0">
              <a:buNone/>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the articulation of </a:t>
            </a:r>
            <a:r>
              <a:rPr lang="en-US" sz="2200" i="1" dirty="0" err="1">
                <a:effectLst/>
                <a:latin typeface="Times New Roman" panose="02020603050405020304" pitchFamily="18" charset="0"/>
                <a:ea typeface="Calibri" panose="020F0502020204030204" pitchFamily="34" charset="0"/>
                <a:cs typeface="Times New Roman" panose="02020603050405020304" pitchFamily="18" charset="0"/>
              </a:rPr>
              <a:t>thymos</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by ancient classical philosophers</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the final sentences of Plato’s </a:t>
            </a:r>
            <a:r>
              <a:rPr lang="en-US" sz="2200" i="1" dirty="0">
                <a:effectLst/>
                <a:latin typeface="Times New Roman" panose="02020603050405020304" pitchFamily="18" charset="0"/>
                <a:ea typeface="Calibri" panose="020F0502020204030204" pitchFamily="34" charset="0"/>
                <a:cs typeface="Times New Roman" panose="02020603050405020304" pitchFamily="18" charset="0"/>
              </a:rPr>
              <a:t>Phaedrus</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In the very end of conversation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Socrates</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offers</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following</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prayer</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demonstrating</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tension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between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inner</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outer</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self</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inside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exothén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outside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endothén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was</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actually</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very center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Sokratic</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philosophical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anthropology</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and not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only</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modern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invention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22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2200" i="1" dirty="0">
              <a:effectLst/>
              <a:latin typeface="Calibri" panose="020F0502020204030204" pitchFamily="34" charset="0"/>
              <a:ea typeface="Calibri" panose="020F0502020204030204" pitchFamily="34" charset="0"/>
              <a:cs typeface="Times New Roman" panose="02020603050405020304" pitchFamily="18" charset="0"/>
            </a:endParaRPr>
          </a:p>
          <a:p>
            <a:pPr marL="106680" indent="0">
              <a:lnSpc>
                <a:spcPct val="120000"/>
              </a:lnSpc>
              <a:spcBef>
                <a:spcPts val="0"/>
              </a:spcBef>
              <a:spcAft>
                <a:spcPts val="800"/>
              </a:spcAft>
              <a:buNone/>
            </a:pP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Socrates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Beloved</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Pan, and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other</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gods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who</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haunt</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place,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give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me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beauty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in</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inward</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soul</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may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outward</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inward</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man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cs-CZ" sz="2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b="1" i="1" dirty="0" err="1">
                <a:effectLst/>
                <a:latin typeface="Times New Roman" panose="02020603050405020304" pitchFamily="18" charset="0"/>
                <a:ea typeface="Calibri" panose="020F0502020204030204" pitchFamily="34" charset="0"/>
                <a:cs typeface="Times New Roman" panose="02020603050405020304" pitchFamily="18" charset="0"/>
              </a:rPr>
              <a:t>one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May I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reckon</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wise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to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wealthy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may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I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such a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quantity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gold</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as a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temperate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man and he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only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bear</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carry</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Anything</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more?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prayer</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I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enough</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me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2200" dirty="0">
              <a:latin typeface="Calibri" panose="020F0502020204030204" pitchFamily="34" charset="0"/>
              <a:ea typeface="Calibri" panose="020F0502020204030204" pitchFamily="34" charset="0"/>
              <a:cs typeface="Times New Roman" panose="02020603050405020304" pitchFamily="18" charset="0"/>
            </a:endParaRPr>
          </a:p>
          <a:p>
            <a:pPr marL="106680" indent="0">
              <a:lnSpc>
                <a:spcPct val="120000"/>
              </a:lnSpc>
              <a:spcBef>
                <a:spcPts val="0"/>
              </a:spcBef>
              <a:spcAft>
                <a:spcPts val="800"/>
              </a:spcAft>
              <a:buNone/>
            </a:pP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Phaedrus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Ask</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same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me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friends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should</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things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in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common</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a:t>
            </a:r>
          </a:p>
          <a:p>
            <a:pPr marL="106680" indent="0">
              <a:lnSpc>
                <a:spcPct val="120000"/>
              </a:lnSpc>
              <a:spcBef>
                <a:spcPts val="0"/>
              </a:spcBef>
              <a:spcAft>
                <a:spcPts val="800"/>
              </a:spcAft>
              <a:buNone/>
            </a:pP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Socrates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Let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cs-CZ" sz="2200" i="1" dirty="0">
                <a:effectLst/>
                <a:latin typeface="Times New Roman" panose="02020603050405020304" pitchFamily="18" charset="0"/>
                <a:ea typeface="Calibri" panose="020F0502020204030204" pitchFamily="34" charset="0"/>
                <a:cs typeface="Times New Roman" panose="02020603050405020304" pitchFamily="18" charset="0"/>
              </a:rPr>
              <a:t> go.</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r">
              <a:lnSpc>
                <a:spcPct val="120000"/>
              </a:lnSpc>
              <a:spcBef>
                <a:spcPts val="0"/>
              </a:spcBef>
              <a:buNone/>
            </a:pP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Plato: </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Phaedrus</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279b8-c3,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transl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by Benjamin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Jowett</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cs-CZ" sz="22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20000"/>
              </a:lnSpc>
              <a:spcBef>
                <a:spcPts val="0"/>
              </a:spcBef>
              <a:buNone/>
            </a:pPr>
            <a:r>
              <a:rPr lang="en-US" sz="22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3296063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Etymology </a:t>
            </a:r>
            <a:r>
              <a:rPr lang="cs-CZ" dirty="0" err="1"/>
              <a:t>of</a:t>
            </a:r>
            <a:r>
              <a:rPr lang="cs-CZ" dirty="0"/>
              <a:t> a personality, a person</a:t>
            </a:r>
          </a:p>
        </p:txBody>
      </p:sp>
      <p:sp>
        <p:nvSpPr>
          <p:cNvPr id="3" name="Zástupný symbol pro obsah 2"/>
          <p:cNvSpPr>
            <a:spLocks noGrp="1"/>
          </p:cNvSpPr>
          <p:nvPr>
            <p:ph idx="1"/>
          </p:nvPr>
        </p:nvSpPr>
        <p:spPr/>
        <p:txBody>
          <a:bodyPr>
            <a:normAutofit/>
          </a:bodyPr>
          <a:lstStyle/>
          <a:p>
            <a:pPr>
              <a:buNone/>
            </a:pPr>
            <a:r>
              <a:rPr lang="cs-CZ" b="1" i="1" dirty="0">
                <a:solidFill>
                  <a:srgbClr val="00B050"/>
                </a:solidFill>
              </a:rPr>
              <a:t>Persona</a:t>
            </a:r>
            <a:r>
              <a:rPr lang="cs-CZ" dirty="0"/>
              <a:t> </a:t>
            </a:r>
            <a:r>
              <a:rPr lang="cs-CZ" dirty="0" err="1"/>
              <a:t>reffered</a:t>
            </a:r>
            <a:r>
              <a:rPr lang="cs-CZ" dirty="0"/>
              <a:t> to </a:t>
            </a:r>
            <a:r>
              <a:rPr lang="cs-CZ" dirty="0" err="1"/>
              <a:t>an</a:t>
            </a:r>
            <a:r>
              <a:rPr lang="cs-CZ" dirty="0"/>
              <a:t> </a:t>
            </a:r>
            <a:r>
              <a:rPr lang="cs-CZ" dirty="0" err="1"/>
              <a:t>actor</a:t>
            </a:r>
            <a:r>
              <a:rPr lang="cs-CZ" dirty="0"/>
              <a:t>´s </a:t>
            </a:r>
            <a:r>
              <a:rPr lang="cs-CZ" dirty="0" err="1"/>
              <a:t>mask</a:t>
            </a:r>
            <a:r>
              <a:rPr lang="cs-CZ" dirty="0"/>
              <a:t> </a:t>
            </a:r>
            <a:r>
              <a:rPr lang="cs-CZ" dirty="0" err="1"/>
              <a:t>which</a:t>
            </a:r>
            <a:r>
              <a:rPr lang="cs-CZ" dirty="0"/>
              <a:t> </a:t>
            </a:r>
            <a:r>
              <a:rPr lang="cs-CZ" dirty="0" err="1"/>
              <a:t>the</a:t>
            </a:r>
            <a:r>
              <a:rPr lang="cs-CZ" dirty="0"/>
              <a:t> </a:t>
            </a:r>
            <a:r>
              <a:rPr lang="cs-CZ" dirty="0" err="1"/>
              <a:t>actor</a:t>
            </a:r>
            <a:r>
              <a:rPr lang="cs-CZ" dirty="0"/>
              <a:t> put on to </a:t>
            </a:r>
            <a:r>
              <a:rPr lang="cs-CZ" dirty="0" err="1"/>
              <a:t>signal</a:t>
            </a:r>
            <a:r>
              <a:rPr lang="cs-CZ" dirty="0"/>
              <a:t> to </a:t>
            </a:r>
            <a:r>
              <a:rPr lang="cs-CZ" dirty="0" err="1"/>
              <a:t>the</a:t>
            </a:r>
            <a:r>
              <a:rPr lang="cs-CZ" dirty="0"/>
              <a:t> audience </a:t>
            </a:r>
            <a:r>
              <a:rPr lang="cs-CZ" dirty="0" err="1"/>
              <a:t>that</a:t>
            </a:r>
            <a:r>
              <a:rPr lang="cs-CZ" dirty="0"/>
              <a:t> he </a:t>
            </a:r>
            <a:r>
              <a:rPr lang="cs-CZ" dirty="0" err="1"/>
              <a:t>or</a:t>
            </a:r>
            <a:r>
              <a:rPr lang="cs-CZ" dirty="0"/>
              <a:t> </a:t>
            </a:r>
            <a:r>
              <a:rPr lang="cs-CZ" dirty="0" err="1"/>
              <a:t>she</a:t>
            </a:r>
            <a:r>
              <a:rPr lang="cs-CZ" dirty="0"/>
              <a:t> </a:t>
            </a:r>
            <a:r>
              <a:rPr lang="cs-CZ" dirty="0" err="1"/>
              <a:t>was</a:t>
            </a:r>
            <a:r>
              <a:rPr lang="cs-CZ" dirty="0"/>
              <a:t> </a:t>
            </a:r>
            <a:r>
              <a:rPr lang="cs-CZ" dirty="0" err="1"/>
              <a:t>assuming</a:t>
            </a:r>
            <a:r>
              <a:rPr lang="cs-CZ" dirty="0"/>
              <a:t> a role, </a:t>
            </a:r>
            <a:r>
              <a:rPr lang="cs-CZ" dirty="0" err="1"/>
              <a:t>and</a:t>
            </a:r>
            <a:r>
              <a:rPr lang="cs-CZ" dirty="0"/>
              <a:t> </a:t>
            </a:r>
            <a:r>
              <a:rPr lang="cs-CZ" dirty="0" err="1"/>
              <a:t>what</a:t>
            </a:r>
            <a:r>
              <a:rPr lang="cs-CZ" dirty="0"/>
              <a:t> role he </a:t>
            </a:r>
            <a:r>
              <a:rPr lang="cs-CZ" dirty="0" err="1"/>
              <a:t>or</a:t>
            </a:r>
            <a:r>
              <a:rPr lang="cs-CZ" dirty="0"/>
              <a:t> </a:t>
            </a:r>
            <a:r>
              <a:rPr lang="cs-CZ" dirty="0" err="1"/>
              <a:t>she</a:t>
            </a:r>
            <a:r>
              <a:rPr lang="cs-CZ" dirty="0"/>
              <a:t> </a:t>
            </a:r>
            <a:r>
              <a:rPr lang="cs-CZ" dirty="0" err="1"/>
              <a:t>was</a:t>
            </a:r>
            <a:r>
              <a:rPr lang="cs-CZ" dirty="0"/>
              <a:t> </a:t>
            </a:r>
            <a:r>
              <a:rPr lang="cs-CZ" dirty="0" err="1"/>
              <a:t>assuming</a:t>
            </a:r>
            <a:r>
              <a:rPr lang="cs-CZ" dirty="0"/>
              <a:t>.</a:t>
            </a:r>
          </a:p>
          <a:p>
            <a:pPr>
              <a:buNone/>
            </a:pPr>
            <a:r>
              <a:rPr lang="cs-CZ" dirty="0" err="1"/>
              <a:t>Initially</a:t>
            </a:r>
            <a:r>
              <a:rPr lang="cs-CZ" dirty="0"/>
              <a:t>, </a:t>
            </a:r>
            <a:r>
              <a:rPr lang="cs-CZ" i="1" dirty="0"/>
              <a:t>persona</a:t>
            </a:r>
            <a:r>
              <a:rPr lang="cs-CZ" dirty="0"/>
              <a:t> </a:t>
            </a:r>
            <a:r>
              <a:rPr lang="cs-CZ" dirty="0" err="1"/>
              <a:t>is</a:t>
            </a:r>
            <a:r>
              <a:rPr lang="cs-CZ" dirty="0"/>
              <a:t> a role: </a:t>
            </a:r>
            <a:r>
              <a:rPr lang="cs-CZ" b="1" dirty="0"/>
              <a:t>to </a:t>
            </a:r>
            <a:r>
              <a:rPr lang="cs-CZ" b="1" dirty="0" err="1"/>
              <a:t>be</a:t>
            </a:r>
            <a:r>
              <a:rPr lang="cs-CZ" b="1" dirty="0"/>
              <a:t> as </a:t>
            </a:r>
            <a:r>
              <a:rPr lang="cs-CZ" b="1" dirty="0">
                <a:solidFill>
                  <a:srgbClr val="00B050"/>
                </a:solidFill>
              </a:rPr>
              <a:t>a person </a:t>
            </a:r>
            <a:r>
              <a:rPr lang="cs-CZ" b="1" dirty="0" err="1"/>
              <a:t>means</a:t>
            </a:r>
            <a:r>
              <a:rPr lang="cs-CZ" b="1" dirty="0"/>
              <a:t> </a:t>
            </a:r>
            <a:r>
              <a:rPr lang="cs-CZ" b="1" dirty="0" err="1"/>
              <a:t>first</a:t>
            </a:r>
            <a:r>
              <a:rPr lang="cs-CZ" b="1" dirty="0"/>
              <a:t> </a:t>
            </a:r>
            <a:r>
              <a:rPr lang="cs-CZ" b="1" dirty="0" err="1"/>
              <a:t>of</a:t>
            </a:r>
            <a:r>
              <a:rPr lang="cs-CZ" b="1" dirty="0"/>
              <a:t> </a:t>
            </a:r>
            <a:r>
              <a:rPr lang="cs-CZ" b="1" dirty="0" err="1"/>
              <a:t>all</a:t>
            </a:r>
            <a:r>
              <a:rPr lang="cs-CZ" b="1" dirty="0"/>
              <a:t> </a:t>
            </a:r>
            <a:r>
              <a:rPr lang="cs-CZ" b="1" i="1" dirty="0" err="1"/>
              <a:t>having</a:t>
            </a:r>
            <a:r>
              <a:rPr lang="cs-CZ" b="1" i="1" dirty="0"/>
              <a:t> a role</a:t>
            </a:r>
            <a:r>
              <a:rPr lang="cs-CZ" b="1" dirty="0"/>
              <a:t>, to </a:t>
            </a:r>
            <a:r>
              <a:rPr lang="cs-CZ" b="1" dirty="0" err="1"/>
              <a:t>have</a:t>
            </a:r>
            <a:r>
              <a:rPr lang="cs-CZ" b="1" dirty="0"/>
              <a:t> </a:t>
            </a:r>
            <a:r>
              <a:rPr lang="cs-CZ" dirty="0" err="1"/>
              <a:t>an</a:t>
            </a:r>
            <a:r>
              <a:rPr lang="cs-CZ" dirty="0"/>
              <a:t> agenda </a:t>
            </a:r>
            <a:r>
              <a:rPr lang="cs-CZ" dirty="0" err="1"/>
              <a:t>of</a:t>
            </a:r>
            <a:r>
              <a:rPr lang="cs-CZ" dirty="0"/>
              <a:t> </a:t>
            </a:r>
            <a:r>
              <a:rPr lang="cs-CZ" dirty="0" err="1"/>
              <a:t>one</a:t>
            </a:r>
            <a:r>
              <a:rPr lang="cs-CZ" dirty="0"/>
              <a:t>´s </a:t>
            </a:r>
            <a:r>
              <a:rPr lang="cs-CZ" dirty="0" err="1"/>
              <a:t>own</a:t>
            </a:r>
            <a:r>
              <a:rPr lang="cs-CZ" dirty="0"/>
              <a:t> </a:t>
            </a:r>
            <a:r>
              <a:rPr lang="cs-CZ" dirty="0" err="1"/>
              <a:t>and</a:t>
            </a:r>
            <a:r>
              <a:rPr lang="cs-CZ" dirty="0"/>
              <a:t> </a:t>
            </a:r>
            <a:r>
              <a:rPr lang="cs-CZ" b="1" dirty="0" err="1"/>
              <a:t>one</a:t>
            </a:r>
            <a:r>
              <a:rPr lang="cs-CZ" b="1" dirty="0"/>
              <a:t>´s </a:t>
            </a:r>
            <a:r>
              <a:rPr lang="cs-CZ" b="1" dirty="0" err="1"/>
              <a:t>own</a:t>
            </a:r>
            <a:r>
              <a:rPr lang="cs-CZ" b="1" dirty="0"/>
              <a:t> </a:t>
            </a:r>
            <a:r>
              <a:rPr lang="cs-CZ" b="1" dirty="0" err="1"/>
              <a:t>distinctive</a:t>
            </a:r>
            <a:r>
              <a:rPr lang="cs-CZ" b="1" dirty="0"/>
              <a:t> style</a:t>
            </a:r>
            <a:r>
              <a:rPr lang="cs-CZ" dirty="0"/>
              <a:t> as </a:t>
            </a:r>
            <a:r>
              <a:rPr lang="cs-CZ" dirty="0" err="1"/>
              <a:t>we</a:t>
            </a:r>
            <a:r>
              <a:rPr lang="cs-CZ" dirty="0"/>
              <a:t> go </a:t>
            </a:r>
            <a:r>
              <a:rPr lang="cs-CZ" dirty="0" err="1"/>
              <a:t>busily</a:t>
            </a:r>
            <a:r>
              <a:rPr lang="cs-CZ" dirty="0"/>
              <a:t> </a:t>
            </a:r>
            <a:r>
              <a:rPr lang="cs-CZ" dirty="0" err="1"/>
              <a:t>and</a:t>
            </a:r>
            <a:r>
              <a:rPr lang="cs-CZ" dirty="0"/>
              <a:t> </a:t>
            </a:r>
            <a:r>
              <a:rPr lang="cs-CZ" dirty="0" err="1"/>
              <a:t>purposefully</a:t>
            </a:r>
            <a:r>
              <a:rPr lang="cs-CZ" dirty="0"/>
              <a:t> </a:t>
            </a:r>
            <a:r>
              <a:rPr lang="cs-CZ" dirty="0" err="1"/>
              <a:t>about</a:t>
            </a:r>
            <a:r>
              <a:rPr lang="cs-CZ" dirty="0"/>
              <a:t> </a:t>
            </a:r>
            <a:r>
              <a:rPr lang="cs-CZ" dirty="0" err="1"/>
              <a:t>that</a:t>
            </a:r>
            <a:r>
              <a:rPr lang="cs-CZ" dirty="0"/>
              <a:t> agenda. </a:t>
            </a:r>
          </a:p>
          <a:p>
            <a:pPr>
              <a:buNone/>
            </a:pPr>
            <a:r>
              <a:rPr lang="cs-CZ" b="1" dirty="0" err="1"/>
              <a:t>Being</a:t>
            </a:r>
            <a:r>
              <a:rPr lang="cs-CZ" b="1" dirty="0"/>
              <a:t> </a:t>
            </a:r>
            <a:r>
              <a:rPr lang="cs-CZ" b="1" dirty="0">
                <a:solidFill>
                  <a:srgbClr val="00B050"/>
                </a:solidFill>
              </a:rPr>
              <a:t>a person </a:t>
            </a:r>
            <a:r>
              <a:rPr lang="cs-CZ" b="1" dirty="0" err="1"/>
              <a:t>must</a:t>
            </a:r>
            <a:r>
              <a:rPr lang="cs-CZ" b="1" dirty="0"/>
              <a:t> </a:t>
            </a:r>
            <a:r>
              <a:rPr lang="cs-CZ" b="1" dirty="0" err="1"/>
              <a:t>include</a:t>
            </a:r>
            <a:r>
              <a:rPr lang="cs-CZ" b="1" dirty="0"/>
              <a:t> </a:t>
            </a:r>
            <a:r>
              <a:rPr lang="cs-CZ" dirty="0" err="1"/>
              <a:t>minimally</a:t>
            </a:r>
            <a:r>
              <a:rPr lang="cs-CZ" dirty="0"/>
              <a:t> </a:t>
            </a:r>
            <a:r>
              <a:rPr lang="cs-CZ" b="1" dirty="0" err="1"/>
              <a:t>having</a:t>
            </a:r>
            <a:r>
              <a:rPr lang="cs-CZ" b="1" dirty="0"/>
              <a:t> </a:t>
            </a:r>
            <a:r>
              <a:rPr lang="cs-CZ" b="1" dirty="0" err="1"/>
              <a:t>an</a:t>
            </a:r>
            <a:r>
              <a:rPr lang="cs-CZ" b="1" dirty="0"/>
              <a:t> agenda </a:t>
            </a:r>
            <a:r>
              <a:rPr lang="cs-CZ" b="1" dirty="0" err="1"/>
              <a:t>of</a:t>
            </a:r>
            <a:r>
              <a:rPr lang="cs-CZ" b="1" dirty="0"/>
              <a:t> </a:t>
            </a:r>
            <a:r>
              <a:rPr lang="cs-CZ" b="1" dirty="0" err="1"/>
              <a:t>one</a:t>
            </a:r>
            <a:r>
              <a:rPr lang="cs-CZ" b="1" dirty="0"/>
              <a:t>´s </a:t>
            </a:r>
            <a:r>
              <a:rPr lang="cs-CZ" b="1" dirty="0" err="1"/>
              <a:t>own</a:t>
            </a:r>
            <a:r>
              <a:rPr lang="cs-CZ" dirty="0"/>
              <a:t>, </a:t>
            </a:r>
            <a:r>
              <a:rPr lang="cs-CZ" b="1" dirty="0" err="1"/>
              <a:t>going</a:t>
            </a:r>
            <a:r>
              <a:rPr lang="cs-CZ" b="1" dirty="0"/>
              <a:t> </a:t>
            </a:r>
            <a:r>
              <a:rPr lang="cs-CZ" b="1" dirty="0" err="1"/>
              <a:t>about</a:t>
            </a:r>
            <a:r>
              <a:rPr lang="cs-CZ" b="1" dirty="0"/>
              <a:t> </a:t>
            </a:r>
            <a:r>
              <a:rPr lang="cs-CZ" b="1" dirty="0" err="1"/>
              <a:t>purposefully</a:t>
            </a:r>
            <a:r>
              <a:rPr lang="cs-CZ" b="1" dirty="0"/>
              <a:t> </a:t>
            </a:r>
            <a:r>
              <a:rPr lang="cs-CZ" b="1" dirty="0" err="1"/>
              <a:t>building</a:t>
            </a:r>
            <a:r>
              <a:rPr lang="cs-CZ" b="1" dirty="0"/>
              <a:t> </a:t>
            </a:r>
            <a:r>
              <a:rPr lang="cs-CZ" b="1" dirty="0" err="1"/>
              <a:t>up</a:t>
            </a:r>
            <a:r>
              <a:rPr lang="cs-CZ" b="1" dirty="0"/>
              <a:t> a </a:t>
            </a:r>
            <a:r>
              <a:rPr lang="cs-CZ" b="1" dirty="0" err="1"/>
              <a:t>distinctive</a:t>
            </a:r>
            <a:r>
              <a:rPr lang="cs-CZ" b="1" dirty="0"/>
              <a:t> </a:t>
            </a:r>
            <a:r>
              <a:rPr lang="cs-CZ" b="1" dirty="0" err="1"/>
              <a:t>life</a:t>
            </a:r>
            <a:r>
              <a:rPr lang="cs-CZ" b="1" dirty="0"/>
              <a:t> in a </a:t>
            </a:r>
            <a:r>
              <a:rPr lang="cs-CZ" b="1" dirty="0" err="1"/>
              <a:t>distinctive</a:t>
            </a:r>
            <a:r>
              <a:rPr lang="cs-CZ" b="1" dirty="0"/>
              <a:t> </a:t>
            </a:r>
            <a:r>
              <a:rPr lang="cs-CZ" b="1" dirty="0" err="1"/>
              <a:t>way</a:t>
            </a:r>
            <a:r>
              <a:rPr lang="cs-CZ" dirty="0"/>
              <a:t>. </a:t>
            </a:r>
          </a:p>
        </p:txBody>
      </p:sp>
    </p:spTree>
    <p:extLst>
      <p:ext uri="{BB962C8B-B14F-4D97-AF65-F5344CB8AC3E}">
        <p14:creationId xmlns:p14="http://schemas.microsoft.com/office/powerpoint/2010/main" val="778975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a:t>
            </a:r>
            <a:r>
              <a:rPr lang="cs-CZ" dirty="0" err="1"/>
              <a:t>nonpersonal</a:t>
            </a:r>
            <a:r>
              <a:rPr lang="cs-CZ" dirty="0"/>
              <a:t> </a:t>
            </a:r>
            <a:r>
              <a:rPr lang="cs-CZ" dirty="0" err="1"/>
              <a:t>being</a:t>
            </a:r>
            <a:endParaRPr lang="cs-CZ" dirty="0"/>
          </a:p>
        </p:txBody>
      </p:sp>
      <p:sp>
        <p:nvSpPr>
          <p:cNvPr id="3" name="Zástupný symbol pro obsah 2"/>
          <p:cNvSpPr>
            <a:spLocks noGrp="1"/>
          </p:cNvSpPr>
          <p:nvPr>
            <p:ph idx="1"/>
          </p:nvPr>
        </p:nvSpPr>
        <p:spPr/>
        <p:txBody>
          <a:bodyPr/>
          <a:lstStyle/>
          <a:p>
            <a:pPr>
              <a:buNone/>
            </a:pPr>
            <a:r>
              <a:rPr lang="cs-CZ" dirty="0" err="1"/>
              <a:t>An</a:t>
            </a:r>
            <a:r>
              <a:rPr lang="cs-CZ" dirty="0"/>
              <a:t> </a:t>
            </a:r>
            <a:r>
              <a:rPr lang="cs-CZ" dirty="0" err="1"/>
              <a:t>impersonal</a:t>
            </a:r>
            <a:r>
              <a:rPr lang="cs-CZ" dirty="0"/>
              <a:t> – </a:t>
            </a:r>
            <a:r>
              <a:rPr lang="cs-CZ" dirty="0" err="1"/>
              <a:t>or</a:t>
            </a:r>
            <a:r>
              <a:rPr lang="cs-CZ" dirty="0"/>
              <a:t> </a:t>
            </a:r>
            <a:r>
              <a:rPr lang="cs-CZ" dirty="0" err="1"/>
              <a:t>better</a:t>
            </a:r>
            <a:r>
              <a:rPr lang="cs-CZ" dirty="0"/>
              <a:t>, </a:t>
            </a:r>
            <a:r>
              <a:rPr lang="cs-CZ" b="1" dirty="0"/>
              <a:t>a </a:t>
            </a:r>
            <a:r>
              <a:rPr lang="cs-CZ" b="1" dirty="0" err="1"/>
              <a:t>nonpersonal</a:t>
            </a:r>
            <a:r>
              <a:rPr lang="cs-CZ" b="1" dirty="0"/>
              <a:t> – </a:t>
            </a:r>
            <a:r>
              <a:rPr lang="cs-CZ" b="1" dirty="0" err="1"/>
              <a:t>being</a:t>
            </a:r>
            <a:r>
              <a:rPr lang="cs-CZ" dirty="0"/>
              <a:t> </a:t>
            </a:r>
            <a:r>
              <a:rPr lang="cs-CZ" dirty="0" err="1"/>
              <a:t>would</a:t>
            </a:r>
            <a:r>
              <a:rPr lang="cs-CZ" dirty="0"/>
              <a:t> </a:t>
            </a:r>
            <a:r>
              <a:rPr lang="cs-CZ" dirty="0" err="1"/>
              <a:t>then</a:t>
            </a:r>
            <a:r>
              <a:rPr lang="cs-CZ" dirty="0"/>
              <a:t> </a:t>
            </a:r>
            <a:r>
              <a:rPr lang="cs-CZ" dirty="0" err="1"/>
              <a:t>be</a:t>
            </a:r>
            <a:r>
              <a:rPr lang="cs-CZ" dirty="0"/>
              <a:t> </a:t>
            </a:r>
            <a:r>
              <a:rPr lang="cs-CZ" dirty="0" err="1"/>
              <a:t>one</a:t>
            </a:r>
            <a:r>
              <a:rPr lang="cs-CZ" dirty="0"/>
              <a:t> </a:t>
            </a:r>
            <a:r>
              <a:rPr lang="cs-CZ" dirty="0" err="1"/>
              <a:t>which</a:t>
            </a:r>
            <a:r>
              <a:rPr lang="cs-CZ" dirty="0"/>
              <a:t> </a:t>
            </a:r>
            <a:r>
              <a:rPr lang="cs-CZ" b="1" dirty="0"/>
              <a:t>had no agenda </a:t>
            </a:r>
            <a:r>
              <a:rPr lang="cs-CZ" b="1" dirty="0" err="1"/>
              <a:t>of</a:t>
            </a:r>
            <a:r>
              <a:rPr lang="cs-CZ" b="1" dirty="0"/>
              <a:t> </a:t>
            </a:r>
            <a:r>
              <a:rPr lang="cs-CZ" b="1" dirty="0" err="1"/>
              <a:t>its</a:t>
            </a:r>
            <a:r>
              <a:rPr lang="cs-CZ" b="1" dirty="0"/>
              <a:t> </a:t>
            </a:r>
            <a:r>
              <a:rPr lang="cs-CZ" b="1" dirty="0" err="1"/>
              <a:t>own</a:t>
            </a:r>
            <a:r>
              <a:rPr lang="cs-CZ" dirty="0"/>
              <a:t>, a </a:t>
            </a:r>
            <a:r>
              <a:rPr lang="cs-CZ" dirty="0" err="1"/>
              <a:t>being</a:t>
            </a:r>
            <a:r>
              <a:rPr lang="cs-CZ" dirty="0"/>
              <a:t> </a:t>
            </a:r>
            <a:r>
              <a:rPr lang="cs-CZ" b="1" dirty="0" err="1"/>
              <a:t>passively</a:t>
            </a:r>
            <a:r>
              <a:rPr lang="cs-CZ" dirty="0"/>
              <a:t> </a:t>
            </a:r>
            <a:r>
              <a:rPr lang="cs-CZ" dirty="0" err="1"/>
              <a:t>driven</a:t>
            </a:r>
            <a:r>
              <a:rPr lang="cs-CZ" dirty="0"/>
              <a:t> to </a:t>
            </a:r>
            <a:r>
              <a:rPr lang="cs-CZ" dirty="0" err="1"/>
              <a:t>and</a:t>
            </a:r>
            <a:r>
              <a:rPr lang="cs-CZ" dirty="0"/>
              <a:t> </a:t>
            </a:r>
            <a:r>
              <a:rPr lang="cs-CZ" dirty="0" err="1"/>
              <a:t>fro</a:t>
            </a:r>
            <a:r>
              <a:rPr lang="cs-CZ" dirty="0"/>
              <a:t> by </a:t>
            </a:r>
            <a:r>
              <a:rPr lang="cs-CZ" dirty="0" err="1"/>
              <a:t>every</a:t>
            </a:r>
            <a:r>
              <a:rPr lang="cs-CZ" dirty="0"/>
              <a:t> </a:t>
            </a:r>
            <a:r>
              <a:rPr lang="cs-CZ" dirty="0" err="1"/>
              <a:t>wind</a:t>
            </a:r>
            <a:r>
              <a:rPr lang="cs-CZ" dirty="0"/>
              <a:t> </a:t>
            </a:r>
            <a:r>
              <a:rPr lang="cs-CZ" dirty="0" err="1"/>
              <a:t>of</a:t>
            </a:r>
            <a:r>
              <a:rPr lang="cs-CZ" dirty="0"/>
              <a:t> </a:t>
            </a:r>
            <a:r>
              <a:rPr lang="cs-CZ" dirty="0" err="1"/>
              <a:t>chance</a:t>
            </a:r>
            <a:r>
              <a:rPr lang="cs-CZ" dirty="0"/>
              <a:t>, </a:t>
            </a:r>
            <a:r>
              <a:rPr lang="cs-CZ" b="1" dirty="0" err="1"/>
              <a:t>willing</a:t>
            </a:r>
            <a:r>
              <a:rPr lang="cs-CZ" b="1" dirty="0"/>
              <a:t> </a:t>
            </a:r>
            <a:r>
              <a:rPr lang="cs-CZ" b="1" dirty="0" err="1"/>
              <a:t>nothing</a:t>
            </a:r>
            <a:r>
              <a:rPr lang="cs-CZ" b="1" dirty="0"/>
              <a:t>, </a:t>
            </a:r>
            <a:r>
              <a:rPr lang="cs-CZ" b="1" dirty="0" err="1"/>
              <a:t>seeking</a:t>
            </a:r>
            <a:r>
              <a:rPr lang="cs-CZ" b="1" dirty="0"/>
              <a:t> </a:t>
            </a:r>
            <a:r>
              <a:rPr lang="cs-CZ" b="1" dirty="0" err="1"/>
              <a:t>nothing</a:t>
            </a:r>
            <a:r>
              <a:rPr lang="cs-CZ" b="1" dirty="0"/>
              <a:t>, </a:t>
            </a:r>
            <a:r>
              <a:rPr lang="cs-CZ" b="1" dirty="0" err="1"/>
              <a:t>drifting</a:t>
            </a:r>
            <a:r>
              <a:rPr lang="cs-CZ" b="1" dirty="0"/>
              <a:t> </a:t>
            </a:r>
            <a:r>
              <a:rPr lang="cs-CZ" b="1" dirty="0" err="1"/>
              <a:t>aimlessly</a:t>
            </a:r>
            <a:r>
              <a:rPr lang="cs-CZ" b="1" dirty="0"/>
              <a:t> </a:t>
            </a:r>
            <a:r>
              <a:rPr lang="cs-CZ" dirty="0" err="1"/>
              <a:t>like</a:t>
            </a:r>
            <a:r>
              <a:rPr lang="cs-CZ" dirty="0"/>
              <a:t> a </a:t>
            </a:r>
            <a:r>
              <a:rPr lang="cs-CZ" dirty="0" err="1"/>
              <a:t>wind</a:t>
            </a:r>
            <a:r>
              <a:rPr lang="cs-CZ" dirty="0"/>
              <a:t>-</a:t>
            </a:r>
            <a:r>
              <a:rPr lang="cs-CZ" dirty="0" err="1"/>
              <a:t>blown</a:t>
            </a:r>
            <a:r>
              <a:rPr lang="cs-CZ" dirty="0"/>
              <a:t> </a:t>
            </a:r>
            <a:r>
              <a:rPr lang="cs-CZ" dirty="0" err="1"/>
              <a:t>leaf</a:t>
            </a:r>
            <a:r>
              <a:rPr lang="cs-CZ" dirty="0"/>
              <a:t>, </a:t>
            </a:r>
            <a:r>
              <a:rPr lang="cs-CZ" b="1" dirty="0"/>
              <a:t>had</a:t>
            </a:r>
            <a:r>
              <a:rPr lang="cs-CZ" dirty="0"/>
              <a:t> no agenda – </a:t>
            </a:r>
            <a:r>
              <a:rPr lang="cs-CZ" dirty="0" err="1"/>
              <a:t>and</a:t>
            </a:r>
            <a:r>
              <a:rPr lang="cs-CZ" dirty="0"/>
              <a:t> </a:t>
            </a:r>
            <a:r>
              <a:rPr lang="cs-CZ" b="1" dirty="0"/>
              <a:t>no style </a:t>
            </a:r>
            <a:r>
              <a:rPr lang="cs-CZ" b="1" dirty="0" err="1"/>
              <a:t>of</a:t>
            </a:r>
            <a:r>
              <a:rPr lang="cs-CZ" b="1" dirty="0"/>
              <a:t> </a:t>
            </a:r>
            <a:r>
              <a:rPr lang="cs-CZ" b="1" dirty="0" err="1"/>
              <a:t>its</a:t>
            </a:r>
            <a:r>
              <a:rPr lang="cs-CZ" b="1" dirty="0"/>
              <a:t> </a:t>
            </a:r>
            <a:r>
              <a:rPr lang="cs-CZ" b="1" dirty="0" err="1"/>
              <a:t>own</a:t>
            </a:r>
            <a:r>
              <a:rPr lang="cs-CZ" dirty="0"/>
              <a:t>, </a:t>
            </a:r>
            <a:r>
              <a:rPr lang="cs-CZ" dirty="0" err="1"/>
              <a:t>looking</a:t>
            </a:r>
            <a:r>
              <a:rPr lang="cs-CZ" dirty="0"/>
              <a:t> to </a:t>
            </a:r>
            <a:r>
              <a:rPr lang="cs-CZ" dirty="0" err="1"/>
              <a:t>the</a:t>
            </a:r>
            <a:r>
              <a:rPr lang="cs-CZ" dirty="0"/>
              <a:t> </a:t>
            </a:r>
            <a:r>
              <a:rPr lang="cs-CZ" dirty="0" err="1"/>
              <a:t>world</a:t>
            </a:r>
            <a:r>
              <a:rPr lang="cs-CZ" dirty="0"/>
              <a:t> to </a:t>
            </a:r>
            <a:r>
              <a:rPr lang="cs-CZ" dirty="0" err="1"/>
              <a:t>shape</a:t>
            </a:r>
            <a:r>
              <a:rPr lang="cs-CZ" dirty="0"/>
              <a:t> </a:t>
            </a:r>
            <a:r>
              <a:rPr lang="cs-CZ" dirty="0" err="1"/>
              <a:t>the</a:t>
            </a:r>
            <a:r>
              <a:rPr lang="cs-CZ" dirty="0"/>
              <a:t> </a:t>
            </a:r>
            <a:r>
              <a:rPr lang="cs-CZ" dirty="0" err="1"/>
              <a:t>way</a:t>
            </a:r>
            <a:r>
              <a:rPr lang="cs-CZ" dirty="0"/>
              <a:t> </a:t>
            </a:r>
            <a:r>
              <a:rPr lang="cs-CZ" dirty="0" err="1"/>
              <a:t>it</a:t>
            </a:r>
            <a:r>
              <a:rPr lang="cs-CZ" dirty="0"/>
              <a:t> </a:t>
            </a:r>
            <a:r>
              <a:rPr lang="cs-CZ" dirty="0" err="1"/>
              <a:t>went</a:t>
            </a:r>
            <a:r>
              <a:rPr lang="cs-CZ" dirty="0"/>
              <a:t> </a:t>
            </a:r>
            <a:r>
              <a:rPr lang="cs-CZ" dirty="0" err="1"/>
              <a:t>about</a:t>
            </a:r>
            <a:r>
              <a:rPr lang="cs-CZ" dirty="0"/>
              <a:t> </a:t>
            </a:r>
            <a:r>
              <a:rPr lang="cs-CZ" dirty="0" err="1"/>
              <a:t>being</a:t>
            </a:r>
            <a:r>
              <a:rPr lang="cs-CZ" dirty="0"/>
              <a:t>.</a:t>
            </a:r>
          </a:p>
        </p:txBody>
      </p:sp>
    </p:spTree>
    <p:extLst>
      <p:ext uri="{BB962C8B-B14F-4D97-AF65-F5344CB8AC3E}">
        <p14:creationId xmlns:p14="http://schemas.microsoft.com/office/powerpoint/2010/main" val="3922408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Person – </a:t>
            </a:r>
            <a:r>
              <a:rPr lang="cs-CZ" dirty="0" err="1"/>
              <a:t>value</a:t>
            </a:r>
            <a:r>
              <a:rPr lang="cs-CZ" dirty="0"/>
              <a:t> /</a:t>
            </a:r>
            <a:r>
              <a:rPr lang="cs-CZ" dirty="0" err="1"/>
              <a:t>virtue</a:t>
            </a:r>
            <a:r>
              <a:rPr lang="cs-CZ" dirty="0"/>
              <a:t> – </a:t>
            </a:r>
            <a:r>
              <a:rPr lang="cs-CZ" dirty="0" err="1"/>
              <a:t>world</a:t>
            </a:r>
            <a:endParaRPr lang="cs-CZ" dirty="0"/>
          </a:p>
        </p:txBody>
      </p:sp>
      <p:sp>
        <p:nvSpPr>
          <p:cNvPr id="3" name="Zástupný symbol pro obsah 2"/>
          <p:cNvSpPr>
            <a:spLocks noGrp="1"/>
          </p:cNvSpPr>
          <p:nvPr>
            <p:ph idx="1"/>
          </p:nvPr>
        </p:nvSpPr>
        <p:spPr/>
        <p:txBody>
          <a:bodyPr>
            <a:normAutofit/>
          </a:bodyPr>
          <a:lstStyle/>
          <a:p>
            <a:pPr>
              <a:buNone/>
            </a:pPr>
            <a:r>
              <a:rPr lang="cs-CZ" b="1" dirty="0">
                <a:solidFill>
                  <a:srgbClr val="00B050"/>
                </a:solidFill>
              </a:rPr>
              <a:t>A person </a:t>
            </a:r>
            <a:r>
              <a:rPr lang="cs-CZ" dirty="0" err="1"/>
              <a:t>is</a:t>
            </a:r>
            <a:r>
              <a:rPr lang="cs-CZ" dirty="0"/>
              <a:t> a </a:t>
            </a:r>
            <a:r>
              <a:rPr lang="cs-CZ" dirty="0" err="1"/>
              <a:t>unitary</a:t>
            </a:r>
            <a:r>
              <a:rPr lang="cs-CZ" dirty="0"/>
              <a:t>, </a:t>
            </a:r>
            <a:r>
              <a:rPr lang="cs-CZ" dirty="0" err="1"/>
              <a:t>self</a:t>
            </a:r>
            <a:r>
              <a:rPr lang="cs-CZ" dirty="0"/>
              <a:t>-</a:t>
            </a:r>
            <a:r>
              <a:rPr lang="cs-CZ" dirty="0" err="1"/>
              <a:t>consistent</a:t>
            </a:r>
            <a:r>
              <a:rPr lang="cs-CZ" dirty="0"/>
              <a:t> </a:t>
            </a:r>
            <a:r>
              <a:rPr lang="cs-CZ" dirty="0" err="1"/>
              <a:t>being</a:t>
            </a:r>
            <a:r>
              <a:rPr lang="cs-CZ" dirty="0"/>
              <a:t>, </a:t>
            </a:r>
            <a:r>
              <a:rPr lang="cs-CZ" dirty="0" err="1"/>
              <a:t>with</a:t>
            </a:r>
            <a:r>
              <a:rPr lang="cs-CZ" dirty="0"/>
              <a:t> a </a:t>
            </a:r>
            <a:r>
              <a:rPr lang="cs-CZ" dirty="0" err="1"/>
              <a:t>series</a:t>
            </a:r>
            <a:r>
              <a:rPr lang="cs-CZ" dirty="0"/>
              <a:t> </a:t>
            </a:r>
            <a:r>
              <a:rPr lang="cs-CZ" dirty="0" err="1"/>
              <a:t>of</a:t>
            </a:r>
            <a:r>
              <a:rPr lang="cs-CZ" dirty="0"/>
              <a:t> </a:t>
            </a:r>
            <a:r>
              <a:rPr lang="cs-CZ" dirty="0" err="1"/>
              <a:t>desirable</a:t>
            </a:r>
            <a:r>
              <a:rPr lang="cs-CZ" dirty="0"/>
              <a:t> </a:t>
            </a:r>
            <a:r>
              <a:rPr lang="cs-CZ" dirty="0" err="1"/>
              <a:t>personal</a:t>
            </a:r>
            <a:r>
              <a:rPr lang="cs-CZ" dirty="0"/>
              <a:t> </a:t>
            </a:r>
            <a:r>
              <a:rPr lang="cs-CZ" dirty="0" err="1"/>
              <a:t>traits</a:t>
            </a:r>
            <a:r>
              <a:rPr lang="cs-CZ" dirty="0"/>
              <a:t>, </a:t>
            </a:r>
            <a:r>
              <a:rPr lang="cs-CZ" dirty="0" err="1"/>
              <a:t>from</a:t>
            </a:r>
            <a:r>
              <a:rPr lang="cs-CZ" dirty="0"/>
              <a:t> </a:t>
            </a:r>
            <a:r>
              <a:rPr lang="cs-CZ" dirty="0" err="1"/>
              <a:t>consistency</a:t>
            </a:r>
            <a:r>
              <a:rPr lang="cs-CZ" dirty="0"/>
              <a:t> in </a:t>
            </a:r>
            <a:r>
              <a:rPr lang="cs-CZ" dirty="0" err="1"/>
              <a:t>thought</a:t>
            </a:r>
            <a:r>
              <a:rPr lang="cs-CZ" dirty="0"/>
              <a:t> </a:t>
            </a:r>
            <a:r>
              <a:rPr lang="cs-CZ" dirty="0" err="1"/>
              <a:t>and</a:t>
            </a:r>
            <a:r>
              <a:rPr lang="cs-CZ" dirty="0"/>
              <a:t> </a:t>
            </a:r>
            <a:r>
              <a:rPr lang="cs-CZ" dirty="0" err="1"/>
              <a:t>deed</a:t>
            </a:r>
            <a:r>
              <a:rPr lang="cs-CZ" dirty="0"/>
              <a:t> to a </a:t>
            </a:r>
            <a:r>
              <a:rPr lang="cs-CZ" dirty="0" err="1"/>
              <a:t>rejection</a:t>
            </a:r>
            <a:r>
              <a:rPr lang="cs-CZ" dirty="0"/>
              <a:t> </a:t>
            </a:r>
            <a:r>
              <a:rPr lang="cs-CZ" dirty="0" err="1"/>
              <a:t>of</a:t>
            </a:r>
            <a:r>
              <a:rPr lang="cs-CZ" dirty="0"/>
              <a:t> </a:t>
            </a:r>
            <a:r>
              <a:rPr lang="cs-CZ" dirty="0" err="1"/>
              <a:t>lying</a:t>
            </a:r>
            <a:r>
              <a:rPr lang="cs-CZ" dirty="0"/>
              <a:t>, </a:t>
            </a:r>
            <a:r>
              <a:rPr lang="cs-CZ" dirty="0" err="1"/>
              <a:t>since</a:t>
            </a:r>
            <a:r>
              <a:rPr lang="cs-CZ" dirty="0"/>
              <a:t> a </a:t>
            </a:r>
            <a:r>
              <a:rPr lang="cs-CZ" dirty="0" err="1"/>
              <a:t>conscious</a:t>
            </a:r>
            <a:r>
              <a:rPr lang="cs-CZ" dirty="0"/>
              <a:t> </a:t>
            </a:r>
            <a:r>
              <a:rPr lang="cs-CZ" dirty="0" err="1"/>
              <a:t>lie</a:t>
            </a:r>
            <a:r>
              <a:rPr lang="cs-CZ" dirty="0"/>
              <a:t> </a:t>
            </a:r>
            <a:r>
              <a:rPr lang="cs-CZ" dirty="0" err="1"/>
              <a:t>represents</a:t>
            </a:r>
            <a:r>
              <a:rPr lang="cs-CZ" dirty="0"/>
              <a:t> a </a:t>
            </a:r>
            <a:r>
              <a:rPr lang="cs-CZ" dirty="0" err="1"/>
              <a:t>destructive</a:t>
            </a:r>
            <a:r>
              <a:rPr lang="cs-CZ" dirty="0"/>
              <a:t> split in a </a:t>
            </a:r>
            <a:r>
              <a:rPr lang="cs-CZ" dirty="0" err="1"/>
              <a:t>subject</a:t>
            </a:r>
            <a:r>
              <a:rPr lang="cs-CZ" dirty="0"/>
              <a:t>´s </a:t>
            </a:r>
            <a:r>
              <a:rPr lang="cs-CZ" dirty="0" err="1"/>
              <a:t>consciousness</a:t>
            </a:r>
            <a:r>
              <a:rPr lang="cs-CZ" dirty="0"/>
              <a:t> </a:t>
            </a:r>
            <a:r>
              <a:rPr lang="cs-CZ" dirty="0" err="1"/>
              <a:t>and</a:t>
            </a:r>
            <a:r>
              <a:rPr lang="cs-CZ" dirty="0"/>
              <a:t> personality.</a:t>
            </a:r>
          </a:p>
          <a:p>
            <a:pPr>
              <a:buNone/>
            </a:pPr>
            <a:r>
              <a:rPr lang="cs-CZ" b="1" dirty="0">
                <a:solidFill>
                  <a:srgbClr val="00B050"/>
                </a:solidFill>
              </a:rPr>
              <a:t>A person</a:t>
            </a:r>
            <a:r>
              <a:rPr lang="cs-CZ" b="1" dirty="0"/>
              <a:t>, a </a:t>
            </a:r>
            <a:r>
              <a:rPr lang="cs-CZ" b="1" dirty="0" err="1"/>
              <a:t>unitary</a:t>
            </a:r>
            <a:r>
              <a:rPr lang="cs-CZ" b="1" dirty="0"/>
              <a:t> </a:t>
            </a:r>
            <a:r>
              <a:rPr lang="cs-CZ" b="1" dirty="0" err="1"/>
              <a:t>being</a:t>
            </a:r>
            <a:r>
              <a:rPr lang="cs-CZ" b="1" dirty="0"/>
              <a:t> </a:t>
            </a:r>
            <a:r>
              <a:rPr lang="cs-CZ" b="1" dirty="0" err="1"/>
              <a:t>with</a:t>
            </a:r>
            <a:r>
              <a:rPr lang="cs-CZ" b="1" dirty="0"/>
              <a:t> </a:t>
            </a:r>
            <a:r>
              <a:rPr lang="cs-CZ" b="1" dirty="0" err="1"/>
              <a:t>its</a:t>
            </a:r>
            <a:r>
              <a:rPr lang="cs-CZ" b="1" dirty="0"/>
              <a:t> </a:t>
            </a:r>
            <a:r>
              <a:rPr lang="cs-CZ" b="1" dirty="0" err="1"/>
              <a:t>own</a:t>
            </a:r>
            <a:r>
              <a:rPr lang="cs-CZ" b="1" dirty="0"/>
              <a:t> agenda, </a:t>
            </a:r>
            <a:r>
              <a:rPr lang="cs-CZ" dirty="0" err="1"/>
              <a:t>is</a:t>
            </a:r>
            <a:r>
              <a:rPr lang="cs-CZ" dirty="0"/>
              <a:t> a </a:t>
            </a:r>
            <a:r>
              <a:rPr lang="cs-CZ" dirty="0" err="1"/>
              <a:t>being</a:t>
            </a:r>
            <a:r>
              <a:rPr lang="cs-CZ" dirty="0"/>
              <a:t> </a:t>
            </a:r>
            <a:r>
              <a:rPr lang="cs-CZ" dirty="0" err="1"/>
              <a:t>who</a:t>
            </a:r>
            <a:r>
              <a:rPr lang="cs-CZ" dirty="0"/>
              <a:t> </a:t>
            </a:r>
            <a:r>
              <a:rPr lang="cs-CZ" b="1" dirty="0" err="1"/>
              <a:t>lives</a:t>
            </a:r>
            <a:r>
              <a:rPr lang="cs-CZ" b="1" dirty="0"/>
              <a:t> in a </a:t>
            </a:r>
            <a:r>
              <a:rPr lang="cs-CZ" b="1" dirty="0" err="1"/>
              <a:t>value</a:t>
            </a:r>
            <a:r>
              <a:rPr lang="cs-CZ" b="1" dirty="0"/>
              <a:t>-</a:t>
            </a:r>
            <a:r>
              <a:rPr lang="cs-CZ" b="1" dirty="0" err="1"/>
              <a:t>laden</a:t>
            </a:r>
            <a:r>
              <a:rPr lang="cs-CZ" b="1" dirty="0"/>
              <a:t>, </a:t>
            </a:r>
            <a:r>
              <a:rPr lang="cs-CZ" b="1" dirty="0" err="1"/>
              <a:t>meaningfully</a:t>
            </a:r>
            <a:r>
              <a:rPr lang="cs-CZ" b="1" dirty="0"/>
              <a:t> </a:t>
            </a:r>
            <a:r>
              <a:rPr lang="cs-CZ" b="1" dirty="0" err="1"/>
              <a:t>ordered</a:t>
            </a:r>
            <a:r>
              <a:rPr lang="cs-CZ" b="1" dirty="0"/>
              <a:t> </a:t>
            </a:r>
            <a:r>
              <a:rPr lang="cs-CZ" b="1" dirty="0" err="1"/>
              <a:t>world</a:t>
            </a:r>
            <a:r>
              <a:rPr lang="cs-CZ" b="1" dirty="0"/>
              <a:t>. </a:t>
            </a:r>
            <a:r>
              <a:rPr lang="cs-CZ" dirty="0"/>
              <a:t>In </a:t>
            </a:r>
            <a:r>
              <a:rPr lang="cs-CZ" dirty="0" err="1"/>
              <a:t>relation</a:t>
            </a:r>
            <a:r>
              <a:rPr lang="cs-CZ" dirty="0"/>
              <a:t> to </a:t>
            </a:r>
            <a:r>
              <a:rPr lang="cs-CZ" dirty="0" err="1"/>
              <a:t>us</a:t>
            </a:r>
            <a:r>
              <a:rPr lang="cs-CZ" dirty="0"/>
              <a:t> </a:t>
            </a:r>
            <a:r>
              <a:rPr lang="cs-CZ" dirty="0" err="1"/>
              <a:t>the</a:t>
            </a:r>
            <a:r>
              <a:rPr lang="cs-CZ" b="1" dirty="0"/>
              <a:t> </a:t>
            </a:r>
            <a:r>
              <a:rPr lang="cs-CZ" b="1" u="sng" dirty="0" err="1"/>
              <a:t>world</a:t>
            </a:r>
            <a:r>
              <a:rPr lang="cs-CZ" b="1" u="sng" dirty="0"/>
              <a:t> </a:t>
            </a:r>
            <a:r>
              <a:rPr lang="cs-CZ" b="1" u="sng" dirty="0" err="1"/>
              <a:t>is</a:t>
            </a:r>
            <a:r>
              <a:rPr lang="cs-CZ" b="1" u="sng" dirty="0"/>
              <a:t> </a:t>
            </a:r>
            <a:r>
              <a:rPr lang="cs-CZ" b="1" u="sng" dirty="0" err="1"/>
              <a:t>never</a:t>
            </a:r>
            <a:r>
              <a:rPr lang="cs-CZ" b="1" u="sng" dirty="0"/>
              <a:t> </a:t>
            </a:r>
            <a:r>
              <a:rPr lang="cs-CZ" b="1" u="sng" dirty="0" err="1"/>
              <a:t>indifferent</a:t>
            </a:r>
            <a:r>
              <a:rPr lang="cs-CZ" b="1" dirty="0"/>
              <a:t> </a:t>
            </a:r>
            <a:r>
              <a:rPr lang="cs-CZ" dirty="0"/>
              <a:t>– </a:t>
            </a:r>
            <a:r>
              <a:rPr lang="cs-CZ" dirty="0" err="1"/>
              <a:t>it</a:t>
            </a:r>
            <a:r>
              <a:rPr lang="cs-CZ" dirty="0"/>
              <a:t> </a:t>
            </a:r>
            <a:r>
              <a:rPr lang="cs-CZ" dirty="0" err="1"/>
              <a:t>is</a:t>
            </a:r>
            <a:r>
              <a:rPr lang="cs-CZ" dirty="0"/>
              <a:t>, </a:t>
            </a:r>
            <a:r>
              <a:rPr lang="cs-CZ" dirty="0" err="1"/>
              <a:t>necessarily</a:t>
            </a:r>
            <a:r>
              <a:rPr lang="cs-CZ" dirty="0"/>
              <a:t> </a:t>
            </a:r>
            <a:r>
              <a:rPr lang="cs-CZ" dirty="0" err="1"/>
              <a:t>and</a:t>
            </a:r>
            <a:r>
              <a:rPr lang="cs-CZ" b="1" dirty="0"/>
              <a:t> </a:t>
            </a:r>
            <a:r>
              <a:rPr lang="cs-CZ" b="1" dirty="0" err="1"/>
              <a:t>from</a:t>
            </a:r>
            <a:r>
              <a:rPr lang="cs-CZ" b="1" dirty="0"/>
              <a:t> </a:t>
            </a:r>
            <a:r>
              <a:rPr lang="cs-CZ" b="1" dirty="0" err="1"/>
              <a:t>the</a:t>
            </a:r>
            <a:r>
              <a:rPr lang="cs-CZ" b="1" dirty="0"/>
              <a:t> start, a </a:t>
            </a:r>
            <a:r>
              <a:rPr lang="cs-CZ" b="1" dirty="0" err="1"/>
              <a:t>world</a:t>
            </a:r>
            <a:r>
              <a:rPr lang="cs-CZ" b="1" dirty="0"/>
              <a:t> </a:t>
            </a:r>
            <a:r>
              <a:rPr lang="cs-CZ" b="1" dirty="0" err="1"/>
              <a:t>of</a:t>
            </a:r>
            <a:r>
              <a:rPr lang="cs-CZ" b="1" dirty="0"/>
              <a:t> </a:t>
            </a:r>
            <a:r>
              <a:rPr lang="cs-CZ" b="1" dirty="0" err="1"/>
              <a:t>good</a:t>
            </a:r>
            <a:r>
              <a:rPr lang="cs-CZ" b="1" dirty="0"/>
              <a:t> </a:t>
            </a:r>
            <a:r>
              <a:rPr lang="cs-CZ" b="1" dirty="0" err="1"/>
              <a:t>and</a:t>
            </a:r>
            <a:r>
              <a:rPr lang="cs-CZ" b="1" dirty="0"/>
              <a:t> </a:t>
            </a:r>
            <a:r>
              <a:rPr lang="cs-CZ" b="1" dirty="0" err="1"/>
              <a:t>evil</a:t>
            </a:r>
            <a:r>
              <a:rPr lang="cs-CZ" b="1" dirty="0"/>
              <a:t>.</a:t>
            </a:r>
          </a:p>
        </p:txBody>
      </p:sp>
    </p:spTree>
    <p:extLst>
      <p:ext uri="{BB962C8B-B14F-4D97-AF65-F5344CB8AC3E}">
        <p14:creationId xmlns:p14="http://schemas.microsoft.com/office/powerpoint/2010/main" val="1541277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dirty="0" err="1"/>
              <a:t>Boethius</a:t>
            </a:r>
            <a:endParaRPr lang="cs-CZ" dirty="0"/>
          </a:p>
        </p:txBody>
      </p:sp>
      <p:sp>
        <p:nvSpPr>
          <p:cNvPr id="10243" name="Rectangle 3"/>
          <p:cNvSpPr>
            <a:spLocks noGrp="1" noChangeArrowheads="1"/>
          </p:cNvSpPr>
          <p:nvPr>
            <p:ph type="body" idx="1"/>
          </p:nvPr>
        </p:nvSpPr>
        <p:spPr>
          <a:xfrm>
            <a:off x="609600" y="1752600"/>
            <a:ext cx="10972800" cy="4916488"/>
          </a:xfrm>
        </p:spPr>
        <p:txBody>
          <a:bodyPr>
            <a:normAutofit/>
          </a:bodyPr>
          <a:lstStyle/>
          <a:p>
            <a:pPr marL="469900" indent="-469900">
              <a:lnSpc>
                <a:spcPct val="90000"/>
              </a:lnSpc>
              <a:buNone/>
            </a:pPr>
            <a:r>
              <a:rPr lang="cs-CZ" dirty="0"/>
              <a:t>„</a:t>
            </a:r>
            <a:r>
              <a:rPr lang="cs-CZ" b="1" dirty="0">
                <a:solidFill>
                  <a:srgbClr val="00B050"/>
                </a:solidFill>
              </a:rPr>
              <a:t>Persona</a:t>
            </a:r>
            <a:r>
              <a:rPr lang="cs-CZ" dirty="0"/>
              <a:t> </a:t>
            </a:r>
            <a:r>
              <a:rPr lang="cs-CZ" dirty="0" err="1"/>
              <a:t>est</a:t>
            </a:r>
            <a:r>
              <a:rPr lang="cs-CZ" dirty="0"/>
              <a:t> </a:t>
            </a:r>
            <a:r>
              <a:rPr lang="cs-CZ" dirty="0" err="1"/>
              <a:t>naturae</a:t>
            </a:r>
            <a:r>
              <a:rPr lang="cs-CZ" dirty="0"/>
              <a:t> </a:t>
            </a:r>
            <a:r>
              <a:rPr lang="cs-CZ" dirty="0" err="1"/>
              <a:t>rationabilis</a:t>
            </a:r>
            <a:r>
              <a:rPr lang="cs-CZ" dirty="0"/>
              <a:t> individua </a:t>
            </a:r>
            <a:r>
              <a:rPr lang="cs-CZ" dirty="0" err="1"/>
              <a:t>substantia</a:t>
            </a:r>
            <a:r>
              <a:rPr lang="cs-CZ" dirty="0"/>
              <a:t>.“</a:t>
            </a:r>
          </a:p>
          <a:p>
            <a:pPr marL="469900" indent="-469900">
              <a:lnSpc>
                <a:spcPct val="90000"/>
              </a:lnSpc>
              <a:buNone/>
            </a:pPr>
            <a:r>
              <a:rPr lang="fr-FR" i="1" dirty="0">
                <a:solidFill>
                  <a:srgbClr val="00B050"/>
                </a:solidFill>
              </a:rPr>
              <a:t>De persona </a:t>
            </a:r>
            <a:r>
              <a:rPr lang="fr-FR" i="1" dirty="0"/>
              <a:t>et duabus naturis </a:t>
            </a:r>
            <a:r>
              <a:rPr lang="fr-FR" dirty="0"/>
              <a:t>3; PL 64, 1343.</a:t>
            </a:r>
            <a:endParaRPr lang="cs-CZ" dirty="0"/>
          </a:p>
          <a:p>
            <a:pPr marL="469900" indent="-469900">
              <a:lnSpc>
                <a:spcPct val="90000"/>
              </a:lnSpc>
              <a:buNone/>
            </a:pPr>
            <a:r>
              <a:rPr lang="cs-CZ" b="1" i="1" dirty="0">
                <a:solidFill>
                  <a:srgbClr val="00B050"/>
                </a:solidFill>
              </a:rPr>
              <a:t>Person</a:t>
            </a:r>
            <a:r>
              <a:rPr lang="cs-CZ" b="1" i="1" dirty="0">
                <a:solidFill>
                  <a:srgbClr val="FF0000"/>
                </a:solidFill>
              </a:rPr>
              <a:t> </a:t>
            </a:r>
            <a:r>
              <a:rPr lang="cs-CZ" b="1" i="1" dirty="0" err="1">
                <a:solidFill>
                  <a:srgbClr val="FF0000"/>
                </a:solidFill>
              </a:rPr>
              <a:t>is</a:t>
            </a:r>
            <a:r>
              <a:rPr lang="cs-CZ" b="1" i="1" dirty="0">
                <a:solidFill>
                  <a:srgbClr val="FF0000"/>
                </a:solidFill>
              </a:rPr>
              <a:t> </a:t>
            </a:r>
            <a:r>
              <a:rPr lang="en-US" b="1" i="1" dirty="0">
                <a:solidFill>
                  <a:srgbClr val="FF0000"/>
                </a:solidFill>
              </a:rPr>
              <a:t>an individual substance of a rational nature</a:t>
            </a:r>
            <a:r>
              <a:rPr lang="cs-CZ" b="1" i="1" dirty="0">
                <a:solidFill>
                  <a:srgbClr val="FF0000"/>
                </a:solidFill>
              </a:rPr>
              <a:t>.</a:t>
            </a:r>
            <a:endParaRPr lang="cs-CZ" dirty="0"/>
          </a:p>
          <a:p>
            <a:pPr marL="469900" indent="-469900">
              <a:lnSpc>
                <a:spcPct val="90000"/>
              </a:lnSpc>
              <a:buNone/>
            </a:pPr>
            <a:r>
              <a:rPr lang="en-US" dirty="0"/>
              <a:t>"Substance" is used to exclude accidents: We see that accidents cannot constitute </a:t>
            </a:r>
            <a:r>
              <a:rPr lang="en-US" dirty="0">
                <a:solidFill>
                  <a:srgbClr val="00B050"/>
                </a:solidFill>
              </a:rPr>
              <a:t>person</a:t>
            </a:r>
            <a:r>
              <a:rPr lang="cs-CZ" dirty="0"/>
              <a:t>.</a:t>
            </a:r>
          </a:p>
          <a:p>
            <a:pPr marL="469900" indent="-469900">
              <a:lnSpc>
                <a:spcPct val="90000"/>
              </a:lnSpc>
              <a:buNone/>
            </a:pPr>
            <a:endParaRPr lang="cs-CZ" dirty="0"/>
          </a:p>
          <a:p>
            <a:pPr marL="469900" indent="-469900">
              <a:lnSpc>
                <a:spcPct val="90000"/>
              </a:lnSpc>
              <a:buNone/>
            </a:pPr>
            <a:endParaRPr lang="cs-CZ" dirty="0"/>
          </a:p>
        </p:txBody>
      </p:sp>
    </p:spTree>
    <p:extLst>
      <p:ext uri="{BB962C8B-B14F-4D97-AF65-F5344CB8AC3E}">
        <p14:creationId xmlns:p14="http://schemas.microsoft.com/office/powerpoint/2010/main" val="289308629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1FE07F-BCE1-4724-86CA-A12A3AC1960C}"/>
              </a:ext>
            </a:extLst>
          </p:cNvPr>
          <p:cNvSpPr>
            <a:spLocks noGrp="1"/>
          </p:cNvSpPr>
          <p:nvPr>
            <p:ph type="title"/>
          </p:nvPr>
        </p:nvSpPr>
        <p:spPr/>
        <p:txBody>
          <a:bodyPr/>
          <a:lstStyle/>
          <a:p>
            <a:r>
              <a:rPr lang="cs-CZ" dirty="0" err="1"/>
              <a:t>Human</a:t>
            </a:r>
            <a:r>
              <a:rPr lang="cs-CZ" dirty="0"/>
              <a:t> personality</a:t>
            </a:r>
          </a:p>
        </p:txBody>
      </p:sp>
      <p:sp>
        <p:nvSpPr>
          <p:cNvPr id="3" name="Zástupný obsah 2">
            <a:extLst>
              <a:ext uri="{FF2B5EF4-FFF2-40B4-BE49-F238E27FC236}">
                <a16:creationId xmlns:a16="http://schemas.microsoft.com/office/drawing/2014/main" id="{12DE36E4-B448-4874-B313-AA1F2857E5D3}"/>
              </a:ext>
            </a:extLst>
          </p:cNvPr>
          <p:cNvSpPr>
            <a:spLocks noGrp="1"/>
          </p:cNvSpPr>
          <p:nvPr>
            <p:ph idx="1"/>
          </p:nvPr>
        </p:nvSpPr>
        <p:spPr/>
        <p:txBody>
          <a:bodyPr>
            <a:normAutofit/>
          </a:bodyPr>
          <a:lstStyle/>
          <a:p>
            <a:pPr marL="0" indent="0" algn="l">
              <a:spcBef>
                <a:spcPts val="0"/>
              </a:spcBef>
              <a:buNone/>
            </a:pPr>
            <a:r>
              <a:rPr lang="cs-CZ" sz="2400" dirty="0"/>
              <a:t>„</a:t>
            </a:r>
            <a:r>
              <a:rPr lang="en-US" sz="2400" b="1" i="0" u="none" strike="noStrike" baseline="0" dirty="0"/>
              <a:t>Personality</a:t>
            </a:r>
            <a:r>
              <a:rPr lang="en-US" sz="2400" i="0" u="none" strike="noStrike" baseline="0" dirty="0"/>
              <a:t>, from the perspective of Vedic literature, appears to</a:t>
            </a:r>
            <a:r>
              <a:rPr lang="cs-CZ" sz="2400" i="0" u="none" strike="noStrike" baseline="0" dirty="0"/>
              <a:t> </a:t>
            </a:r>
            <a:r>
              <a:rPr lang="en-US" sz="2400" i="0" u="none" strike="noStrike" baseline="0" dirty="0"/>
              <a:t>be </a:t>
            </a:r>
            <a:r>
              <a:rPr lang="en-US" sz="2400" b="1" i="0" u="none" strike="noStrike" baseline="0" dirty="0"/>
              <a:t>a combination of </a:t>
            </a:r>
            <a:r>
              <a:rPr lang="en-US" sz="2400" b="1" i="1" u="none" strike="noStrike" baseline="0" dirty="0"/>
              <a:t>three </a:t>
            </a:r>
            <a:r>
              <a:rPr lang="en-US" sz="2400" b="1" i="1" u="none" strike="noStrike" baseline="0" dirty="0" err="1"/>
              <a:t>gunas</a:t>
            </a:r>
            <a:r>
              <a:rPr lang="en-US" sz="2400" i="0" u="none" strike="noStrike" baseline="0" dirty="0"/>
              <a:t>: </a:t>
            </a:r>
            <a:r>
              <a:rPr lang="en-US" sz="2400" i="1" u="none" strike="noStrike" baseline="0" dirty="0"/>
              <a:t>sattva</a:t>
            </a:r>
            <a:r>
              <a:rPr lang="en-US" sz="2400" i="0" u="none" strike="noStrike" baseline="0" dirty="0"/>
              <a:t>, </a:t>
            </a:r>
            <a:r>
              <a:rPr lang="en-US" sz="2400" i="1" u="none" strike="noStrike" baseline="0" dirty="0" err="1"/>
              <a:t>rājas</a:t>
            </a:r>
            <a:r>
              <a:rPr lang="en-US" sz="2400" i="0" u="none" strike="noStrike" baseline="0" dirty="0"/>
              <a:t>, and </a:t>
            </a:r>
            <a:r>
              <a:rPr lang="en-US" sz="2400" i="1" u="none" strike="noStrike" baseline="0" dirty="0"/>
              <a:t>tamas</a:t>
            </a:r>
            <a:r>
              <a:rPr lang="en-US" sz="2400" i="0" u="none" strike="noStrike" baseline="0" dirty="0"/>
              <a:t>.</a:t>
            </a:r>
            <a:r>
              <a:rPr lang="cs-CZ" sz="2400" dirty="0"/>
              <a:t>“</a:t>
            </a:r>
          </a:p>
          <a:p>
            <a:pPr marL="0" indent="0" algn="r">
              <a:spcBef>
                <a:spcPts val="0"/>
              </a:spcBef>
              <a:buNone/>
            </a:pPr>
            <a:endParaRPr lang="cs-CZ" sz="2400" dirty="0"/>
          </a:p>
          <a:p>
            <a:pPr marL="0" indent="0" algn="r">
              <a:spcBef>
                <a:spcPts val="0"/>
              </a:spcBef>
              <a:buNone/>
            </a:pPr>
            <a:r>
              <a:rPr lang="cs-CZ" sz="2400" dirty="0" err="1"/>
              <a:t>Srikanth</a:t>
            </a:r>
            <a:r>
              <a:rPr lang="cs-CZ" sz="2400" dirty="0"/>
              <a:t> N. </a:t>
            </a:r>
            <a:r>
              <a:rPr lang="cs-CZ" sz="2400" dirty="0" err="1"/>
              <a:t>Jois</a:t>
            </a:r>
            <a:r>
              <a:rPr lang="cs-CZ" sz="2400" dirty="0"/>
              <a:t>, </a:t>
            </a:r>
            <a:r>
              <a:rPr lang="cs-CZ" sz="2400" dirty="0" err="1"/>
              <a:t>Vijaykumar</a:t>
            </a:r>
            <a:r>
              <a:rPr lang="cs-CZ" sz="2400" dirty="0"/>
              <a:t> Vinu, </a:t>
            </a:r>
            <a:r>
              <a:rPr lang="cs-CZ" sz="2400" dirty="0" err="1"/>
              <a:t>Siddalingayya</a:t>
            </a:r>
            <a:r>
              <a:rPr lang="cs-CZ" sz="2400" dirty="0"/>
              <a:t> </a:t>
            </a:r>
            <a:r>
              <a:rPr lang="cs-CZ" sz="2400" dirty="0" err="1"/>
              <a:t>Hiremath</a:t>
            </a:r>
            <a:r>
              <a:rPr lang="cs-CZ" sz="2400" dirty="0"/>
              <a:t>, </a:t>
            </a:r>
            <a:r>
              <a:rPr lang="cs-CZ" sz="2400" dirty="0" err="1"/>
              <a:t>Kiran</a:t>
            </a:r>
            <a:r>
              <a:rPr lang="cs-CZ" sz="2400" dirty="0"/>
              <a:t> </a:t>
            </a:r>
            <a:r>
              <a:rPr lang="cs-CZ" sz="2400" dirty="0" err="1"/>
              <a:t>Kumar</a:t>
            </a:r>
            <a:r>
              <a:rPr lang="cs-CZ" sz="2400" dirty="0"/>
              <a:t> K. </a:t>
            </a:r>
            <a:r>
              <a:rPr lang="cs-CZ" sz="2400" dirty="0" err="1"/>
              <a:t>Salagame</a:t>
            </a:r>
            <a:r>
              <a:rPr lang="cs-CZ" sz="2400" dirty="0"/>
              <a:t>, </a:t>
            </a:r>
            <a:r>
              <a:rPr lang="cs-CZ" sz="2400" dirty="0" err="1"/>
              <a:t>Ramesh</a:t>
            </a:r>
            <a:r>
              <a:rPr lang="cs-CZ" sz="2400" dirty="0"/>
              <a:t> </a:t>
            </a:r>
            <a:r>
              <a:rPr lang="cs-CZ" sz="2400" dirty="0" err="1"/>
              <a:t>Moulya</a:t>
            </a:r>
            <a:r>
              <a:rPr lang="cs-CZ" sz="2400" dirty="0"/>
              <a:t>: </a:t>
            </a:r>
            <a:r>
              <a:rPr lang="en-US" sz="2400" dirty="0"/>
              <a:t>Personality Types and</a:t>
            </a:r>
            <a:r>
              <a:rPr lang="cs-CZ" sz="2400" dirty="0"/>
              <a:t> </a:t>
            </a:r>
            <a:r>
              <a:rPr lang="en-US" sz="2400" dirty="0" err="1"/>
              <a:t>Prānic</a:t>
            </a:r>
            <a:r>
              <a:rPr lang="en-US" sz="2400" dirty="0"/>
              <a:t> Energy Perceptions:</a:t>
            </a:r>
            <a:r>
              <a:rPr lang="cs-CZ" sz="2400" dirty="0"/>
              <a:t> </a:t>
            </a:r>
            <a:r>
              <a:rPr lang="en-US" sz="2400" dirty="0"/>
              <a:t>An Exploratory Study</a:t>
            </a:r>
            <a:r>
              <a:rPr lang="cs-CZ" sz="2400" dirty="0"/>
              <a:t>. In: </a:t>
            </a:r>
            <a:r>
              <a:rPr lang="cs-CZ" sz="2400" i="1" dirty="0"/>
              <a:t>Spirituality </a:t>
            </a:r>
            <a:r>
              <a:rPr lang="cs-CZ" sz="2400" i="1" dirty="0" err="1"/>
              <a:t>Studies</a:t>
            </a:r>
            <a:r>
              <a:rPr lang="cs-CZ" sz="2400" i="1" dirty="0"/>
              <a:t> </a:t>
            </a:r>
            <a:r>
              <a:rPr lang="cs-CZ" sz="2400" dirty="0"/>
              <a:t>6-2 </a:t>
            </a:r>
            <a:r>
              <a:rPr lang="cs-CZ" sz="2400" dirty="0" err="1"/>
              <a:t>Fall</a:t>
            </a:r>
            <a:r>
              <a:rPr lang="cs-CZ" sz="2400" dirty="0"/>
              <a:t> 2020, p. 48, </a:t>
            </a:r>
            <a:r>
              <a:rPr lang="cs-CZ" sz="2400" dirty="0" err="1"/>
              <a:t>available</a:t>
            </a:r>
            <a:r>
              <a:rPr lang="cs-CZ" sz="2400" dirty="0"/>
              <a:t> </a:t>
            </a:r>
            <a:r>
              <a:rPr lang="cs-CZ" sz="2400" dirty="0" err="1"/>
              <a:t>at</a:t>
            </a:r>
            <a:r>
              <a:rPr lang="cs-CZ" sz="2400" dirty="0"/>
              <a:t>: https://www.spirituality-studies.org/dp-volume6-issue2-fall2020/48/</a:t>
            </a:r>
          </a:p>
        </p:txBody>
      </p:sp>
    </p:spTree>
    <p:extLst>
      <p:ext uri="{BB962C8B-B14F-4D97-AF65-F5344CB8AC3E}">
        <p14:creationId xmlns:p14="http://schemas.microsoft.com/office/powerpoint/2010/main" val="3385043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Humanity</a:t>
            </a:r>
          </a:p>
        </p:txBody>
      </p:sp>
      <p:sp>
        <p:nvSpPr>
          <p:cNvPr id="3" name="Zástupný symbol pro obsah 2"/>
          <p:cNvSpPr>
            <a:spLocks noGrp="1"/>
          </p:cNvSpPr>
          <p:nvPr>
            <p:ph idx="1"/>
          </p:nvPr>
        </p:nvSpPr>
        <p:spPr>
          <a:xfrm>
            <a:off x="609600" y="1196752"/>
            <a:ext cx="10972800" cy="5400600"/>
          </a:xfrm>
        </p:spPr>
        <p:txBody>
          <a:bodyPr>
            <a:normAutofit fontScale="62500" lnSpcReduction="20000"/>
          </a:bodyPr>
          <a:lstStyle/>
          <a:p>
            <a:pPr>
              <a:buNone/>
            </a:pPr>
            <a:r>
              <a:rPr lang="cs-CZ" b="1" dirty="0" err="1"/>
              <a:t>From</a:t>
            </a:r>
            <a:r>
              <a:rPr lang="cs-CZ" b="1" dirty="0"/>
              <a:t> </a:t>
            </a:r>
            <a:r>
              <a:rPr lang="en-US" b="1" dirty="0"/>
              <a:t>Hannah Arendt (2013</a:t>
            </a:r>
            <a:r>
              <a:rPr lang="en-US" dirty="0"/>
              <a:t>) - Biography Movie</a:t>
            </a:r>
            <a:r>
              <a:rPr lang="cs-CZ" dirty="0"/>
              <a:t> (</a:t>
            </a:r>
            <a:r>
              <a:rPr lang="en-US" dirty="0"/>
              <a:t>directed by </a:t>
            </a:r>
            <a:r>
              <a:rPr lang="en-US" dirty="0" err="1"/>
              <a:t>Margarethe</a:t>
            </a:r>
            <a:r>
              <a:rPr lang="en-US" dirty="0"/>
              <a:t> von </a:t>
            </a:r>
            <a:r>
              <a:rPr lang="en-US" dirty="0" err="1"/>
              <a:t>Trotta</a:t>
            </a:r>
            <a:r>
              <a:rPr lang="cs-CZ" dirty="0"/>
              <a:t>):</a:t>
            </a:r>
          </a:p>
          <a:p>
            <a:pPr>
              <a:buNone/>
            </a:pPr>
            <a:endParaRPr lang="cs-CZ" dirty="0"/>
          </a:p>
          <a:p>
            <a:pPr lvl="1">
              <a:buNone/>
            </a:pPr>
            <a:r>
              <a:rPr lang="cs-CZ" b="1" dirty="0" err="1"/>
              <a:t>Hannah</a:t>
            </a:r>
            <a:r>
              <a:rPr lang="cs-CZ" b="1" dirty="0"/>
              <a:t> </a:t>
            </a:r>
            <a:r>
              <a:rPr lang="cs-CZ" b="1" dirty="0" err="1"/>
              <a:t>Arendt</a:t>
            </a:r>
            <a:r>
              <a:rPr lang="cs-CZ" b="1" dirty="0"/>
              <a:t> </a:t>
            </a:r>
            <a:r>
              <a:rPr lang="cs-CZ" b="1" dirty="0" err="1"/>
              <a:t>Final</a:t>
            </a:r>
            <a:r>
              <a:rPr lang="cs-CZ" b="1" dirty="0"/>
              <a:t> </a:t>
            </a:r>
            <a:r>
              <a:rPr lang="cs-CZ" b="1" dirty="0" err="1"/>
              <a:t>Speech</a:t>
            </a:r>
            <a:r>
              <a:rPr lang="cs-CZ" b="1" dirty="0"/>
              <a:t>:</a:t>
            </a:r>
          </a:p>
          <a:p>
            <a:pPr lvl="1">
              <a:buNone/>
            </a:pPr>
            <a:r>
              <a:rPr lang="cs-CZ" sz="4500" dirty="0">
                <a:hlinkClick r:id="rId2"/>
              </a:rPr>
              <a:t>https://www.youtube.com/watch?v=wmBSIQ1lkOA</a:t>
            </a:r>
            <a:endParaRPr lang="cs-CZ" sz="4500" dirty="0"/>
          </a:p>
          <a:p>
            <a:pPr lvl="1">
              <a:buNone/>
            </a:pPr>
            <a:r>
              <a:rPr lang="cs-CZ" dirty="0">
                <a:hlinkClick r:id="rId3"/>
              </a:rPr>
              <a:t>http://www.</a:t>
            </a:r>
            <a:r>
              <a:rPr lang="cs-CZ" dirty="0" err="1">
                <a:hlinkClick r:id="rId3"/>
              </a:rPr>
              <a:t>hannaharendt</a:t>
            </a:r>
            <a:r>
              <a:rPr lang="cs-CZ" dirty="0">
                <a:hlinkClick r:id="rId3"/>
              </a:rPr>
              <a:t>-</a:t>
            </a:r>
            <a:r>
              <a:rPr lang="cs-CZ" dirty="0" err="1">
                <a:hlinkClick r:id="rId3"/>
              </a:rPr>
              <a:t>derfilm.de</a:t>
            </a:r>
            <a:r>
              <a:rPr lang="cs-CZ" dirty="0">
                <a:hlinkClick r:id="rId3"/>
              </a:rPr>
              <a:t>/HA_</a:t>
            </a:r>
            <a:r>
              <a:rPr lang="cs-CZ" dirty="0" err="1">
                <a:hlinkClick r:id="rId3"/>
              </a:rPr>
              <a:t>Rede</a:t>
            </a:r>
            <a:r>
              <a:rPr lang="cs-CZ" dirty="0">
                <a:hlinkClick r:id="rId3"/>
              </a:rPr>
              <a:t>_</a:t>
            </a:r>
            <a:r>
              <a:rPr lang="cs-CZ" dirty="0" err="1">
                <a:hlinkClick r:id="rId3"/>
              </a:rPr>
              <a:t>engl</a:t>
            </a:r>
            <a:r>
              <a:rPr lang="cs-CZ" dirty="0">
                <a:hlinkClick r:id="rId3"/>
              </a:rPr>
              <a:t>_02.pdf</a:t>
            </a:r>
            <a:endParaRPr lang="cs-CZ" dirty="0"/>
          </a:p>
          <a:p>
            <a:pPr marL="0" indent="0">
              <a:spcBef>
                <a:spcPts val="0"/>
              </a:spcBef>
              <a:buNone/>
            </a:pPr>
            <a:r>
              <a:rPr lang="cs-CZ" sz="4300" dirty="0"/>
              <a:t>„</a:t>
            </a:r>
            <a:r>
              <a:rPr lang="en-US" sz="4300" dirty="0"/>
              <a:t>Since Socrates and Plato, we usually call thinking being engaged in that </a:t>
            </a:r>
            <a:r>
              <a:rPr lang="cs-CZ" sz="4300" dirty="0"/>
              <a:t>sil</a:t>
            </a:r>
            <a:r>
              <a:rPr lang="en-US" sz="4300" dirty="0" err="1"/>
              <a:t>ent</a:t>
            </a:r>
            <a:r>
              <a:rPr lang="en-US" sz="4300" dirty="0"/>
              <a:t> dialogue between me and myself. In refusing to be a person, Eichmann utterly surrendered that single most defining human quality, that of being able to think. And consequently</a:t>
            </a:r>
            <a:r>
              <a:rPr lang="cs-CZ" sz="4300" dirty="0"/>
              <a:t>,</a:t>
            </a:r>
            <a:r>
              <a:rPr lang="en-US" sz="4300" dirty="0"/>
              <a:t> he was no longer capable of making moral judgments. This inability to think created the possibility for many ordinary men to commit evil deeds on a gigantic scale the likes of which one had never seen before. It is true I have considered these questions in a philosophical way. The manifestation of … thought is not knowledge, but the ability to tell right from wrong, beautiful from ugly. And I hope that thinking gives people the strengths to prevent catastrophes in these rare moments when the chips are down.</a:t>
            </a:r>
            <a:r>
              <a:rPr lang="cs-CZ" sz="4300" dirty="0"/>
              <a:t>“</a:t>
            </a:r>
          </a:p>
        </p:txBody>
      </p:sp>
    </p:spTree>
    <p:extLst>
      <p:ext uri="{BB962C8B-B14F-4D97-AF65-F5344CB8AC3E}">
        <p14:creationId xmlns:p14="http://schemas.microsoft.com/office/powerpoint/2010/main" val="3484315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850106"/>
          </a:xfrm>
        </p:spPr>
        <p:txBody>
          <a:bodyPr>
            <a:noAutofit/>
          </a:bodyPr>
          <a:lstStyle/>
          <a:p>
            <a:r>
              <a:rPr lang="en-US" sz="3600" b="1" dirty="0">
                <a:solidFill>
                  <a:schemeClr val="accent6"/>
                </a:solidFill>
              </a:rPr>
              <a:t>Charter of Fundamental Rights</a:t>
            </a:r>
            <a:br>
              <a:rPr lang="cs-CZ" sz="3600" b="1" dirty="0">
                <a:solidFill>
                  <a:schemeClr val="accent6"/>
                </a:solidFill>
              </a:rPr>
            </a:br>
            <a:r>
              <a:rPr lang="en-US" sz="3600" b="1" dirty="0">
                <a:solidFill>
                  <a:schemeClr val="accent6"/>
                </a:solidFill>
              </a:rPr>
              <a:t>of the European Union</a:t>
            </a:r>
            <a:endParaRPr lang="cs-CZ" sz="3600" dirty="0">
              <a:solidFill>
                <a:schemeClr val="accent6"/>
              </a:solidFill>
            </a:endParaRPr>
          </a:p>
        </p:txBody>
      </p:sp>
      <p:sp>
        <p:nvSpPr>
          <p:cNvPr id="3" name="Zástupný symbol pro obsah 2"/>
          <p:cNvSpPr>
            <a:spLocks noGrp="1"/>
          </p:cNvSpPr>
          <p:nvPr>
            <p:ph idx="1"/>
          </p:nvPr>
        </p:nvSpPr>
        <p:spPr>
          <a:xfrm>
            <a:off x="1703512" y="1268760"/>
            <a:ext cx="8712968" cy="5400600"/>
          </a:xfrm>
        </p:spPr>
        <p:txBody>
          <a:bodyPr>
            <a:normAutofit fontScale="40000" lnSpcReduction="20000"/>
          </a:bodyPr>
          <a:lstStyle/>
          <a:p>
            <a:pPr>
              <a:buNone/>
            </a:pPr>
            <a:r>
              <a:rPr lang="en-US" sz="3600" b="1" u="sng" dirty="0"/>
              <a:t>TITLE</a:t>
            </a:r>
            <a:r>
              <a:rPr lang="en-US" sz="3600" b="1" dirty="0"/>
              <a:t> I – DIGNITY</a:t>
            </a:r>
          </a:p>
          <a:p>
            <a:pPr>
              <a:buNone/>
            </a:pPr>
            <a:r>
              <a:rPr lang="en-US" sz="3600" b="1" dirty="0"/>
              <a:t>Article 1 – </a:t>
            </a:r>
            <a:r>
              <a:rPr lang="en-US" sz="3600" b="1" u="sng" dirty="0">
                <a:solidFill>
                  <a:srgbClr val="FF0000"/>
                </a:solidFill>
              </a:rPr>
              <a:t>Human dignity</a:t>
            </a:r>
          </a:p>
          <a:p>
            <a:pPr>
              <a:buNone/>
            </a:pPr>
            <a:r>
              <a:rPr lang="en-US" sz="3600" dirty="0"/>
              <a:t>Human dignity is </a:t>
            </a:r>
            <a:r>
              <a:rPr lang="en-US" sz="3600" dirty="0">
                <a:solidFill>
                  <a:srgbClr val="FF0000"/>
                </a:solidFill>
              </a:rPr>
              <a:t>inviolable</a:t>
            </a:r>
            <a:r>
              <a:rPr lang="en-US" sz="3600" dirty="0"/>
              <a:t>. It </a:t>
            </a:r>
            <a:r>
              <a:rPr lang="en-US" sz="3600" dirty="0">
                <a:solidFill>
                  <a:srgbClr val="FF0000"/>
                </a:solidFill>
              </a:rPr>
              <a:t>must be respected and protected</a:t>
            </a:r>
            <a:r>
              <a:rPr lang="en-US" sz="3600" dirty="0"/>
              <a:t>.</a:t>
            </a:r>
          </a:p>
          <a:p>
            <a:pPr>
              <a:buNone/>
            </a:pPr>
            <a:r>
              <a:rPr lang="en-US" sz="3600" b="1" dirty="0"/>
              <a:t>Article 2 – Right to life</a:t>
            </a:r>
          </a:p>
          <a:p>
            <a:pPr>
              <a:buNone/>
            </a:pPr>
            <a:r>
              <a:rPr lang="en-US" sz="3600" dirty="0"/>
              <a:t>1. Everyone has the right to life.</a:t>
            </a:r>
          </a:p>
          <a:p>
            <a:pPr>
              <a:buNone/>
            </a:pPr>
            <a:r>
              <a:rPr lang="en-US" sz="3600" dirty="0"/>
              <a:t>2. No one shall be condemned to the death penalty, or executed.</a:t>
            </a:r>
          </a:p>
          <a:p>
            <a:pPr>
              <a:buNone/>
            </a:pPr>
            <a:r>
              <a:rPr lang="en-US" sz="3600" b="1" dirty="0"/>
              <a:t>Article 3 – Right to the </a:t>
            </a:r>
            <a:r>
              <a:rPr lang="en-US" sz="3600" b="1" u="sng" dirty="0">
                <a:solidFill>
                  <a:srgbClr val="FF0000"/>
                </a:solidFill>
              </a:rPr>
              <a:t>integrity of the person</a:t>
            </a:r>
          </a:p>
          <a:p>
            <a:pPr>
              <a:buNone/>
            </a:pPr>
            <a:r>
              <a:rPr lang="en-US" sz="3600" dirty="0"/>
              <a:t>1. Everyone has the right to respect for his or her </a:t>
            </a:r>
            <a:r>
              <a:rPr lang="en-US" sz="3600" dirty="0">
                <a:solidFill>
                  <a:srgbClr val="FF0000"/>
                </a:solidFill>
              </a:rPr>
              <a:t>physical and mental integrity</a:t>
            </a:r>
            <a:r>
              <a:rPr lang="en-US" sz="3600" dirty="0"/>
              <a:t>.</a:t>
            </a:r>
          </a:p>
          <a:p>
            <a:pPr>
              <a:buNone/>
            </a:pPr>
            <a:r>
              <a:rPr lang="en-US" sz="3600" dirty="0"/>
              <a:t>2. </a:t>
            </a:r>
            <a:r>
              <a:rPr lang="en-US" sz="3600" u="sng" dirty="0"/>
              <a:t>In the fields of medicine and biology</a:t>
            </a:r>
            <a:r>
              <a:rPr lang="en-US" sz="3600" dirty="0"/>
              <a:t>, the following must be respected in particular:</a:t>
            </a:r>
          </a:p>
          <a:p>
            <a:pPr>
              <a:buNone/>
            </a:pPr>
            <a:r>
              <a:rPr lang="en-US" sz="3600" u="sng" dirty="0"/>
              <a:t>(a)</a:t>
            </a:r>
            <a:r>
              <a:rPr lang="en-US" sz="3600" dirty="0"/>
              <a:t> the </a:t>
            </a:r>
            <a:r>
              <a:rPr lang="en-US" sz="3600" dirty="0">
                <a:solidFill>
                  <a:srgbClr val="FF0000"/>
                </a:solidFill>
              </a:rPr>
              <a:t>free and informed consent </a:t>
            </a:r>
            <a:r>
              <a:rPr lang="en-US" sz="3600" dirty="0"/>
              <a:t>of the person concerned, according to the procedures laid down by law</a:t>
            </a:r>
            <a:r>
              <a:rPr lang="en-US" sz="3600" strike="sngStrike" dirty="0"/>
              <a:t>,</a:t>
            </a:r>
            <a:r>
              <a:rPr lang="en-US" sz="3600" u="sng" dirty="0"/>
              <a:t>;</a:t>
            </a:r>
            <a:endParaRPr lang="en-US" sz="3600" dirty="0"/>
          </a:p>
          <a:p>
            <a:pPr>
              <a:buNone/>
            </a:pPr>
            <a:r>
              <a:rPr lang="en-US" sz="3600" u="sng" dirty="0"/>
              <a:t>(b)</a:t>
            </a:r>
            <a:r>
              <a:rPr lang="en-US" sz="3600" dirty="0"/>
              <a:t> the </a:t>
            </a:r>
            <a:r>
              <a:rPr lang="en-US" sz="3600" dirty="0">
                <a:solidFill>
                  <a:srgbClr val="FF0000"/>
                </a:solidFill>
              </a:rPr>
              <a:t>prohibition of eugenic practices</a:t>
            </a:r>
            <a:r>
              <a:rPr lang="en-US" sz="3600" dirty="0"/>
              <a:t>, in particular those aiming at the </a:t>
            </a:r>
            <a:r>
              <a:rPr lang="en-US" sz="3600" dirty="0">
                <a:solidFill>
                  <a:srgbClr val="FF0000"/>
                </a:solidFill>
              </a:rPr>
              <a:t>selection of persons</a:t>
            </a:r>
            <a:r>
              <a:rPr lang="en-US" sz="3600" u="sng" dirty="0"/>
              <a:t>;</a:t>
            </a:r>
            <a:endParaRPr lang="en-US" sz="3600" dirty="0"/>
          </a:p>
          <a:p>
            <a:pPr>
              <a:buNone/>
            </a:pPr>
            <a:r>
              <a:rPr lang="en-US" sz="3600" u="sng" dirty="0"/>
              <a:t>(c)</a:t>
            </a:r>
            <a:r>
              <a:rPr lang="en-US" sz="3600" dirty="0"/>
              <a:t> the </a:t>
            </a:r>
            <a:r>
              <a:rPr lang="en-US" sz="3600" dirty="0">
                <a:solidFill>
                  <a:srgbClr val="FF0000"/>
                </a:solidFill>
              </a:rPr>
              <a:t>prohibition on making the human body and its parts as such a source of financial gain</a:t>
            </a:r>
            <a:r>
              <a:rPr lang="en-US" sz="3600" strike="sngStrike" dirty="0"/>
              <a:t>,</a:t>
            </a:r>
            <a:r>
              <a:rPr lang="en-US" sz="3600" u="sng" dirty="0"/>
              <a:t>;</a:t>
            </a:r>
            <a:endParaRPr lang="en-US" sz="3600" dirty="0"/>
          </a:p>
          <a:p>
            <a:pPr>
              <a:buNone/>
            </a:pPr>
            <a:r>
              <a:rPr lang="en-US" sz="3600" u="sng" dirty="0"/>
              <a:t>(d)</a:t>
            </a:r>
            <a:r>
              <a:rPr lang="en-US" sz="3600" dirty="0"/>
              <a:t> the </a:t>
            </a:r>
            <a:r>
              <a:rPr lang="en-US" sz="3600" dirty="0">
                <a:solidFill>
                  <a:srgbClr val="FF0000"/>
                </a:solidFill>
              </a:rPr>
              <a:t>prohibition of the reproductive cloning of human beings</a:t>
            </a:r>
            <a:r>
              <a:rPr lang="en-US" sz="3600" dirty="0"/>
              <a:t>.</a:t>
            </a:r>
          </a:p>
          <a:p>
            <a:pPr>
              <a:buNone/>
            </a:pPr>
            <a:r>
              <a:rPr lang="en-US" sz="3600" b="1" dirty="0"/>
              <a:t>Article 4 – Prohibition of torture and inhuman or degrading treatment or punishment</a:t>
            </a:r>
          </a:p>
          <a:p>
            <a:pPr>
              <a:buNone/>
            </a:pPr>
            <a:r>
              <a:rPr lang="en-US" sz="3600" dirty="0"/>
              <a:t>No one shall be subjected to torture or to </a:t>
            </a:r>
            <a:r>
              <a:rPr lang="en-US" sz="3600" dirty="0">
                <a:solidFill>
                  <a:srgbClr val="FF0000"/>
                </a:solidFill>
              </a:rPr>
              <a:t>inhuman or degrading treatment </a:t>
            </a:r>
            <a:r>
              <a:rPr lang="en-US" sz="3600" dirty="0"/>
              <a:t>or punishment.</a:t>
            </a:r>
          </a:p>
          <a:p>
            <a:pPr>
              <a:buNone/>
            </a:pPr>
            <a:r>
              <a:rPr lang="en-US" sz="3600" b="1" dirty="0"/>
              <a:t>Article 5 – Prohibition of slavery and forced </a:t>
            </a:r>
            <a:r>
              <a:rPr lang="en-US" sz="3600" b="1" dirty="0" err="1"/>
              <a:t>labour</a:t>
            </a:r>
            <a:endParaRPr lang="en-US" sz="3600" b="1" dirty="0"/>
          </a:p>
          <a:p>
            <a:pPr>
              <a:buNone/>
            </a:pPr>
            <a:r>
              <a:rPr lang="en-US" sz="3600" dirty="0"/>
              <a:t>1. No one shall be held in slavery or servitude.</a:t>
            </a:r>
          </a:p>
          <a:p>
            <a:pPr>
              <a:buNone/>
            </a:pPr>
            <a:r>
              <a:rPr lang="en-US" sz="3600" dirty="0"/>
              <a:t>2. No one shall be required to perform forced or compulsory </a:t>
            </a:r>
            <a:r>
              <a:rPr lang="en-US" sz="3600" dirty="0" err="1"/>
              <a:t>labour</a:t>
            </a:r>
            <a:r>
              <a:rPr lang="en-US" sz="3600" dirty="0"/>
              <a:t>.</a:t>
            </a:r>
          </a:p>
          <a:p>
            <a:pPr>
              <a:buNone/>
            </a:pPr>
            <a:r>
              <a:rPr lang="en-US" sz="3600" dirty="0"/>
              <a:t>3. Trafficking in human beings is prohibited.</a:t>
            </a:r>
          </a:p>
          <a:p>
            <a:pPr>
              <a:buNone/>
            </a:pPr>
            <a:endParaRPr lang="cs-CZ" dirty="0"/>
          </a:p>
        </p:txBody>
      </p:sp>
      <p:sp>
        <p:nvSpPr>
          <p:cNvPr id="4" name="Šipka: dolů 3">
            <a:extLst>
              <a:ext uri="{FF2B5EF4-FFF2-40B4-BE49-F238E27FC236}">
                <a16:creationId xmlns:a16="http://schemas.microsoft.com/office/drawing/2014/main" id="{DFE1DBCA-D993-4A2C-906F-653530592CFE}"/>
              </a:ext>
            </a:extLst>
          </p:cNvPr>
          <p:cNvSpPr/>
          <p:nvPr/>
        </p:nvSpPr>
        <p:spPr>
          <a:xfrm rot="4669219">
            <a:off x="4436561" y="1027790"/>
            <a:ext cx="276121" cy="952885"/>
          </a:xfrm>
          <a:prstGeom prst="down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Šipka: dolů 4">
            <a:extLst>
              <a:ext uri="{FF2B5EF4-FFF2-40B4-BE49-F238E27FC236}">
                <a16:creationId xmlns:a16="http://schemas.microsoft.com/office/drawing/2014/main" id="{685B220F-C825-42AF-91FA-8EBB21359A6B}"/>
              </a:ext>
            </a:extLst>
          </p:cNvPr>
          <p:cNvSpPr/>
          <p:nvPr/>
        </p:nvSpPr>
        <p:spPr>
          <a:xfrm rot="3826955">
            <a:off x="4557389" y="2255684"/>
            <a:ext cx="285517" cy="952885"/>
          </a:xfrm>
          <a:prstGeom prst="downArrow">
            <a:avLst>
              <a:gd name="adj1" fmla="val 50551"/>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Integrity</a:t>
            </a:r>
          </a:p>
        </p:txBody>
      </p:sp>
      <p:sp>
        <p:nvSpPr>
          <p:cNvPr id="3" name="Zástupný symbol pro obsah 2"/>
          <p:cNvSpPr>
            <a:spLocks noGrp="1"/>
          </p:cNvSpPr>
          <p:nvPr>
            <p:ph idx="1"/>
          </p:nvPr>
        </p:nvSpPr>
        <p:spPr/>
        <p:txBody>
          <a:bodyPr/>
          <a:lstStyle/>
          <a:p>
            <a:r>
              <a:rPr lang="en-US" b="1" i="1" dirty="0"/>
              <a:t>Integrity is the virtue of practicing what one believes is right</a:t>
            </a:r>
            <a:r>
              <a:rPr lang="cs-CZ" b="1" i="1" dirty="0"/>
              <a:t>.</a:t>
            </a:r>
          </a:p>
          <a:p>
            <a:r>
              <a:rPr lang="en-US" i="1" dirty="0"/>
              <a:t>To act without integrity, even occasionally, will leave others distrustful</a:t>
            </a:r>
            <a:r>
              <a:rPr lang="cs-CZ" i="1" dirty="0"/>
              <a:t>.</a:t>
            </a:r>
          </a:p>
          <a:p>
            <a:r>
              <a:rPr lang="en-US" b="1" i="1" dirty="0"/>
              <a:t>Integrity makes us whole, complete</a:t>
            </a:r>
            <a:r>
              <a:rPr lang="cs-CZ" b="1" i="1" dirty="0"/>
              <a:t>.</a:t>
            </a:r>
          </a:p>
          <a:p>
            <a:r>
              <a:rPr lang="cs-CZ" i="1" dirty="0" err="1"/>
              <a:t>Can</a:t>
            </a:r>
            <a:r>
              <a:rPr lang="cs-CZ" i="1" dirty="0"/>
              <a:t> I </a:t>
            </a:r>
            <a:r>
              <a:rPr lang="cs-CZ" i="1" dirty="0" err="1"/>
              <a:t>be</a:t>
            </a:r>
            <a:r>
              <a:rPr lang="cs-CZ" i="1" dirty="0"/>
              <a:t> </a:t>
            </a:r>
            <a:r>
              <a:rPr lang="cs-CZ" i="1" dirty="0" err="1"/>
              <a:t>whole</a:t>
            </a:r>
            <a:r>
              <a:rPr lang="cs-CZ" i="1" dirty="0"/>
              <a:t>, </a:t>
            </a:r>
            <a:r>
              <a:rPr lang="cs-CZ" i="1" dirty="0" err="1"/>
              <a:t>complete</a:t>
            </a:r>
            <a:r>
              <a:rPr lang="cs-CZ" i="1" dirty="0"/>
              <a:t>?</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060848"/>
            <a:ext cx="8229600" cy="1143000"/>
          </a:xfrm>
        </p:spPr>
        <p:txBody>
          <a:bodyPr>
            <a:normAutofit fontScale="90000"/>
          </a:bodyPr>
          <a:lstStyle/>
          <a:p>
            <a:r>
              <a:rPr lang="cs-CZ" dirty="0"/>
              <a:t>Professional </a:t>
            </a:r>
            <a:r>
              <a:rPr lang="cs-CZ" dirty="0" err="1"/>
              <a:t>ethical</a:t>
            </a:r>
            <a:r>
              <a:rPr lang="cs-CZ" dirty="0"/>
              <a:t> </a:t>
            </a:r>
            <a:r>
              <a:rPr lang="cs-CZ" dirty="0" err="1"/>
              <a:t>framework</a:t>
            </a:r>
            <a:endParaRPr lang="cs-C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rgbClr val="FF0000"/>
                </a:solidFill>
              </a:rPr>
              <a:t>FAIR</a:t>
            </a:r>
          </a:p>
        </p:txBody>
      </p:sp>
      <p:sp>
        <p:nvSpPr>
          <p:cNvPr id="3" name="Zástupný symbol pro obsah 2"/>
          <p:cNvSpPr>
            <a:spLocks noGrp="1"/>
          </p:cNvSpPr>
          <p:nvPr>
            <p:ph idx="1"/>
          </p:nvPr>
        </p:nvSpPr>
        <p:spPr/>
        <p:txBody>
          <a:bodyPr/>
          <a:lstStyle/>
          <a:p>
            <a:r>
              <a:rPr lang="cs-CZ" b="1" dirty="0" err="1">
                <a:solidFill>
                  <a:srgbClr val="FF0000"/>
                </a:solidFill>
              </a:rPr>
              <a:t>F</a:t>
            </a:r>
            <a:r>
              <a:rPr lang="cs-CZ" dirty="0" err="1"/>
              <a:t>airness</a:t>
            </a:r>
            <a:endParaRPr lang="cs-CZ" dirty="0"/>
          </a:p>
          <a:p>
            <a:r>
              <a:rPr lang="cs-CZ" dirty="0" err="1"/>
              <a:t>respect</a:t>
            </a:r>
            <a:r>
              <a:rPr lang="cs-CZ" dirty="0"/>
              <a:t> </a:t>
            </a:r>
            <a:r>
              <a:rPr lang="cs-CZ" dirty="0" err="1"/>
              <a:t>for</a:t>
            </a:r>
            <a:r>
              <a:rPr lang="cs-CZ" dirty="0"/>
              <a:t> </a:t>
            </a:r>
            <a:r>
              <a:rPr lang="cs-CZ" b="1" dirty="0">
                <a:solidFill>
                  <a:srgbClr val="FF0000"/>
                </a:solidFill>
              </a:rPr>
              <a:t>A</a:t>
            </a:r>
            <a:r>
              <a:rPr lang="cs-CZ" dirty="0"/>
              <a:t>utonomy</a:t>
            </a:r>
          </a:p>
          <a:p>
            <a:r>
              <a:rPr lang="cs-CZ" b="1" dirty="0">
                <a:solidFill>
                  <a:srgbClr val="FF0000"/>
                </a:solidFill>
              </a:rPr>
              <a:t>I</a:t>
            </a:r>
            <a:r>
              <a:rPr lang="cs-CZ" dirty="0"/>
              <a:t>ntegrity</a:t>
            </a:r>
          </a:p>
          <a:p>
            <a:r>
              <a:rPr lang="cs-CZ" dirty="0" err="1"/>
              <a:t>seeking</a:t>
            </a:r>
            <a:r>
              <a:rPr lang="cs-CZ" dirty="0"/>
              <a:t> </a:t>
            </a:r>
            <a:r>
              <a:rPr lang="cs-CZ" dirty="0" err="1"/>
              <a:t>the</a:t>
            </a:r>
            <a:r>
              <a:rPr lang="cs-CZ" dirty="0"/>
              <a:t> most </a:t>
            </a:r>
            <a:r>
              <a:rPr lang="cs-CZ" dirty="0" err="1"/>
              <a:t>beneficial</a:t>
            </a:r>
            <a:r>
              <a:rPr lang="cs-CZ" dirty="0"/>
              <a:t> </a:t>
            </a:r>
            <a:r>
              <a:rPr lang="cs-CZ" dirty="0" err="1"/>
              <a:t>and</a:t>
            </a:r>
            <a:r>
              <a:rPr lang="cs-CZ" dirty="0"/>
              <a:t> </a:t>
            </a:r>
            <a:r>
              <a:rPr lang="cs-CZ" dirty="0" err="1"/>
              <a:t>least</a:t>
            </a:r>
            <a:r>
              <a:rPr lang="cs-CZ" dirty="0"/>
              <a:t> </a:t>
            </a:r>
            <a:r>
              <a:rPr lang="cs-CZ" dirty="0" err="1"/>
              <a:t>harmful</a:t>
            </a:r>
            <a:r>
              <a:rPr lang="cs-CZ" dirty="0"/>
              <a:t> </a:t>
            </a:r>
            <a:r>
              <a:rPr lang="cs-CZ" dirty="0" err="1"/>
              <a:t>consequences</a:t>
            </a:r>
            <a:r>
              <a:rPr lang="cs-CZ" dirty="0"/>
              <a:t>, </a:t>
            </a:r>
            <a:r>
              <a:rPr lang="cs-CZ" dirty="0" err="1"/>
              <a:t>or</a:t>
            </a:r>
            <a:r>
              <a:rPr lang="cs-CZ" dirty="0"/>
              <a:t> </a:t>
            </a:r>
            <a:r>
              <a:rPr lang="cs-CZ" b="1" dirty="0" err="1">
                <a:solidFill>
                  <a:srgbClr val="FF0000"/>
                </a:solidFill>
              </a:rPr>
              <a:t>R</a:t>
            </a:r>
            <a:r>
              <a:rPr lang="cs-CZ" dirty="0" err="1"/>
              <a:t>esults</a:t>
            </a:r>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Principles</a:t>
            </a:r>
            <a:r>
              <a:rPr lang="cs-CZ" dirty="0"/>
              <a:t> </a:t>
            </a:r>
            <a:r>
              <a:rPr lang="cs-CZ" dirty="0" err="1"/>
              <a:t>and</a:t>
            </a:r>
            <a:r>
              <a:rPr lang="cs-CZ" dirty="0"/>
              <a:t> </a:t>
            </a:r>
            <a:r>
              <a:rPr lang="cs-CZ" dirty="0" err="1"/>
              <a:t>obligations</a:t>
            </a:r>
            <a:endParaRPr lang="cs-CZ" dirty="0"/>
          </a:p>
        </p:txBody>
      </p:sp>
      <p:sp>
        <p:nvSpPr>
          <p:cNvPr id="3" name="Zástupný symbol pro obsah 2"/>
          <p:cNvSpPr>
            <a:spLocks noGrp="1"/>
          </p:cNvSpPr>
          <p:nvPr>
            <p:ph idx="1"/>
          </p:nvPr>
        </p:nvSpPr>
        <p:spPr/>
        <p:txBody>
          <a:bodyPr/>
          <a:lstStyle/>
          <a:p>
            <a:r>
              <a:rPr lang="cs-CZ" dirty="0" err="1"/>
              <a:t>Respect</a:t>
            </a:r>
            <a:r>
              <a:rPr lang="cs-CZ" dirty="0"/>
              <a:t> </a:t>
            </a:r>
            <a:r>
              <a:rPr lang="cs-CZ" dirty="0" err="1"/>
              <a:t>for</a:t>
            </a:r>
            <a:r>
              <a:rPr lang="cs-CZ" dirty="0"/>
              <a:t> </a:t>
            </a:r>
            <a:r>
              <a:rPr lang="cs-CZ" b="1" dirty="0">
                <a:solidFill>
                  <a:srgbClr val="00B050"/>
                </a:solidFill>
              </a:rPr>
              <a:t>Autonomy</a:t>
            </a:r>
          </a:p>
          <a:p>
            <a:r>
              <a:rPr lang="cs-CZ" b="1" dirty="0" err="1">
                <a:solidFill>
                  <a:srgbClr val="00B050"/>
                </a:solidFill>
              </a:rPr>
              <a:t>Nonmaleficence</a:t>
            </a:r>
            <a:endParaRPr lang="cs-CZ" b="1" dirty="0">
              <a:solidFill>
                <a:srgbClr val="00B050"/>
              </a:solidFill>
            </a:endParaRPr>
          </a:p>
          <a:p>
            <a:r>
              <a:rPr lang="cs-CZ" b="1" dirty="0" err="1">
                <a:solidFill>
                  <a:srgbClr val="00B050"/>
                </a:solidFill>
              </a:rPr>
              <a:t>Beneficence</a:t>
            </a:r>
            <a:endParaRPr lang="cs-CZ" b="1" dirty="0">
              <a:solidFill>
                <a:srgbClr val="00B050"/>
              </a:solidFill>
            </a:endParaRPr>
          </a:p>
          <a:p>
            <a:r>
              <a:rPr lang="cs-CZ" b="1" dirty="0">
                <a:solidFill>
                  <a:srgbClr val="00B050"/>
                </a:solidFill>
              </a:rPr>
              <a:t>Justice</a:t>
            </a:r>
          </a:p>
          <a:p>
            <a:endParaRPr lang="cs-CZ" dirty="0"/>
          </a:p>
          <a:p>
            <a:r>
              <a:rPr lang="cs-CZ" dirty="0" err="1"/>
              <a:t>Professional</a:t>
            </a:r>
            <a:r>
              <a:rPr lang="cs-CZ" dirty="0"/>
              <a:t>-</a:t>
            </a:r>
            <a:r>
              <a:rPr lang="cs-CZ" dirty="0" err="1"/>
              <a:t>Patient</a:t>
            </a:r>
            <a:r>
              <a:rPr lang="cs-CZ" dirty="0"/>
              <a:t> </a:t>
            </a:r>
            <a:r>
              <a:rPr lang="cs-CZ" dirty="0" err="1"/>
              <a:t>Relationships</a:t>
            </a:r>
            <a:r>
              <a:rPr lang="cs-CZ" dirty="0"/>
              <a:t>: </a:t>
            </a:r>
            <a:r>
              <a:rPr lang="cs-CZ" dirty="0" err="1"/>
              <a:t>veracity</a:t>
            </a:r>
            <a:r>
              <a:rPr lang="cs-CZ" dirty="0"/>
              <a:t>, </a:t>
            </a:r>
            <a:r>
              <a:rPr lang="cs-CZ" dirty="0" err="1"/>
              <a:t>privacy</a:t>
            </a:r>
            <a:r>
              <a:rPr lang="cs-CZ" dirty="0"/>
              <a:t>, </a:t>
            </a:r>
            <a:r>
              <a:rPr lang="cs-CZ" dirty="0" err="1"/>
              <a:t>confidentiality</a:t>
            </a:r>
            <a:r>
              <a:rPr lang="cs-CZ" dirty="0"/>
              <a:t>, </a:t>
            </a:r>
            <a:r>
              <a:rPr lang="cs-CZ" dirty="0" err="1"/>
              <a:t>fidelity</a:t>
            </a:r>
            <a:endParaRPr lang="cs-C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981200" y="908720"/>
            <a:ext cx="8229600" cy="3384376"/>
          </a:xfrm>
        </p:spPr>
        <p:txBody>
          <a:bodyPr>
            <a:normAutofit fontScale="90000"/>
          </a:bodyPr>
          <a:lstStyle/>
          <a:p>
            <a:r>
              <a:rPr lang="en-US" b="1" dirty="0"/>
              <a:t>Teaching human rights</a:t>
            </a:r>
            <a:r>
              <a:rPr lang="cs-CZ" b="1" dirty="0"/>
              <a:t> – </a:t>
            </a:r>
            <a:r>
              <a:rPr lang="en-US" b="1" dirty="0"/>
              <a:t>support </a:t>
            </a:r>
            <a:r>
              <a:rPr lang="en-US" b="1" dirty="0" err="1"/>
              <a:t>fr</a:t>
            </a:r>
            <a:r>
              <a:rPr lang="cs-CZ" b="1" dirty="0" err="1"/>
              <a:t>om</a:t>
            </a:r>
            <a:r>
              <a:rPr lang="en-US" b="1" dirty="0"/>
              <a:t> the EU</a:t>
            </a:r>
            <a:r>
              <a:rPr lang="cs-CZ" b="1" dirty="0"/>
              <a:t> –</a:t>
            </a:r>
            <a:r>
              <a:rPr lang="en-US" b="1" dirty="0"/>
              <a:t> basic materials for teaching human rights issues in schools</a:t>
            </a:r>
            <a:br>
              <a:rPr lang="cs-CZ" b="1" dirty="0"/>
            </a:br>
            <a:br>
              <a:rPr lang="cs-CZ" b="1" dirty="0"/>
            </a:br>
            <a:r>
              <a:rPr lang="cs-CZ" b="1" dirty="0" err="1"/>
              <a:t>Compass</a:t>
            </a:r>
            <a:br>
              <a:rPr lang="cs-CZ" b="1" dirty="0"/>
            </a:br>
            <a:r>
              <a:rPr lang="cs-CZ" b="1" dirty="0" err="1"/>
              <a:t>Compasito</a:t>
            </a:r>
            <a:br>
              <a:rPr lang="cs-CZ" b="1" dirty="0"/>
            </a:br>
            <a:endParaRPr lang="cs-CZ" dirty="0"/>
          </a:p>
        </p:txBody>
      </p:sp>
    </p:spTree>
    <p:extLst>
      <p:ext uri="{BB962C8B-B14F-4D97-AF65-F5344CB8AC3E}">
        <p14:creationId xmlns:p14="http://schemas.microsoft.com/office/powerpoint/2010/main" val="200286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1642194"/>
          </a:xfrm>
        </p:spPr>
        <p:txBody>
          <a:bodyPr>
            <a:noAutofit/>
          </a:bodyPr>
          <a:lstStyle/>
          <a:p>
            <a:r>
              <a:rPr lang="en-US" sz="3600" dirty="0">
                <a:hlinkClick r:id="rId2"/>
              </a:rPr>
              <a:t>Compass: Manual for Human Rights Education with Young people </a:t>
            </a:r>
            <a:br>
              <a:rPr lang="cs-CZ" sz="3600" dirty="0"/>
            </a:br>
            <a:r>
              <a:rPr lang="cs-CZ" sz="3600" dirty="0"/>
              <a:t>(</a:t>
            </a:r>
            <a:r>
              <a:rPr lang="cs-CZ" sz="3600" dirty="0" err="1"/>
              <a:t>Council</a:t>
            </a:r>
            <a:r>
              <a:rPr lang="cs-CZ" sz="3600" dirty="0"/>
              <a:t> </a:t>
            </a:r>
            <a:r>
              <a:rPr lang="cs-CZ" sz="3600" dirty="0" err="1"/>
              <a:t>of</a:t>
            </a:r>
            <a:r>
              <a:rPr lang="cs-CZ" sz="3600" dirty="0"/>
              <a:t> </a:t>
            </a:r>
            <a:r>
              <a:rPr lang="cs-CZ" sz="3600" dirty="0" err="1"/>
              <a:t>Europe</a:t>
            </a:r>
            <a:r>
              <a:rPr lang="cs-CZ" sz="3600" dirty="0"/>
              <a:t>)</a:t>
            </a:r>
          </a:p>
        </p:txBody>
      </p:sp>
      <p:sp>
        <p:nvSpPr>
          <p:cNvPr id="3" name="Zástupný symbol pro obsah 2"/>
          <p:cNvSpPr>
            <a:spLocks noGrp="1"/>
          </p:cNvSpPr>
          <p:nvPr>
            <p:ph idx="1"/>
          </p:nvPr>
        </p:nvSpPr>
        <p:spPr>
          <a:xfrm>
            <a:off x="551384" y="2996952"/>
            <a:ext cx="11089232" cy="3384376"/>
          </a:xfrm>
        </p:spPr>
        <p:txBody>
          <a:bodyPr>
            <a:normAutofit/>
          </a:bodyPr>
          <a:lstStyle/>
          <a:p>
            <a:r>
              <a:rPr lang="cs-CZ" dirty="0">
                <a:hlinkClick r:id="rId3"/>
              </a:rPr>
              <a:t>https://www.coe.int/en/web/compass/home</a:t>
            </a:r>
            <a:endParaRPr lang="cs-CZ" dirty="0"/>
          </a:p>
          <a:p>
            <a:endParaRPr lang="cs-CZ" dirty="0"/>
          </a:p>
          <a:p>
            <a:r>
              <a:rPr lang="en-US" dirty="0"/>
              <a:t>differences between civil and political rights, and social and economic rights.</a:t>
            </a:r>
            <a:endParaRPr lang="cs-CZ" dirty="0"/>
          </a:p>
          <a:p>
            <a:r>
              <a:rPr lang="cs-CZ" dirty="0">
                <a:hlinkClick r:id="rId4"/>
              </a:rPr>
              <a:t>https://www.coe.int/en/web/compass/education</a:t>
            </a:r>
            <a:endParaRPr lang="cs-CZ" dirty="0"/>
          </a:p>
          <a:p>
            <a:r>
              <a:rPr lang="cs-CZ" dirty="0">
                <a:hlinkClick r:id="rId5"/>
              </a:rPr>
              <a:t>https://www.coe.int/en/web/compass/environment</a:t>
            </a:r>
            <a:endParaRPr lang="cs-CZ" dirty="0"/>
          </a:p>
          <a:p>
            <a:r>
              <a:rPr lang="cs-CZ" dirty="0">
                <a:hlinkClick r:id="rId6"/>
              </a:rPr>
              <a:t>http://www.</a:t>
            </a:r>
            <a:r>
              <a:rPr lang="cs-CZ" dirty="0" err="1">
                <a:hlinkClick r:id="rId6"/>
              </a:rPr>
              <a:t>coe.int</a:t>
            </a:r>
            <a:r>
              <a:rPr lang="cs-CZ" dirty="0">
                <a:hlinkClick r:id="rId6"/>
              </a:rPr>
              <a:t>/</a:t>
            </a:r>
            <a:r>
              <a:rPr lang="cs-CZ" dirty="0" err="1">
                <a:hlinkClick r:id="rId6"/>
              </a:rPr>
              <a:t>en</a:t>
            </a:r>
            <a:r>
              <a:rPr lang="cs-CZ" dirty="0">
                <a:hlinkClick r:id="rId6"/>
              </a:rPr>
              <a:t>/web/</a:t>
            </a:r>
            <a:r>
              <a:rPr lang="cs-CZ" dirty="0" err="1">
                <a:hlinkClick r:id="rId6"/>
              </a:rPr>
              <a:t>compass</a:t>
            </a:r>
            <a:r>
              <a:rPr lang="cs-CZ" dirty="0">
                <a:hlinkClick r:id="rId6"/>
              </a:rPr>
              <a:t>/</a:t>
            </a:r>
            <a:r>
              <a:rPr lang="cs-CZ" dirty="0" err="1">
                <a:hlinkClick r:id="rId6"/>
              </a:rPr>
              <a:t>health</a:t>
            </a:r>
            <a:endParaRPr lang="cs-CZ" dirty="0"/>
          </a:p>
          <a:p>
            <a:r>
              <a:rPr lang="cs-CZ" dirty="0">
                <a:hlinkClick r:id="rId7"/>
              </a:rPr>
              <a:t>http://www.</a:t>
            </a:r>
            <a:r>
              <a:rPr lang="cs-CZ" dirty="0" err="1">
                <a:hlinkClick r:id="rId7"/>
              </a:rPr>
              <a:t>coe.int</a:t>
            </a:r>
            <a:r>
              <a:rPr lang="cs-CZ" dirty="0">
                <a:hlinkClick r:id="rId7"/>
              </a:rPr>
              <a:t>/</a:t>
            </a:r>
            <a:r>
              <a:rPr lang="cs-CZ" dirty="0" err="1">
                <a:hlinkClick r:id="rId7"/>
              </a:rPr>
              <a:t>en</a:t>
            </a:r>
            <a:r>
              <a:rPr lang="cs-CZ" dirty="0">
                <a:hlinkClick r:id="rId7"/>
              </a:rPr>
              <a:t>/web/</a:t>
            </a:r>
            <a:r>
              <a:rPr lang="cs-CZ" dirty="0" err="1">
                <a:hlinkClick r:id="rId7"/>
              </a:rPr>
              <a:t>compass</a:t>
            </a:r>
            <a:r>
              <a:rPr lang="cs-CZ" dirty="0">
                <a:hlinkClick r:id="rId7"/>
              </a:rPr>
              <a:t>/</a:t>
            </a:r>
            <a:r>
              <a:rPr lang="cs-CZ" dirty="0" err="1">
                <a:hlinkClick r:id="rId7"/>
              </a:rPr>
              <a:t>access</a:t>
            </a:r>
            <a:r>
              <a:rPr lang="cs-CZ" dirty="0">
                <a:hlinkClick r:id="rId7"/>
              </a:rPr>
              <a:t>-to-</a:t>
            </a:r>
            <a:r>
              <a:rPr lang="cs-CZ" dirty="0" err="1">
                <a:hlinkClick r:id="rId7"/>
              </a:rPr>
              <a:t>medicaments</a:t>
            </a:r>
            <a:endParaRPr lang="cs-CZ" dirty="0"/>
          </a:p>
          <a:p>
            <a:endParaRPr lang="cs-CZ" dirty="0"/>
          </a:p>
          <a:p>
            <a:endParaRPr lang="cs-CZ" dirty="0"/>
          </a:p>
        </p:txBody>
      </p:sp>
    </p:spTree>
    <p:extLst>
      <p:ext uri="{BB962C8B-B14F-4D97-AF65-F5344CB8AC3E}">
        <p14:creationId xmlns:p14="http://schemas.microsoft.com/office/powerpoint/2010/main" val="3652967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2434282"/>
          </a:xfrm>
        </p:spPr>
        <p:txBody>
          <a:bodyPr>
            <a:normAutofit/>
          </a:bodyPr>
          <a:lstStyle/>
          <a:p>
            <a:r>
              <a:rPr lang="en-US" b="1" dirty="0" err="1"/>
              <a:t>Compasito</a:t>
            </a:r>
            <a:br>
              <a:rPr lang="en-US" b="1" dirty="0"/>
            </a:br>
            <a:r>
              <a:rPr lang="en-US" b="1" dirty="0"/>
              <a:t>Manual on human rights education for children</a:t>
            </a:r>
            <a:endParaRPr lang="cs-CZ" dirty="0"/>
          </a:p>
        </p:txBody>
      </p:sp>
      <p:sp>
        <p:nvSpPr>
          <p:cNvPr id="3" name="Zástupný symbol pro obsah 2"/>
          <p:cNvSpPr>
            <a:spLocks noGrp="1"/>
          </p:cNvSpPr>
          <p:nvPr>
            <p:ph idx="1"/>
          </p:nvPr>
        </p:nvSpPr>
        <p:spPr>
          <a:xfrm>
            <a:off x="695400" y="2852937"/>
            <a:ext cx="10945216" cy="3273227"/>
          </a:xfrm>
        </p:spPr>
        <p:txBody>
          <a:bodyPr>
            <a:normAutofit/>
          </a:bodyPr>
          <a:lstStyle/>
          <a:p>
            <a:r>
              <a:rPr lang="cs-CZ" dirty="0">
                <a:hlinkClick r:id="rId2"/>
              </a:rPr>
              <a:t>http://www.</a:t>
            </a:r>
            <a:r>
              <a:rPr lang="cs-CZ" dirty="0" err="1">
                <a:hlinkClick r:id="rId2"/>
              </a:rPr>
              <a:t>eycb.coe.int</a:t>
            </a:r>
            <a:r>
              <a:rPr lang="cs-CZ" dirty="0">
                <a:hlinkClick r:id="rId2"/>
              </a:rPr>
              <a:t>/</a:t>
            </a:r>
            <a:r>
              <a:rPr lang="cs-CZ" dirty="0" err="1">
                <a:hlinkClick r:id="rId2"/>
              </a:rPr>
              <a:t>compasito</a:t>
            </a:r>
            <a:r>
              <a:rPr lang="cs-CZ" dirty="0">
                <a:hlinkClick r:id="rId2"/>
              </a:rPr>
              <a:t>/</a:t>
            </a:r>
            <a:endParaRPr lang="cs-CZ" dirty="0"/>
          </a:p>
          <a:p>
            <a:endParaRPr lang="cs-CZ" dirty="0"/>
          </a:p>
          <a:p>
            <a:endParaRPr lang="cs-CZ" dirty="0"/>
          </a:p>
          <a:p>
            <a:r>
              <a:rPr lang="en-US" dirty="0">
                <a:hlinkClick r:id="rId3"/>
              </a:rPr>
              <a:t>Thinking and learning styles</a:t>
            </a:r>
            <a:endParaRPr lang="en-US" dirty="0"/>
          </a:p>
          <a:p>
            <a:r>
              <a:rPr lang="en-US" dirty="0">
                <a:hlinkClick r:id="rId3"/>
              </a:rPr>
              <a:t>Which is your thinking style?</a:t>
            </a:r>
            <a:endParaRPr lang="en-US" dirty="0"/>
          </a:p>
          <a:p>
            <a:r>
              <a:rPr lang="en-US" dirty="0">
                <a:hlinkClick r:id="rId3"/>
              </a:rPr>
              <a:t>Which is your favorite or dominant learning style?</a:t>
            </a:r>
            <a:endParaRPr lang="en-US" dirty="0"/>
          </a:p>
          <a:p>
            <a:endParaRPr lang="cs-CZ" dirty="0"/>
          </a:p>
        </p:txBody>
      </p:sp>
    </p:spTree>
    <p:extLst>
      <p:ext uri="{BB962C8B-B14F-4D97-AF65-F5344CB8AC3E}">
        <p14:creationId xmlns:p14="http://schemas.microsoft.com/office/powerpoint/2010/main" val="1907032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76350" y="332656"/>
            <a:ext cx="8610600" cy="1293028"/>
          </a:xfrm>
        </p:spPr>
        <p:txBody>
          <a:bodyPr>
            <a:normAutofit fontScale="90000"/>
          </a:bodyPr>
          <a:lstStyle/>
          <a:p>
            <a:r>
              <a:rPr lang="en-US" dirty="0" err="1"/>
              <a:t>Compasito</a:t>
            </a:r>
            <a:r>
              <a:rPr lang="cs-CZ" dirty="0"/>
              <a:t>:</a:t>
            </a:r>
            <a:br>
              <a:rPr lang="cs-CZ" dirty="0"/>
            </a:br>
            <a:r>
              <a:rPr lang="en-US" dirty="0"/>
              <a:t>Children’s developmental levels</a:t>
            </a:r>
            <a:endParaRPr lang="cs-CZ" dirty="0"/>
          </a:p>
        </p:txBody>
      </p:sp>
      <p:sp>
        <p:nvSpPr>
          <p:cNvPr id="3" name="Zástupný symbol pro obsah 2"/>
          <p:cNvSpPr>
            <a:spLocks noGrp="1"/>
          </p:cNvSpPr>
          <p:nvPr>
            <p:ph idx="1"/>
          </p:nvPr>
        </p:nvSpPr>
        <p:spPr>
          <a:xfrm>
            <a:off x="609600" y="1484784"/>
            <a:ext cx="10972800" cy="5040560"/>
          </a:xfrm>
        </p:spPr>
        <p:txBody>
          <a:bodyPr>
            <a:normAutofit/>
          </a:bodyPr>
          <a:lstStyle/>
          <a:p>
            <a:r>
              <a:rPr lang="en-US" dirty="0"/>
              <a:t>The activities in </a:t>
            </a:r>
            <a:r>
              <a:rPr lang="en-US" dirty="0" err="1"/>
              <a:t>Compasito</a:t>
            </a:r>
            <a:r>
              <a:rPr lang="en-US" dirty="0"/>
              <a:t> are developed for children between the ages of six and thirteen, although many can be easily adapted to younger and older children as well as adults.</a:t>
            </a:r>
            <a:r>
              <a:rPr lang="en-US" b="1" dirty="0"/>
              <a:t> Childhood is the ideal time to introduce human rights education</a:t>
            </a:r>
            <a:r>
              <a:rPr lang="en-US" dirty="0"/>
              <a:t>, for although young children already hold strong values and attitudes, they are also receptive to new perspectives and experiences. </a:t>
            </a:r>
            <a:r>
              <a:rPr lang="en-US" b="1" dirty="0"/>
              <a:t>Developing values like respect for others and tolerance of difference or skills like empathy and critical thinking requires years. It is never too early to begin! </a:t>
            </a:r>
          </a:p>
          <a:p>
            <a:r>
              <a:rPr lang="cs-CZ" dirty="0"/>
              <a:t>F</a:t>
            </a:r>
            <a:r>
              <a:rPr lang="en-US" dirty="0" err="1"/>
              <a:t>acilitator</a:t>
            </a:r>
            <a:r>
              <a:rPr lang="en-US" dirty="0"/>
              <a:t> needs to understand the developmental level of the group and select and/or adapt activities to match their physical, cognitive, emotional and social development. </a:t>
            </a:r>
          </a:p>
        </p:txBody>
      </p:sp>
    </p:spTree>
    <p:extLst>
      <p:ext uri="{BB962C8B-B14F-4D97-AF65-F5344CB8AC3E}">
        <p14:creationId xmlns:p14="http://schemas.microsoft.com/office/powerpoint/2010/main" val="4254567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Children’s developmental level</a:t>
            </a:r>
            <a:r>
              <a:rPr lang="cs-CZ" dirty="0"/>
              <a:t>:</a:t>
            </a:r>
            <a:br>
              <a:rPr lang="cs-CZ" dirty="0"/>
            </a:br>
            <a:r>
              <a:rPr lang="en-US" dirty="0"/>
              <a:t>6 to 7 years olds:</a:t>
            </a:r>
            <a:br>
              <a:rPr lang="en-US" dirty="0"/>
            </a:br>
            <a:endParaRPr lang="cs-CZ" dirty="0"/>
          </a:p>
        </p:txBody>
      </p:sp>
      <p:sp>
        <p:nvSpPr>
          <p:cNvPr id="3" name="Zástupný symbol pro obsah 2"/>
          <p:cNvSpPr>
            <a:spLocks noGrp="1"/>
          </p:cNvSpPr>
          <p:nvPr>
            <p:ph idx="1"/>
          </p:nvPr>
        </p:nvSpPr>
        <p:spPr>
          <a:xfrm>
            <a:off x="695400" y="1268760"/>
            <a:ext cx="10887000" cy="5400600"/>
          </a:xfrm>
        </p:spPr>
        <p:txBody>
          <a:bodyPr>
            <a:normAutofit fontScale="85000" lnSpcReduction="20000"/>
          </a:bodyPr>
          <a:lstStyle/>
          <a:p>
            <a:pPr>
              <a:buNone/>
            </a:pPr>
            <a:r>
              <a:rPr lang="en-US" b="1" dirty="0"/>
              <a:t>Physical development</a:t>
            </a:r>
          </a:p>
          <a:p>
            <a:r>
              <a:rPr lang="en-US" dirty="0"/>
              <a:t>enjoy outdoor activities with brief but energetic spurts of activity</a:t>
            </a:r>
          </a:p>
          <a:p>
            <a:r>
              <a:rPr lang="en-US" dirty="0"/>
              <a:t>prefer simple manual tasks, especially combined with developing a particular physical skill</a:t>
            </a:r>
          </a:p>
          <a:p>
            <a:pPr>
              <a:buNone/>
            </a:pPr>
            <a:r>
              <a:rPr lang="en-US" b="1" dirty="0"/>
              <a:t>Cognitive and emotional development</a:t>
            </a:r>
          </a:p>
          <a:p>
            <a:r>
              <a:rPr lang="en-US" dirty="0"/>
              <a:t>like to talk but have a short attention span and have difficulties listening to others</a:t>
            </a:r>
          </a:p>
          <a:p>
            <a:r>
              <a:rPr lang="en-US" dirty="0"/>
              <a:t>are very curious</a:t>
            </a:r>
          </a:p>
          <a:p>
            <a:r>
              <a:rPr lang="en-US" dirty="0">
                <a:solidFill>
                  <a:srgbClr val="00B050"/>
                </a:solidFill>
              </a:rPr>
              <a:t>learn best through physical experiences</a:t>
            </a:r>
          </a:p>
          <a:p>
            <a:r>
              <a:rPr lang="en-US" dirty="0">
                <a:solidFill>
                  <a:srgbClr val="FF0000"/>
                </a:solidFill>
              </a:rPr>
              <a:t>have difficulty making decisions</a:t>
            </a:r>
          </a:p>
          <a:p>
            <a:r>
              <a:rPr lang="en-US" dirty="0"/>
              <a:t>can read and write, but these skills are still in the emergent stages</a:t>
            </a:r>
          </a:p>
          <a:p>
            <a:r>
              <a:rPr lang="en-US" dirty="0"/>
              <a:t>are highly imaginative and easily become involved in role games and fantasy play</a:t>
            </a:r>
          </a:p>
          <a:p>
            <a:r>
              <a:rPr lang="en-US" dirty="0">
                <a:solidFill>
                  <a:srgbClr val="00B050"/>
                </a:solidFill>
              </a:rPr>
              <a:t>like stories about friendship and superheroes</a:t>
            </a:r>
          </a:p>
          <a:p>
            <a:r>
              <a:rPr lang="en-US" dirty="0"/>
              <a:t>enjoy cartoon figures</a:t>
            </a:r>
          </a:p>
          <a:p>
            <a:pPr>
              <a:buNone/>
            </a:pPr>
            <a:r>
              <a:rPr lang="en-US" b="1" dirty="0"/>
              <a:t>Social development</a:t>
            </a:r>
          </a:p>
          <a:p>
            <a:r>
              <a:rPr lang="en-US" dirty="0">
                <a:solidFill>
                  <a:srgbClr val="FF0000"/>
                </a:solidFill>
              </a:rPr>
              <a:t>are very competitive</a:t>
            </a:r>
          </a:p>
          <a:p>
            <a:r>
              <a:rPr lang="en-US" dirty="0">
                <a:solidFill>
                  <a:srgbClr val="FF0000"/>
                </a:solidFill>
              </a:rPr>
              <a:t>sometimes find cooperation difficult</a:t>
            </a:r>
          </a:p>
        </p:txBody>
      </p:sp>
    </p:spTree>
    <p:extLst>
      <p:ext uri="{BB962C8B-B14F-4D97-AF65-F5344CB8AC3E}">
        <p14:creationId xmlns:p14="http://schemas.microsoft.com/office/powerpoint/2010/main" val="2867749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Humanity</a:t>
            </a:r>
          </a:p>
        </p:txBody>
      </p:sp>
      <p:sp>
        <p:nvSpPr>
          <p:cNvPr id="3" name="Zástupný symbol pro obsah 2"/>
          <p:cNvSpPr>
            <a:spLocks noGrp="1"/>
          </p:cNvSpPr>
          <p:nvPr>
            <p:ph idx="1"/>
          </p:nvPr>
        </p:nvSpPr>
        <p:spPr>
          <a:xfrm>
            <a:off x="609600" y="1196752"/>
            <a:ext cx="10972800" cy="5400600"/>
          </a:xfrm>
        </p:spPr>
        <p:txBody>
          <a:bodyPr>
            <a:normAutofit fontScale="70000" lnSpcReduction="20000"/>
          </a:bodyPr>
          <a:lstStyle/>
          <a:p>
            <a:pPr marL="0" indent="0">
              <a:spcBef>
                <a:spcPts val="0"/>
              </a:spcBef>
              <a:buNone/>
            </a:pPr>
            <a:r>
              <a:rPr lang="cs-CZ" sz="4300" dirty="0"/>
              <a:t>„</a:t>
            </a:r>
            <a:r>
              <a:rPr lang="en-US" sz="4300" dirty="0"/>
              <a:t>Since Socrates and Plato, we usually call thinking being engaged in that </a:t>
            </a:r>
            <a:r>
              <a:rPr lang="cs-CZ" sz="4300" b="1" dirty="0"/>
              <a:t>sil</a:t>
            </a:r>
            <a:r>
              <a:rPr lang="en-US" sz="4300" b="1" dirty="0" err="1"/>
              <a:t>ent</a:t>
            </a:r>
            <a:r>
              <a:rPr lang="en-US" sz="4300" b="1" dirty="0"/>
              <a:t> dialogue between me and myself</a:t>
            </a:r>
            <a:r>
              <a:rPr lang="en-US" sz="4300" dirty="0"/>
              <a:t>. In refusing </a:t>
            </a:r>
            <a:r>
              <a:rPr lang="en-US" sz="4300" b="1" dirty="0"/>
              <a:t>to be a person</a:t>
            </a:r>
            <a:r>
              <a:rPr lang="en-US" sz="4300" dirty="0"/>
              <a:t>, Eichmann utterly surrendered that single most defining </a:t>
            </a:r>
            <a:r>
              <a:rPr lang="en-US" sz="4300" b="1" dirty="0"/>
              <a:t>human quality</a:t>
            </a:r>
            <a:r>
              <a:rPr lang="en-US" sz="4300" dirty="0"/>
              <a:t>, that of </a:t>
            </a:r>
            <a:r>
              <a:rPr lang="en-US" sz="4300" b="1" dirty="0"/>
              <a:t>being able to think</a:t>
            </a:r>
            <a:r>
              <a:rPr lang="en-US" sz="4300" dirty="0"/>
              <a:t>. And </a:t>
            </a:r>
            <a:r>
              <a:rPr lang="en-US" sz="4300" b="1" dirty="0">
                <a:solidFill>
                  <a:srgbClr val="FF0000"/>
                </a:solidFill>
              </a:rPr>
              <a:t>consequently</a:t>
            </a:r>
            <a:r>
              <a:rPr lang="cs-CZ" sz="4300" dirty="0"/>
              <a:t>,</a:t>
            </a:r>
            <a:r>
              <a:rPr lang="en-US" sz="4300" dirty="0"/>
              <a:t> he was </a:t>
            </a:r>
            <a:r>
              <a:rPr lang="en-US" sz="4300" b="1" dirty="0"/>
              <a:t>no longer capable of making moral judgments</a:t>
            </a:r>
            <a:r>
              <a:rPr lang="en-US" sz="4300" dirty="0"/>
              <a:t>. This inability to think created </a:t>
            </a:r>
            <a:r>
              <a:rPr lang="en-US" sz="4300" b="1" dirty="0"/>
              <a:t>the possibility </a:t>
            </a:r>
            <a:r>
              <a:rPr lang="en-US" sz="4300" dirty="0"/>
              <a:t>for many ordinary men </a:t>
            </a:r>
            <a:r>
              <a:rPr lang="en-US" sz="4300" b="1" dirty="0"/>
              <a:t>to commit evil deeds</a:t>
            </a:r>
            <a:r>
              <a:rPr lang="en-US" sz="4300" dirty="0"/>
              <a:t> on a gigantic scale the likes of which one had never seen before. It is true I have considered these questions in a philosophical way. The manifestation of … thought is </a:t>
            </a:r>
            <a:r>
              <a:rPr lang="en-US" sz="4300" b="1" u="sng" dirty="0">
                <a:solidFill>
                  <a:srgbClr val="7030A0"/>
                </a:solidFill>
              </a:rPr>
              <a:t>not knowledge</a:t>
            </a:r>
            <a:r>
              <a:rPr lang="en-US" sz="4300" dirty="0"/>
              <a:t>, but the ability to tell right from wrong, beautiful from ugly. And I hope that </a:t>
            </a:r>
            <a:r>
              <a:rPr lang="en-US" sz="4300" b="1" dirty="0"/>
              <a:t>thinking gives people the strengths to prevent catastrophes</a:t>
            </a:r>
            <a:r>
              <a:rPr lang="en-US" sz="4300" dirty="0"/>
              <a:t> in these rare moments </a:t>
            </a:r>
            <a:r>
              <a:rPr lang="en-US" sz="4300" i="1" dirty="0"/>
              <a:t>when the chips are down</a:t>
            </a:r>
            <a:r>
              <a:rPr lang="en-US" sz="4300" dirty="0"/>
              <a:t>.</a:t>
            </a:r>
            <a:r>
              <a:rPr lang="cs-CZ" sz="4300" dirty="0"/>
              <a:t>“</a:t>
            </a:r>
          </a:p>
          <a:p>
            <a:pPr>
              <a:buNone/>
            </a:pPr>
            <a:endParaRPr lang="cs-CZ" sz="4300" dirty="0"/>
          </a:p>
        </p:txBody>
      </p:sp>
    </p:spTree>
    <p:extLst>
      <p:ext uri="{BB962C8B-B14F-4D97-AF65-F5344CB8AC3E}">
        <p14:creationId xmlns:p14="http://schemas.microsoft.com/office/powerpoint/2010/main" val="80314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Children’s developmental level</a:t>
            </a:r>
            <a:r>
              <a:rPr lang="cs-CZ" dirty="0"/>
              <a:t>:</a:t>
            </a:r>
            <a:br>
              <a:rPr lang="cs-CZ" dirty="0"/>
            </a:br>
            <a:r>
              <a:rPr lang="en-US" dirty="0"/>
              <a:t>8 to 10 years olds:</a:t>
            </a:r>
            <a:br>
              <a:rPr lang="en-US" dirty="0"/>
            </a:br>
            <a:endParaRPr lang="cs-CZ" dirty="0"/>
          </a:p>
        </p:txBody>
      </p:sp>
      <p:sp>
        <p:nvSpPr>
          <p:cNvPr id="3" name="Zástupný symbol pro obsah 2"/>
          <p:cNvSpPr>
            <a:spLocks noGrp="1"/>
          </p:cNvSpPr>
          <p:nvPr>
            <p:ph idx="1"/>
          </p:nvPr>
        </p:nvSpPr>
        <p:spPr>
          <a:xfrm>
            <a:off x="609600" y="1268760"/>
            <a:ext cx="10972800" cy="5400600"/>
          </a:xfrm>
        </p:spPr>
        <p:txBody>
          <a:bodyPr>
            <a:normAutofit fontScale="92500" lnSpcReduction="20000"/>
          </a:bodyPr>
          <a:lstStyle/>
          <a:p>
            <a:pPr>
              <a:buNone/>
            </a:pPr>
            <a:r>
              <a:rPr lang="en-US" b="1" dirty="0"/>
              <a:t>Physical development</a:t>
            </a:r>
          </a:p>
          <a:p>
            <a:r>
              <a:rPr lang="en-US" dirty="0"/>
              <a:t>seem to have endless physical energy </a:t>
            </a:r>
          </a:p>
          <a:p>
            <a:pPr>
              <a:buNone/>
            </a:pPr>
            <a:r>
              <a:rPr lang="en-US" b="1" dirty="0"/>
              <a:t>Cognitive and emotional development</a:t>
            </a:r>
          </a:p>
          <a:p>
            <a:r>
              <a:rPr lang="en-US" dirty="0"/>
              <a:t>like to learn new things, but not necessarily in-depth</a:t>
            </a:r>
          </a:p>
          <a:p>
            <a:r>
              <a:rPr lang="en-US" dirty="0">
                <a:solidFill>
                  <a:srgbClr val="00B050"/>
                </a:solidFill>
              </a:rPr>
              <a:t>become more aware of differences and inequalities among others</a:t>
            </a:r>
          </a:p>
          <a:p>
            <a:r>
              <a:rPr lang="en-US" dirty="0">
                <a:solidFill>
                  <a:srgbClr val="00B050"/>
                </a:solidFill>
              </a:rPr>
              <a:t>enjoy problem solving </a:t>
            </a:r>
          </a:p>
          <a:p>
            <a:r>
              <a:rPr lang="en-US" dirty="0"/>
              <a:t>enjoy question-answer games</a:t>
            </a:r>
          </a:p>
          <a:p>
            <a:r>
              <a:rPr lang="en-US" dirty="0"/>
              <a:t>can be very frustrated if their work does not meet their expectations</a:t>
            </a:r>
          </a:p>
          <a:p>
            <a:pPr>
              <a:buNone/>
            </a:pPr>
            <a:r>
              <a:rPr lang="en-US" b="1" dirty="0"/>
              <a:t>Social development</a:t>
            </a:r>
          </a:p>
          <a:p>
            <a:r>
              <a:rPr lang="en-US" dirty="0"/>
              <a:t>enjoy more independence but still need support</a:t>
            </a:r>
          </a:p>
          <a:p>
            <a:r>
              <a:rPr lang="en-US" dirty="0"/>
              <a:t>like to talk and discuss things with peers</a:t>
            </a:r>
          </a:p>
          <a:p>
            <a:r>
              <a:rPr lang="en-US" dirty="0">
                <a:solidFill>
                  <a:srgbClr val="FF0000"/>
                </a:solidFill>
              </a:rPr>
              <a:t>can be very critical of both self and others</a:t>
            </a:r>
          </a:p>
          <a:p>
            <a:r>
              <a:rPr lang="en-US" dirty="0">
                <a:solidFill>
                  <a:srgbClr val="00B050"/>
                </a:solidFill>
              </a:rPr>
              <a:t>are better able to cooperate</a:t>
            </a:r>
          </a:p>
          <a:p>
            <a:r>
              <a:rPr lang="en-US" dirty="0">
                <a:solidFill>
                  <a:srgbClr val="00B050"/>
                </a:solidFill>
              </a:rPr>
              <a:t>like to belong to a group</a:t>
            </a:r>
          </a:p>
          <a:p>
            <a:r>
              <a:rPr lang="en-US" dirty="0"/>
              <a:t>start to idolize real heroes, TV stars and sport figures instead of cartoon figures.</a:t>
            </a:r>
          </a:p>
          <a:p>
            <a:pPr>
              <a:buNone/>
            </a:pPr>
            <a:endParaRPr lang="cs-CZ" dirty="0"/>
          </a:p>
          <a:p>
            <a:endParaRPr lang="en-US" dirty="0"/>
          </a:p>
          <a:p>
            <a:pPr>
              <a:buNone/>
            </a:pPr>
            <a:endParaRPr lang="en-US" dirty="0"/>
          </a:p>
        </p:txBody>
      </p:sp>
    </p:spTree>
    <p:extLst>
      <p:ext uri="{BB962C8B-B14F-4D97-AF65-F5344CB8AC3E}">
        <p14:creationId xmlns:p14="http://schemas.microsoft.com/office/powerpoint/2010/main" val="152533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71800" y="350487"/>
            <a:ext cx="8610600" cy="1293028"/>
          </a:xfrm>
        </p:spPr>
        <p:txBody>
          <a:bodyPr>
            <a:normAutofit fontScale="90000"/>
          </a:bodyPr>
          <a:lstStyle/>
          <a:p>
            <a:r>
              <a:rPr lang="en-US" dirty="0"/>
              <a:t>Children’s developmental level</a:t>
            </a:r>
            <a:r>
              <a:rPr lang="cs-CZ" dirty="0"/>
              <a:t>:</a:t>
            </a:r>
            <a:br>
              <a:rPr lang="cs-CZ" dirty="0"/>
            </a:br>
            <a:r>
              <a:rPr lang="en-US" dirty="0"/>
              <a:t>11 to 13 years olds:</a:t>
            </a:r>
            <a:br>
              <a:rPr lang="en-US" dirty="0"/>
            </a:br>
            <a:endParaRPr lang="cs-CZ" dirty="0"/>
          </a:p>
        </p:txBody>
      </p:sp>
      <p:sp>
        <p:nvSpPr>
          <p:cNvPr id="3" name="Zástupný symbol pro obsah 2"/>
          <p:cNvSpPr>
            <a:spLocks noGrp="1"/>
          </p:cNvSpPr>
          <p:nvPr>
            <p:ph idx="1"/>
          </p:nvPr>
        </p:nvSpPr>
        <p:spPr>
          <a:xfrm>
            <a:off x="609600" y="1196752"/>
            <a:ext cx="11031016" cy="5472608"/>
          </a:xfrm>
        </p:spPr>
        <p:txBody>
          <a:bodyPr>
            <a:normAutofit fontScale="70000" lnSpcReduction="20000"/>
          </a:bodyPr>
          <a:lstStyle/>
          <a:p>
            <a:pPr>
              <a:buNone/>
            </a:pPr>
            <a:r>
              <a:rPr lang="en-US" b="1" dirty="0"/>
              <a:t>Physical development</a:t>
            </a:r>
          </a:p>
          <a:p>
            <a:r>
              <a:rPr lang="en-US" dirty="0"/>
              <a:t>mature a lot physically although these changes vary greatly among children and may cause self-consciousness and uncomfortable feelings </a:t>
            </a:r>
          </a:p>
          <a:p>
            <a:pPr>
              <a:buNone/>
            </a:pPr>
            <a:r>
              <a:rPr lang="en-US" b="1" dirty="0"/>
              <a:t>Cognitive and emotional development</a:t>
            </a:r>
          </a:p>
          <a:p>
            <a:r>
              <a:rPr lang="en-US" dirty="0">
                <a:solidFill>
                  <a:srgbClr val="00B050"/>
                </a:solidFill>
              </a:rPr>
              <a:t>mature greatly in their ability to think in a more abstract way</a:t>
            </a:r>
          </a:p>
          <a:p>
            <a:r>
              <a:rPr lang="en-US" dirty="0">
                <a:solidFill>
                  <a:srgbClr val="00B050"/>
                </a:solidFill>
              </a:rPr>
              <a:t>enjoy arguing and discussing </a:t>
            </a:r>
          </a:p>
          <a:p>
            <a:r>
              <a:rPr lang="en-US" dirty="0"/>
              <a:t>find some games predictable and boring; prefer complex activities that involve creating unique strategies and products</a:t>
            </a:r>
          </a:p>
          <a:p>
            <a:r>
              <a:rPr lang="en-US" dirty="0">
                <a:solidFill>
                  <a:srgbClr val="00B050"/>
                </a:solidFill>
              </a:rPr>
              <a:t>tend toward perfectionism in what they do</a:t>
            </a:r>
          </a:p>
          <a:p>
            <a:r>
              <a:rPr lang="en-US" dirty="0">
                <a:solidFill>
                  <a:srgbClr val="00B050"/>
                </a:solidFill>
              </a:rPr>
              <a:t>begin to perceive that a story or event can be seen from more than one perspective</a:t>
            </a:r>
          </a:p>
          <a:p>
            <a:r>
              <a:rPr lang="en-US" dirty="0">
                <a:solidFill>
                  <a:srgbClr val="00B050"/>
                </a:solidFill>
              </a:rPr>
              <a:t>show an increasing interest in social and current events </a:t>
            </a:r>
          </a:p>
          <a:p>
            <a:pPr>
              <a:buNone/>
            </a:pPr>
            <a:r>
              <a:rPr lang="en-US" b="1" dirty="0"/>
              <a:t>Social development</a:t>
            </a:r>
          </a:p>
          <a:p>
            <a:r>
              <a:rPr lang="en-US" dirty="0">
                <a:solidFill>
                  <a:srgbClr val="00B050"/>
                </a:solidFill>
              </a:rPr>
              <a:t>have a growing interest in a wider social and physical environment</a:t>
            </a:r>
          </a:p>
          <a:p>
            <a:r>
              <a:rPr lang="en-US" dirty="0"/>
              <a:t>enjoy testing the limits of self and others</a:t>
            </a:r>
          </a:p>
          <a:p>
            <a:r>
              <a:rPr lang="en-US" dirty="0"/>
              <a:t>can combine playfulness and seriousness at the same time</a:t>
            </a:r>
          </a:p>
          <a:p>
            <a:r>
              <a:rPr lang="en-US" dirty="0">
                <a:solidFill>
                  <a:srgbClr val="00B050"/>
                </a:solidFill>
              </a:rPr>
              <a:t>get more concerned about how they appear to others</a:t>
            </a:r>
          </a:p>
          <a:p>
            <a:r>
              <a:rPr lang="en-US" dirty="0"/>
              <a:t>like to learn from role models</a:t>
            </a:r>
          </a:p>
          <a:p>
            <a:r>
              <a:rPr lang="en-US" dirty="0">
                <a:solidFill>
                  <a:srgbClr val="00B050"/>
                </a:solidFill>
              </a:rPr>
              <a:t>start developing more advanced play in groups and teams</a:t>
            </a:r>
          </a:p>
          <a:p>
            <a:r>
              <a:rPr lang="en-US" dirty="0">
                <a:solidFill>
                  <a:srgbClr val="00B050"/>
                </a:solidFill>
              </a:rPr>
              <a:t>like to cooperate for common goals</a:t>
            </a:r>
          </a:p>
          <a:p>
            <a:r>
              <a:rPr lang="en-US" dirty="0">
                <a:solidFill>
                  <a:srgbClr val="00B050"/>
                </a:solidFill>
              </a:rPr>
              <a:t>are strongly influenced by attitudes and </a:t>
            </a:r>
            <a:r>
              <a:rPr lang="en-US" dirty="0" err="1">
                <a:solidFill>
                  <a:srgbClr val="00B050"/>
                </a:solidFill>
              </a:rPr>
              <a:t>behaviour</a:t>
            </a:r>
            <a:r>
              <a:rPr lang="en-US" dirty="0">
                <a:solidFill>
                  <a:srgbClr val="00B050"/>
                </a:solidFill>
              </a:rPr>
              <a:t> of peers.</a:t>
            </a:r>
          </a:p>
        </p:txBody>
      </p:sp>
    </p:spTree>
    <p:extLst>
      <p:ext uri="{BB962C8B-B14F-4D97-AF65-F5344CB8AC3E}">
        <p14:creationId xmlns:p14="http://schemas.microsoft.com/office/powerpoint/2010/main" val="251982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Humanity</a:t>
            </a:r>
          </a:p>
        </p:txBody>
      </p:sp>
      <p:sp>
        <p:nvSpPr>
          <p:cNvPr id="3" name="Zástupný symbol pro obsah 2"/>
          <p:cNvSpPr>
            <a:spLocks noGrp="1"/>
          </p:cNvSpPr>
          <p:nvPr>
            <p:ph idx="1"/>
          </p:nvPr>
        </p:nvSpPr>
        <p:spPr>
          <a:xfrm>
            <a:off x="609600" y="1196752"/>
            <a:ext cx="10972800" cy="5400600"/>
          </a:xfrm>
        </p:spPr>
        <p:txBody>
          <a:bodyPr>
            <a:normAutofit fontScale="70000" lnSpcReduction="20000"/>
          </a:bodyPr>
          <a:lstStyle/>
          <a:p>
            <a:pPr marL="0" indent="0">
              <a:spcBef>
                <a:spcPts val="0"/>
              </a:spcBef>
              <a:buNone/>
            </a:pPr>
            <a:r>
              <a:rPr lang="cs-CZ" sz="4300" dirty="0"/>
              <a:t>„</a:t>
            </a:r>
            <a:r>
              <a:rPr lang="en-US" sz="4300" dirty="0"/>
              <a:t>Since Socrates and Plato, we usually call thinking being engaged in that </a:t>
            </a:r>
            <a:r>
              <a:rPr lang="cs-CZ" sz="4300" b="1" dirty="0"/>
              <a:t>sil</a:t>
            </a:r>
            <a:r>
              <a:rPr lang="en-US" sz="4300" b="1" dirty="0" err="1"/>
              <a:t>ent</a:t>
            </a:r>
            <a:r>
              <a:rPr lang="en-US" sz="4300" b="1" dirty="0"/>
              <a:t> dialogue between me and myself</a:t>
            </a:r>
            <a:r>
              <a:rPr lang="en-US" sz="4300" dirty="0"/>
              <a:t>. In refusing </a:t>
            </a:r>
            <a:r>
              <a:rPr lang="en-US" sz="4300" b="1" dirty="0"/>
              <a:t>to be a person</a:t>
            </a:r>
            <a:r>
              <a:rPr lang="en-US" sz="4300" dirty="0"/>
              <a:t>, Eichmann utterly surrendered that single most defining </a:t>
            </a:r>
            <a:r>
              <a:rPr lang="en-US" sz="4300" b="1" dirty="0"/>
              <a:t>human quality</a:t>
            </a:r>
            <a:r>
              <a:rPr lang="en-US" sz="4300" dirty="0"/>
              <a:t>, that of </a:t>
            </a:r>
            <a:r>
              <a:rPr lang="en-US" sz="4300" b="1" dirty="0"/>
              <a:t>being able to think</a:t>
            </a:r>
            <a:r>
              <a:rPr lang="en-US" sz="4300" dirty="0"/>
              <a:t>. And </a:t>
            </a:r>
            <a:r>
              <a:rPr lang="en-US" sz="4300" b="1" dirty="0">
                <a:solidFill>
                  <a:srgbClr val="FF0000"/>
                </a:solidFill>
              </a:rPr>
              <a:t>consequently</a:t>
            </a:r>
            <a:r>
              <a:rPr lang="cs-CZ" sz="4300" dirty="0"/>
              <a:t>,</a:t>
            </a:r>
            <a:r>
              <a:rPr lang="en-US" sz="4300" dirty="0"/>
              <a:t> he was </a:t>
            </a:r>
            <a:r>
              <a:rPr lang="en-US" sz="4300" b="1" dirty="0"/>
              <a:t>no longer capable of making moral judgments</a:t>
            </a:r>
            <a:r>
              <a:rPr lang="en-US" sz="4300" dirty="0"/>
              <a:t>. This inability to think created </a:t>
            </a:r>
            <a:r>
              <a:rPr lang="en-US" sz="4300" b="1" dirty="0"/>
              <a:t>the possibility </a:t>
            </a:r>
            <a:r>
              <a:rPr lang="en-US" sz="4300" dirty="0"/>
              <a:t>for many ordinary men </a:t>
            </a:r>
            <a:r>
              <a:rPr lang="en-US" sz="4300" b="1" dirty="0"/>
              <a:t>to commit evil deeds</a:t>
            </a:r>
            <a:r>
              <a:rPr lang="en-US" sz="4300" dirty="0"/>
              <a:t> on a gigantic scale the likes of which one had never seen before. It is true I have considered these questions in a philosophical way. The manifestation of … thought is </a:t>
            </a:r>
            <a:r>
              <a:rPr lang="en-US" sz="4300" b="1" u="sng" dirty="0">
                <a:solidFill>
                  <a:srgbClr val="7030A0"/>
                </a:solidFill>
              </a:rPr>
              <a:t>not knowledge</a:t>
            </a:r>
            <a:r>
              <a:rPr lang="en-US" sz="4300" dirty="0"/>
              <a:t>, but the ability to tell right from wrong, beautiful from ugly. And I hope that </a:t>
            </a:r>
            <a:r>
              <a:rPr lang="en-US" sz="4300" b="1" dirty="0"/>
              <a:t>thinking gives people the strengths to prevent catastrophes</a:t>
            </a:r>
            <a:r>
              <a:rPr lang="en-US" sz="4300" dirty="0"/>
              <a:t> in these </a:t>
            </a:r>
            <a:r>
              <a:rPr lang="en-US" sz="4300" dirty="0">
                <a:solidFill>
                  <a:srgbClr val="0070C0"/>
                </a:solidFill>
              </a:rPr>
              <a:t>rare moments </a:t>
            </a:r>
            <a:r>
              <a:rPr lang="en-US" sz="4300" i="1" dirty="0"/>
              <a:t>when the chips are down</a:t>
            </a:r>
            <a:r>
              <a:rPr lang="en-US" sz="4300" dirty="0"/>
              <a:t>.</a:t>
            </a:r>
            <a:r>
              <a:rPr lang="cs-CZ" sz="4300" dirty="0"/>
              <a:t>“</a:t>
            </a:r>
          </a:p>
          <a:p>
            <a:pPr>
              <a:buNone/>
            </a:pPr>
            <a:endParaRPr lang="cs-CZ" sz="4300" dirty="0"/>
          </a:p>
        </p:txBody>
      </p:sp>
      <p:sp>
        <p:nvSpPr>
          <p:cNvPr id="4" name="Řečová bublina: obdélníkový bublinový popisek se zakulacenými rohy 3">
            <a:extLst>
              <a:ext uri="{FF2B5EF4-FFF2-40B4-BE49-F238E27FC236}">
                <a16:creationId xmlns:a16="http://schemas.microsoft.com/office/drawing/2014/main" id="{B0D4742B-702E-445A-B269-63E2AE523C62}"/>
              </a:ext>
            </a:extLst>
          </p:cNvPr>
          <p:cNvSpPr/>
          <p:nvPr/>
        </p:nvSpPr>
        <p:spPr>
          <a:xfrm>
            <a:off x="2352700" y="1022409"/>
            <a:ext cx="9696400" cy="3888432"/>
          </a:xfrm>
          <a:prstGeom prst="wedgeRoundRectCallout">
            <a:avLst/>
          </a:prstGeom>
          <a:solidFill>
            <a:schemeClr val="accent1">
              <a:lumMod val="20000"/>
              <a:lumOff val="80000"/>
            </a:schemeClr>
          </a:solid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difficult</a:t>
            </a:r>
            <a:r>
              <a:rPr lang="cs-CZ" sz="2800" i="1" dirty="0">
                <a:solidFill>
                  <a:srgbClr val="0070C0"/>
                </a:solidFill>
              </a:rPr>
              <a:t> </a:t>
            </a:r>
            <a:r>
              <a:rPr lang="en-US" sz="2800" i="1" dirty="0">
                <a:solidFill>
                  <a:srgbClr val="0070C0"/>
                </a:solidFill>
              </a:rPr>
              <a:t>situation</a:t>
            </a:r>
            <a:endParaRPr lang="cs-CZ" sz="2800" i="1" dirty="0">
              <a:solidFill>
                <a:srgbClr val="0070C0"/>
              </a:solidFill>
            </a:endParaRPr>
          </a:p>
          <a:p>
            <a:r>
              <a:rPr lang="cs-CZ" dirty="0">
                <a:solidFill>
                  <a:schemeClr val="bg1"/>
                </a:solidFill>
              </a:rPr>
              <a:t>https://dictionary.cambridge.org/dictionary/english/when-the-chips-are-down :</a:t>
            </a:r>
          </a:p>
          <a:p>
            <a:r>
              <a:rPr lang="cs-CZ" sz="2800" dirty="0">
                <a:solidFill>
                  <a:schemeClr val="bg1"/>
                </a:solidFill>
              </a:rPr>
              <a:t>“</a:t>
            </a:r>
            <a:r>
              <a:rPr lang="en-US" sz="2800" dirty="0">
                <a:solidFill>
                  <a:schemeClr val="bg1"/>
                </a:solidFill>
              </a:rPr>
              <a:t>when you are in a very difficult or dangerous situation, especially one</a:t>
            </a:r>
            <a:r>
              <a:rPr lang="en-US" sz="2800" b="1" dirty="0">
                <a:solidFill>
                  <a:schemeClr val="bg1"/>
                </a:solidFill>
              </a:rPr>
              <a:t> </a:t>
            </a:r>
            <a:r>
              <a:rPr lang="en-US" sz="4000" b="1" dirty="0">
                <a:solidFill>
                  <a:schemeClr val="bg1"/>
                </a:solidFill>
              </a:rPr>
              <a:t>that </a:t>
            </a:r>
            <a:r>
              <a:rPr lang="en-US" sz="4400" b="1" u="sng" dirty="0">
                <a:solidFill>
                  <a:schemeClr val="bg1"/>
                </a:solidFill>
              </a:rPr>
              <a:t>makes you understand the true value</a:t>
            </a:r>
            <a:r>
              <a:rPr lang="en-US" sz="2800" b="1" dirty="0">
                <a:solidFill>
                  <a:schemeClr val="bg1"/>
                </a:solidFill>
              </a:rPr>
              <a:t> of people or things</a:t>
            </a:r>
            <a:r>
              <a:rPr lang="en-US" sz="2800" dirty="0">
                <a:solidFill>
                  <a:schemeClr val="bg1"/>
                </a:solidFill>
              </a:rPr>
              <a:t>:</a:t>
            </a:r>
          </a:p>
          <a:p>
            <a:r>
              <a:rPr lang="en-US" sz="2800" i="1" dirty="0">
                <a:solidFill>
                  <a:schemeClr val="bg1"/>
                </a:solidFill>
              </a:rPr>
              <a:t>One day when the chips are down, you will know who your true friends are</a:t>
            </a:r>
            <a:r>
              <a:rPr lang="en-US" sz="2800" dirty="0">
                <a:solidFill>
                  <a:schemeClr val="bg1"/>
                </a:solidFill>
              </a:rPr>
              <a:t>.</a:t>
            </a:r>
            <a:r>
              <a:rPr lang="cs-CZ" sz="2800" dirty="0">
                <a:solidFill>
                  <a:schemeClr val="bg1"/>
                </a:solidFill>
              </a:rPr>
              <a:t>“</a:t>
            </a:r>
          </a:p>
        </p:txBody>
      </p:sp>
    </p:spTree>
    <p:extLst>
      <p:ext uri="{BB962C8B-B14F-4D97-AF65-F5344CB8AC3E}">
        <p14:creationId xmlns:p14="http://schemas.microsoft.com/office/powerpoint/2010/main" val="445176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srcRect l="4488" r="8414"/>
          <a:stretch/>
        </p:blipFill>
        <p:spPr bwMode="auto">
          <a:xfrm>
            <a:off x="227061" y="184125"/>
            <a:ext cx="4740873" cy="4137618"/>
          </a:xfrm>
          <a:prstGeom prst="rect">
            <a:avLst/>
          </a:prstGeom>
          <a:noFill/>
          <a:ln w="9525">
            <a:noFill/>
            <a:miter lim="800000"/>
            <a:headEnd/>
            <a:tailEnd/>
          </a:ln>
        </p:spPr>
      </p:pic>
      <p:sp>
        <p:nvSpPr>
          <p:cNvPr id="3" name="Obdélník 2"/>
          <p:cNvSpPr/>
          <p:nvPr/>
        </p:nvSpPr>
        <p:spPr>
          <a:xfrm>
            <a:off x="5621154" y="5449"/>
            <a:ext cx="6451510" cy="6832640"/>
          </a:xfrm>
          <a:prstGeom prst="rect">
            <a:avLst/>
          </a:prstGeom>
        </p:spPr>
        <p:txBody>
          <a:bodyPr wrap="square">
            <a:spAutoFit/>
          </a:bodyPr>
          <a:lstStyle/>
          <a:p>
            <a:r>
              <a:rPr lang="en-GB" sz="1500" dirty="0"/>
              <a:t>10.12.1948: </a:t>
            </a:r>
            <a:r>
              <a:rPr lang="en-GB" sz="1500" dirty="0">
                <a:hlinkClick r:id="rId4"/>
              </a:rPr>
              <a:t>https://www.youtube.com/watch?v=XH2tWa06J_Q</a:t>
            </a:r>
            <a:r>
              <a:rPr lang="en-GB" sz="1500" dirty="0"/>
              <a:t>	</a:t>
            </a:r>
            <a:r>
              <a:rPr lang="en-GB" sz="1500" dirty="0">
                <a:hlinkClick r:id="rId5"/>
              </a:rPr>
              <a:t>https://youtu.be/_6YNIXPGXKo</a:t>
            </a:r>
            <a:r>
              <a:rPr lang="en-GB" sz="1500" dirty="0"/>
              <a:t>	</a:t>
            </a:r>
            <a:r>
              <a:rPr lang="en-GB" sz="1500" dirty="0">
                <a:hlinkClick r:id="rId6"/>
              </a:rPr>
              <a:t>https://youtu.be/sPVWmmVKVk0</a:t>
            </a:r>
            <a:endParaRPr lang="en-GB" sz="1500" dirty="0"/>
          </a:p>
          <a:p>
            <a:r>
              <a:rPr lang="en-GB" sz="1500" dirty="0"/>
              <a:t>1946: </a:t>
            </a:r>
            <a:r>
              <a:rPr lang="en-GB" sz="1500" dirty="0">
                <a:hlinkClick r:id="rId7"/>
              </a:rPr>
              <a:t>https://www.youtube.com/watch?v=CwKWM7zkveU</a:t>
            </a:r>
            <a:r>
              <a:rPr lang="en-GB" sz="1500" dirty="0"/>
              <a:t>		1959: </a:t>
            </a:r>
            <a:r>
              <a:rPr lang="en-GB" sz="1500" dirty="0">
                <a:hlinkClick r:id="rId8"/>
              </a:rPr>
              <a:t>https://www.youtube.com/watch?v=JU5K17DfpQI</a:t>
            </a:r>
            <a:endParaRPr lang="en-GB" sz="1500" dirty="0"/>
          </a:p>
          <a:p>
            <a:r>
              <a:rPr lang="en-GB" sz="1500" dirty="0"/>
              <a:t>Eleanor Roosevelt, her husband Franklin Delano Roosevelt, Franklin 's </a:t>
            </a:r>
            <a:r>
              <a:rPr lang="en-GB" sz="1500" i="1" dirty="0"/>
              <a:t>Four Freedoms State of the Union Address</a:t>
            </a:r>
            <a:r>
              <a:rPr lang="en-GB" sz="1500" dirty="0"/>
              <a:t>, 6th January 1941: </a:t>
            </a:r>
            <a:r>
              <a:rPr lang="en-GB" sz="1500" dirty="0">
                <a:hlinkClick r:id="rId9"/>
              </a:rPr>
              <a:t>https://upload.wikimedia.org/wikipedia/commons/9/9e/FDR%27s_1941_State_of_the_Union_%28Four_Freedoms_speech%29_Edit_1.ogg</a:t>
            </a:r>
            <a:endParaRPr lang="en-GB" sz="1500" dirty="0"/>
          </a:p>
          <a:p>
            <a:r>
              <a:rPr lang="en-GB" sz="1500" dirty="0" err="1"/>
              <a:t>Simillary</a:t>
            </a:r>
            <a:r>
              <a:rPr lang="en-GB" sz="1500" dirty="0"/>
              <a:t>, today´s speaker</a:t>
            </a:r>
            <a:r>
              <a:rPr lang="cs-CZ" sz="1500" dirty="0"/>
              <a:t> (</a:t>
            </a:r>
            <a:r>
              <a:rPr lang="en-US" sz="1500" dirty="0"/>
              <a:t>Gerald </a:t>
            </a:r>
            <a:r>
              <a:rPr lang="en-US" sz="1500" dirty="0" err="1"/>
              <a:t>Knaus</a:t>
            </a:r>
            <a:r>
              <a:rPr lang="cs-CZ" sz="1500" dirty="0"/>
              <a:t>: </a:t>
            </a:r>
            <a:r>
              <a:rPr lang="en-US" sz="1500" i="1" dirty="0"/>
              <a:t>Why The Human Rights Movement Needs To Be Reinvented</a:t>
            </a:r>
            <a:r>
              <a:rPr lang="cs-CZ" sz="1500" dirty="0"/>
              <a:t>)</a:t>
            </a:r>
            <a:r>
              <a:rPr lang="en-GB" sz="1500" dirty="0"/>
              <a:t>:</a:t>
            </a:r>
            <a:r>
              <a:rPr lang="cs-CZ" sz="1500" dirty="0"/>
              <a:t> </a:t>
            </a:r>
            <a:r>
              <a:rPr lang="cs-CZ" sz="1500" dirty="0">
                <a:hlinkClick r:id="rId10"/>
              </a:rPr>
              <a:t>https://www.youtube.com/watch?v=nSxXjp6_54g</a:t>
            </a:r>
            <a:r>
              <a:rPr lang="cs-CZ" sz="1500" dirty="0"/>
              <a:t>: „</a:t>
            </a:r>
            <a:r>
              <a:rPr lang="en-US" sz="1500" dirty="0"/>
              <a:t>We see clearly what we must fight for. Life is very complicated, but sometimes we get lucky, and we are offered a clear choice between truth and lies.</a:t>
            </a:r>
          </a:p>
          <a:p>
            <a:r>
              <a:rPr lang="en-US" sz="1500" dirty="0"/>
              <a:t>So here is the challenge. Can we, this generation when we've thought that dissidents like Havel,  Sakharov, are men of the past that torture and political imprisonment are issues that no longer affect us? Can we rouse the same passion as the generation that created Amnesty International in 1961?</a:t>
            </a:r>
          </a:p>
          <a:p>
            <a:r>
              <a:rPr lang="en-US" sz="1500" dirty="0"/>
              <a:t>Can we defend our European human rights institutions against the onslaught of skeptics, populists, or the cynical mainstream politicians who are ready to sell out our values? Can we begin to act and take seriously what we've inherited? Because in the end, this is what will defend us under pressure and minorities that will always come under pressure when people feel insecure. I think we need to give the answer. And I think we need to give the answer now. </a:t>
            </a:r>
            <a:r>
              <a:rPr lang="cs-CZ" sz="1500" dirty="0"/>
              <a:t>“</a:t>
            </a:r>
          </a:p>
          <a:p>
            <a:endParaRPr lang="cs-CZ" dirty="0"/>
          </a:p>
        </p:txBody>
      </p:sp>
      <p:sp>
        <p:nvSpPr>
          <p:cNvPr id="2" name="TextovéPole 1">
            <a:extLst>
              <a:ext uri="{FF2B5EF4-FFF2-40B4-BE49-F238E27FC236}">
                <a16:creationId xmlns:a16="http://schemas.microsoft.com/office/drawing/2014/main" id="{F86FE731-7415-45FD-A984-F43A8194E031}"/>
              </a:ext>
            </a:extLst>
          </p:cNvPr>
          <p:cNvSpPr txBox="1"/>
          <p:nvPr/>
        </p:nvSpPr>
        <p:spPr>
          <a:xfrm>
            <a:off x="107018" y="5373216"/>
            <a:ext cx="5940373" cy="646331"/>
          </a:xfrm>
          <a:prstGeom prst="rect">
            <a:avLst/>
          </a:prstGeom>
          <a:noFill/>
        </p:spPr>
        <p:txBody>
          <a:bodyPr wrap="square" rtlCol="0">
            <a:spAutoFit/>
          </a:bodyPr>
          <a:lstStyle/>
          <a:p>
            <a:r>
              <a:rPr lang="en-US" dirty="0"/>
              <a:t>Sheila </a:t>
            </a:r>
            <a:r>
              <a:rPr lang="en-US" dirty="0" err="1"/>
              <a:t>Paylan</a:t>
            </a:r>
            <a:r>
              <a:rPr lang="cs-CZ" dirty="0"/>
              <a:t>: </a:t>
            </a:r>
            <a:r>
              <a:rPr lang="en-US" i="1" dirty="0"/>
              <a:t>Human Rights as a Way of Life</a:t>
            </a:r>
            <a:r>
              <a:rPr lang="cs-CZ" dirty="0"/>
              <a:t>: </a:t>
            </a:r>
            <a:r>
              <a:rPr lang="cs-CZ" dirty="0">
                <a:hlinkClick r:id="rId11"/>
              </a:rPr>
              <a:t>https://www.youtube.com/watch?v=Y9kzk57ifGI</a:t>
            </a:r>
            <a:r>
              <a:rPr lang="en-US" dirty="0">
                <a:hlinkClick r:id="rId11"/>
              </a:rPr>
              <a:t> </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The Principle</a:t>
            </a:r>
            <a:r>
              <a:rPr lang="cs-CZ" dirty="0"/>
              <a:t>s: Justice, Dignity</a:t>
            </a:r>
          </a:p>
        </p:txBody>
      </p:sp>
      <p:sp>
        <p:nvSpPr>
          <p:cNvPr id="3" name="Zástupný symbol pro obsah 2"/>
          <p:cNvSpPr>
            <a:spLocks noGrp="1"/>
          </p:cNvSpPr>
          <p:nvPr>
            <p:ph idx="1"/>
          </p:nvPr>
        </p:nvSpPr>
        <p:spPr/>
        <p:txBody>
          <a:bodyPr>
            <a:normAutofit/>
          </a:bodyPr>
          <a:lstStyle/>
          <a:p>
            <a:pPr algn="ctr">
              <a:buNone/>
            </a:pPr>
            <a:r>
              <a:rPr lang="cs-CZ" dirty="0" err="1">
                <a:hlinkClick r:id="rId2"/>
              </a:rPr>
              <a:t>Physicians</a:t>
            </a:r>
            <a:r>
              <a:rPr lang="cs-CZ" dirty="0">
                <a:hlinkClick r:id="rId2"/>
              </a:rPr>
              <a:t> </a:t>
            </a:r>
            <a:r>
              <a:rPr lang="cs-CZ" dirty="0" err="1">
                <a:hlinkClick r:id="rId2"/>
              </a:rPr>
              <a:t>for</a:t>
            </a:r>
            <a:r>
              <a:rPr lang="cs-CZ" dirty="0">
                <a:hlinkClick r:id="rId2"/>
              </a:rPr>
              <a:t> </a:t>
            </a:r>
            <a:r>
              <a:rPr lang="cs-CZ" dirty="0" err="1">
                <a:hlinkClick r:id="rId2"/>
              </a:rPr>
              <a:t>Human</a:t>
            </a:r>
            <a:r>
              <a:rPr lang="cs-CZ" dirty="0">
                <a:hlinkClick r:id="rId2"/>
              </a:rPr>
              <a:t> </a:t>
            </a:r>
            <a:r>
              <a:rPr lang="cs-CZ" dirty="0" err="1">
                <a:hlinkClick r:id="rId2"/>
              </a:rPr>
              <a:t>Rights</a:t>
            </a:r>
            <a:r>
              <a:rPr lang="cs-CZ" dirty="0"/>
              <a:t>:</a:t>
            </a:r>
          </a:p>
          <a:p>
            <a:pPr algn="ctr">
              <a:buNone/>
            </a:pPr>
            <a:r>
              <a:rPr lang="en-US" dirty="0"/>
              <a:t>The Principle</a:t>
            </a:r>
            <a:r>
              <a:rPr lang="cs-CZ" dirty="0"/>
              <a:t> </a:t>
            </a:r>
            <a:r>
              <a:rPr lang="en-US" dirty="0"/>
              <a:t>of Medical Neutrality</a:t>
            </a:r>
            <a:r>
              <a:rPr lang="cs-CZ" dirty="0"/>
              <a:t>:</a:t>
            </a:r>
          </a:p>
          <a:p>
            <a:pPr algn="ctr">
              <a:buNone/>
            </a:pPr>
            <a:r>
              <a:rPr lang="cs-CZ" dirty="0">
                <a:hlinkClick r:id="rId3"/>
              </a:rPr>
              <a:t>https://youtu.be/PFHg3jjjsEM</a:t>
            </a:r>
            <a:endParaRPr lang="cs-CZ" dirty="0"/>
          </a:p>
          <a:p>
            <a:pPr algn="ctr">
              <a:buNone/>
            </a:pPr>
            <a:endParaRPr lang="cs-CZ" dirty="0"/>
          </a:p>
          <a:p>
            <a:pPr algn="ctr">
              <a:buNone/>
            </a:pPr>
            <a:r>
              <a:rPr lang="cs-CZ" dirty="0" err="1">
                <a:hlinkClick r:id="rId4"/>
              </a:rPr>
              <a:t>Doctors</a:t>
            </a:r>
            <a:r>
              <a:rPr lang="cs-CZ" dirty="0">
                <a:hlinkClick r:id="rId4"/>
              </a:rPr>
              <a:t> </a:t>
            </a:r>
            <a:r>
              <a:rPr lang="cs-CZ" dirty="0" err="1">
                <a:hlinkClick r:id="rId4"/>
              </a:rPr>
              <a:t>Without</a:t>
            </a:r>
            <a:r>
              <a:rPr lang="cs-CZ" dirty="0">
                <a:hlinkClick r:id="rId4"/>
              </a:rPr>
              <a:t> </a:t>
            </a:r>
            <a:r>
              <a:rPr lang="cs-CZ" dirty="0" err="1">
                <a:hlinkClick r:id="rId4"/>
              </a:rPr>
              <a:t>Borders</a:t>
            </a:r>
            <a:r>
              <a:rPr lang="cs-CZ" dirty="0"/>
              <a:t> (MSF):</a:t>
            </a:r>
          </a:p>
          <a:p>
            <a:pPr algn="ctr">
              <a:buNone/>
            </a:pPr>
            <a:endParaRPr lang="cs-CZ" dirty="0"/>
          </a:p>
          <a:p>
            <a:pPr>
              <a:buNone/>
            </a:pPr>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a:t>
            </a:r>
          </a:p>
          <a:p>
            <a:pPr>
              <a:buNone/>
            </a:pPr>
            <a:r>
              <a:rPr lang="en-US" dirty="0">
                <a:hlinkClick r:id="rId5"/>
              </a:rPr>
              <a:t>https://youtu.be/VT5nsIAyCuI</a:t>
            </a:r>
            <a:endParaRPr lang="cs-CZ" dirty="0"/>
          </a:p>
          <a:p>
            <a:pPr>
              <a:buNone/>
            </a:pPr>
            <a:endParaRPr lang="en-US" dirty="0"/>
          </a:p>
          <a:p>
            <a:pPr>
              <a:buNone/>
            </a:pPr>
            <a:endParaRPr lang="cs-CZ" dirty="0"/>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B93C61-0DA8-423E-8206-4D541A1A4DBD}"/>
              </a:ext>
            </a:extLst>
          </p:cNvPr>
          <p:cNvSpPr>
            <a:spLocks noGrp="1"/>
          </p:cNvSpPr>
          <p:nvPr>
            <p:ph type="title"/>
          </p:nvPr>
        </p:nvSpPr>
        <p:spPr>
          <a:xfrm>
            <a:off x="609600" y="274638"/>
            <a:ext cx="10972800" cy="634082"/>
          </a:xfrm>
        </p:spPr>
        <p:txBody>
          <a:bodyPr>
            <a:normAutofit fontScale="90000"/>
          </a:bodyPr>
          <a:lstStyle/>
          <a:p>
            <a:r>
              <a:rPr lang="cs-CZ" dirty="0"/>
              <a:t>Jan Patočka (1907-1977)</a:t>
            </a:r>
          </a:p>
        </p:txBody>
      </p:sp>
      <p:sp>
        <p:nvSpPr>
          <p:cNvPr id="3" name="Zástupný obsah 2">
            <a:extLst>
              <a:ext uri="{FF2B5EF4-FFF2-40B4-BE49-F238E27FC236}">
                <a16:creationId xmlns:a16="http://schemas.microsoft.com/office/drawing/2014/main" id="{65AE9C5B-3297-4615-92FB-417C0AE1AE11}"/>
              </a:ext>
            </a:extLst>
          </p:cNvPr>
          <p:cNvSpPr>
            <a:spLocks noGrp="1"/>
          </p:cNvSpPr>
          <p:nvPr>
            <p:ph idx="1"/>
          </p:nvPr>
        </p:nvSpPr>
        <p:spPr>
          <a:xfrm>
            <a:off x="335360" y="836712"/>
            <a:ext cx="11521280" cy="5746650"/>
          </a:xfrm>
        </p:spPr>
        <p:txBody>
          <a:bodyPr>
            <a:normAutofit/>
          </a:bodyPr>
          <a:lstStyle/>
          <a:p>
            <a:pPr marL="0" indent="0" algn="just">
              <a:spcBef>
                <a:spcPts val="0"/>
              </a:spcBef>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In January of 1977, </a:t>
            </a:r>
            <a:r>
              <a:rPr lang="cs-CZ" sz="2000" dirty="0">
                <a:latin typeface="Times New Roman" panose="02020603050405020304" pitchFamily="18" charset="0"/>
                <a:ea typeface="Calibri" panose="020F0502020204030204" pitchFamily="34" charset="0"/>
                <a:cs typeface="Times New Roman" panose="02020603050405020304" pitchFamily="18" charset="0"/>
              </a:rPr>
              <a:t>Czech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philosopher Jan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Patočka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became, together with international lawyer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Jiří</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Hájek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playwright Václav Havel, one of three spokespersons of Charter 77</a:t>
            </a:r>
            <a:r>
              <a:rPr lang="cs-CZ" sz="2000" dirty="0">
                <a:effectLst/>
                <a:latin typeface="Times New Roman" panose="02020603050405020304" pitchFamily="18" charset="0"/>
                <a:ea typeface="Calibri" panose="020F0502020204030204" pitchFamily="34" charset="0"/>
                <a:cs typeface="Times New Roman" panose="02020603050405020304" pitchFamily="18" charset="0"/>
              </a:rPr>
              <a:t>:</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en-US" sz="2000" i="1" dirty="0">
                <a:effectLst/>
                <a:latin typeface="Times New Roman" panose="02020603050405020304" pitchFamily="18" charset="0"/>
                <a:ea typeface="Calibri" panose="020F0502020204030204" pitchFamily="34" charset="0"/>
              </a:rPr>
              <a:t>a loose, informal, open association of people with various shades of opinion, faiths and professions </a:t>
            </a:r>
            <a:r>
              <a:rPr lang="en-US" sz="2000" b="1" i="1" dirty="0">
                <a:effectLst/>
                <a:latin typeface="Times New Roman" panose="02020603050405020304" pitchFamily="18" charset="0"/>
                <a:ea typeface="Calibri" panose="020F0502020204030204" pitchFamily="34" charset="0"/>
              </a:rPr>
              <a:t>united by the will to strive individually and collectively for the respecting of civic and human rights</a:t>
            </a:r>
            <a:r>
              <a:rPr lang="en-US" sz="2000" i="1" dirty="0">
                <a:effectLst/>
                <a:latin typeface="Times New Roman" panose="02020603050405020304" pitchFamily="18" charset="0"/>
                <a:ea typeface="Calibri" panose="020F0502020204030204" pitchFamily="34" charset="0"/>
              </a:rPr>
              <a:t> in our own country and throughout the world.</a:t>
            </a:r>
            <a:endParaRPr lang="cs-CZ" sz="2000" i="1" dirty="0">
              <a:effectLst/>
              <a:latin typeface="Times New Roman" panose="02020603050405020304" pitchFamily="18" charset="0"/>
              <a:ea typeface="Calibri" panose="020F0502020204030204" pitchFamily="34" charset="0"/>
            </a:endParaRPr>
          </a:p>
          <a:p>
            <a:pPr marL="0" indent="0" algn="just">
              <a:spcBef>
                <a:spcPts val="0"/>
              </a:spcBef>
              <a:buNone/>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Patočka’s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Socratic perspective, brought by him to the emerging public space of our “parallel polis” of that time -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 message for those who decided to stick to the unity between their </a:t>
            </a:r>
            <a:r>
              <a:rPr lang="en-US" sz="2000" b="1" u="sng" dirty="0">
                <a:effectLst/>
                <a:latin typeface="Times New Roman" panose="02020603050405020304" pitchFamily="18" charset="0"/>
                <a:ea typeface="Calibri" panose="020F0502020204030204" pitchFamily="34" charset="0"/>
                <a:cs typeface="Times New Roman" panose="02020603050405020304" pitchFamily="18" charset="0"/>
              </a:rPr>
              <a:t>inner</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2000" b="1" u="sng" dirty="0">
                <a:effectLst/>
                <a:latin typeface="Times New Roman" panose="02020603050405020304" pitchFamily="18" charset="0"/>
                <a:ea typeface="Calibri" panose="020F0502020204030204" pitchFamily="34" charset="0"/>
                <a:cs typeface="Times New Roman" panose="02020603050405020304" pitchFamily="18" charset="0"/>
              </a:rPr>
              <a:t>outer</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selves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thus to say no to the policies of “normalization” that had clear destructive effects on the citizens of socialist Czechoslovakia, on both their individual identities and their “collective” national soul.</a:t>
            </a:r>
            <a:endParaRPr lang="cs-CZ"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Bef>
                <a:spcPts val="0"/>
              </a:spcBef>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In his last short texts - he died in March of 1977, exhausted by the permanent police interrogations and harassment he was exposed to after he had taken over his “office” -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Patočka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decided to bring, in his capacity as Charter 77’s spokesperson,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to everyone’s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clear awareness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truths of which we are all in some sense aware</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also came with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his own philosophical definition of human rights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s-CZ"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Bef>
                <a:spcPts val="0"/>
              </a:spcBef>
              <a:buNone/>
            </a:pP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The idea of human rights</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is nothing other than the </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conviction</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that</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even states, even </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societies</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as a whole, are subject to the sovereignty of moral sentiment: that they</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recognize something unconditional that is higher than they are</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something that is binding even on them, sacred, inviolable, and that in their power to establish </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and</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maintain a </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rule of law</a:t>
            </a:r>
            <a:r>
              <a:rPr lang="en-US" sz="2000"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they seek to </a:t>
            </a:r>
            <a:r>
              <a:rPr lang="en-US" sz="2000" b="1" i="1"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express this recognition</a:t>
            </a:r>
            <a:r>
              <a:rPr lang="en-US" sz="2000" dirty="0">
                <a:solidFill>
                  <a:schemeClr val="bg1"/>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a:t>
            </a:r>
            <a:endParaRPr lang="cs-CZ" sz="2000" dirty="0">
              <a:solidFill>
                <a:schemeClr val="bg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indent="0" algn="r">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Jan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Patočka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effectLst/>
                <a:latin typeface="Times New Roman" panose="02020603050405020304" pitchFamily="18" charset="0"/>
                <a:ea typeface="Calibri" panose="020F0502020204030204" pitchFamily="34" charset="0"/>
                <a:cs typeface="Times New Roman" panose="02020603050405020304" pitchFamily="18" charset="0"/>
              </a:rPr>
              <a:t>Čím</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je, a </a:t>
            </a:r>
            <a:r>
              <a:rPr lang="en-US" sz="2000" i="1" dirty="0" err="1">
                <a:effectLst/>
                <a:latin typeface="Times New Roman" panose="02020603050405020304" pitchFamily="18" charset="0"/>
                <a:ea typeface="Calibri" panose="020F0502020204030204" pitchFamily="34" charset="0"/>
                <a:cs typeface="Times New Roman" panose="02020603050405020304" pitchFamily="18" charset="0"/>
              </a:rPr>
              <a:t>čím</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effectLst/>
                <a:latin typeface="Times New Roman" panose="02020603050405020304" pitchFamily="18" charset="0"/>
                <a:ea typeface="Calibri" panose="020F0502020204030204" pitchFamily="34" charset="0"/>
                <a:cs typeface="Times New Roman" panose="02020603050405020304" pitchFamily="18" charset="0"/>
              </a:rPr>
              <a:t>není</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Charta 77</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In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effectLst/>
                <a:latin typeface="Times New Roman" panose="02020603050405020304" pitchFamily="18" charset="0"/>
                <a:ea typeface="Calibri" panose="020F0502020204030204" pitchFamily="34" charset="0"/>
                <a:cs typeface="Times New Roman" panose="02020603050405020304" pitchFamily="18" charset="0"/>
              </a:rPr>
              <a:t>Češi</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 429. Translated as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The Obligation to Resist Injustice</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Erazim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Kohák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Jan </a:t>
            </a:r>
            <a:r>
              <a:rPr lang="en-US" sz="2000" i="1" dirty="0" err="1">
                <a:effectLst/>
                <a:latin typeface="Times New Roman" panose="02020603050405020304" pitchFamily="18" charset="0"/>
                <a:ea typeface="Calibri" panose="020F0502020204030204" pitchFamily="34" charset="0"/>
                <a:cs typeface="Times New Roman" panose="02020603050405020304" pitchFamily="18" charset="0"/>
              </a:rPr>
              <a:t>Patočka</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 Philosophy and Selected Writings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 341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spcBef>
                <a:spcPts val="0"/>
              </a:spcBef>
              <a:buNone/>
            </a:pPr>
            <a:endParaRPr lang="cs-CZ" dirty="0"/>
          </a:p>
        </p:txBody>
      </p:sp>
    </p:spTree>
    <p:extLst>
      <p:ext uri="{BB962C8B-B14F-4D97-AF65-F5344CB8AC3E}">
        <p14:creationId xmlns:p14="http://schemas.microsoft.com/office/powerpoint/2010/main" val="3182820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053D55-77A8-43A7-80E3-62DBE9FDEC91}"/>
              </a:ext>
            </a:extLst>
          </p:cNvPr>
          <p:cNvSpPr>
            <a:spLocks noGrp="1"/>
          </p:cNvSpPr>
          <p:nvPr>
            <p:ph type="title"/>
          </p:nvPr>
        </p:nvSpPr>
        <p:spPr/>
        <p:txBody>
          <a:bodyPr/>
          <a:lstStyle/>
          <a:p>
            <a:r>
              <a:rPr lang="cs-CZ" dirty="0" err="1"/>
              <a:t>Human</a:t>
            </a:r>
            <a:r>
              <a:rPr lang="cs-CZ" dirty="0"/>
              <a:t> dignity</a:t>
            </a:r>
          </a:p>
        </p:txBody>
      </p:sp>
      <p:sp>
        <p:nvSpPr>
          <p:cNvPr id="3" name="Zástupný obsah 2">
            <a:extLst>
              <a:ext uri="{FF2B5EF4-FFF2-40B4-BE49-F238E27FC236}">
                <a16:creationId xmlns:a16="http://schemas.microsoft.com/office/drawing/2014/main" id="{B49E46FB-216D-423C-8D64-D74BD4CBEF20}"/>
              </a:ext>
            </a:extLst>
          </p:cNvPr>
          <p:cNvSpPr>
            <a:spLocks noGrp="1"/>
          </p:cNvSpPr>
          <p:nvPr>
            <p:ph idx="1"/>
          </p:nvPr>
        </p:nvSpPr>
        <p:spPr>
          <a:xfrm>
            <a:off x="191344" y="1110754"/>
            <a:ext cx="11881320" cy="5472608"/>
          </a:xfrm>
        </p:spPr>
        <p:txBody>
          <a:bodyPr>
            <a:normAutofit/>
          </a:bodyPr>
          <a:lstStyle/>
          <a:p>
            <a:r>
              <a:rPr lang="cs-CZ" sz="2000" b="1" dirty="0"/>
              <a:t>„</a:t>
            </a:r>
            <a:r>
              <a:rPr lang="cs-CZ" sz="2000" b="1" dirty="0" err="1"/>
              <a:t>the</a:t>
            </a:r>
            <a:r>
              <a:rPr lang="cs-CZ" sz="2000" b="1" dirty="0"/>
              <a:t> </a:t>
            </a:r>
            <a:r>
              <a:rPr lang="cs-CZ" sz="2000" b="1" dirty="0" err="1"/>
              <a:t>inherent</a:t>
            </a:r>
            <a:r>
              <a:rPr lang="cs-CZ" sz="2000" b="1" dirty="0"/>
              <a:t> </a:t>
            </a:r>
            <a:r>
              <a:rPr lang="cs-CZ" sz="2000" b="1" dirty="0" err="1"/>
              <a:t>human</a:t>
            </a:r>
            <a:r>
              <a:rPr lang="cs-CZ" sz="2000" b="1" dirty="0"/>
              <a:t> dignity“</a:t>
            </a:r>
          </a:p>
          <a:p>
            <a:pPr indent="0" algn="just">
              <a:lnSpc>
                <a:spcPct val="107000"/>
              </a:lnSpc>
              <a:spcAft>
                <a:spcPts val="800"/>
              </a:spcAft>
              <a:buNone/>
            </a:pP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Although</a:t>
            </a:r>
            <a:r>
              <a:rPr lang="cs-CZ" sz="2200" dirty="0">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inherent</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human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dignity,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perceived</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by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international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lawyers</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as a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fundamental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material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source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both</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constitutional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international</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law</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this concept is presented in the human rights context “</a:t>
            </a:r>
            <a:r>
              <a:rPr lang="en-US" sz="2200" i="1" dirty="0">
                <a:effectLst/>
                <a:latin typeface="Times New Roman" panose="02020603050405020304" pitchFamily="18" charset="0"/>
                <a:ea typeface="Calibri" panose="020F0502020204030204" pitchFamily="34" charset="0"/>
                <a:cs typeface="Times New Roman" panose="02020603050405020304" pitchFamily="18" charset="0"/>
              </a:rPr>
              <a:t>as a stark fact, without further definition of it, or any elaboration concerning its metaphysical basis or source</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And here is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Glenn</a:t>
            </a:r>
            <a:r>
              <a:rPr lang="cs-CZ"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200" dirty="0" err="1">
                <a:effectLst/>
                <a:latin typeface="Times New Roman" panose="02020603050405020304" pitchFamily="18" charset="0"/>
                <a:ea typeface="Calibri" panose="020F0502020204030204" pitchFamily="34" charset="0"/>
                <a:cs typeface="Times New Roman" panose="02020603050405020304" pitchFamily="18" charset="0"/>
              </a:rPr>
              <a:t>Hughes</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’s diagnosis:</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p>
            <a:pPr marL="106680" indent="0" algn="just">
              <a:lnSpc>
                <a:spcPct val="107000"/>
              </a:lnSpc>
              <a:spcAft>
                <a:spcPts val="800"/>
              </a:spcAft>
              <a:buNone/>
            </a:pPr>
            <a:r>
              <a:rPr lang="en-US" sz="2200" i="1" dirty="0">
                <a:effectLst/>
                <a:latin typeface="Times New Roman" panose="02020603050405020304" pitchFamily="18" charset="0"/>
                <a:ea typeface="Calibri" panose="020F0502020204030204" pitchFamily="34" charset="0"/>
                <a:cs typeface="Times New Roman" panose="02020603050405020304" pitchFamily="18" charset="0"/>
              </a:rPr>
              <a:t>This absence of definition and metaphysical contextualization, serves, obviously, an important political function. Human rights instruments must strive to appeal be convincing to governments and institutional leaders of all the nations of the globe and to persons of every worldview, secular or religious. If such document were to specify any metaphysical or religious source of human dignity, or define the essence of human dignity in too culturally-specific a manner, their effective appeal would be restricted and its universality undermined. </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r">
              <a:buNone/>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Glenn Hughes: Understanding the Principle of Inherent Human Dignity, in </a:t>
            </a:r>
            <a:r>
              <a:rPr lang="en-US" sz="2200" i="1" dirty="0">
                <a:effectLst/>
                <a:latin typeface="Times New Roman" panose="02020603050405020304" pitchFamily="18" charset="0"/>
                <a:ea typeface="Calibri" panose="020F0502020204030204" pitchFamily="34" charset="0"/>
                <a:cs typeface="Times New Roman" panose="02020603050405020304" pitchFamily="18" charset="0"/>
              </a:rPr>
              <a:t>The Solidarity of the Shaken: Jan </a:t>
            </a:r>
            <a:r>
              <a:rPr lang="en-US" sz="2200" i="1" dirty="0" err="1">
                <a:effectLst/>
                <a:latin typeface="Times New Roman" panose="02020603050405020304" pitchFamily="18" charset="0"/>
                <a:ea typeface="Calibri" panose="020F0502020204030204" pitchFamily="34" charset="0"/>
                <a:cs typeface="Times New Roman" panose="02020603050405020304" pitchFamily="18" charset="0"/>
              </a:rPr>
              <a:t>Pato</a:t>
            </a:r>
            <a:r>
              <a:rPr lang="cs-CZ" sz="2200" i="1" dirty="0" err="1">
                <a:effectLst/>
                <a:latin typeface="Times New Roman" panose="02020603050405020304" pitchFamily="18" charset="0"/>
                <a:ea typeface="Calibri" panose="020F0502020204030204" pitchFamily="34" charset="0"/>
                <a:cs typeface="Times New Roman" panose="02020603050405020304" pitchFamily="18" charset="0"/>
              </a:rPr>
              <a:t>čka</a:t>
            </a:r>
            <a:r>
              <a:rPr lang="en-US" sz="2200" i="1" dirty="0">
                <a:effectLst/>
                <a:latin typeface="Times New Roman" panose="02020603050405020304" pitchFamily="18" charset="0"/>
                <a:ea typeface="Calibri" panose="020F0502020204030204" pitchFamily="34" charset="0"/>
                <a:cs typeface="Times New Roman" panose="02020603050405020304" pitchFamily="18" charset="0"/>
              </a:rPr>
              <a:t>’s Legacy in the Modern World</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Academica</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Press, Washington-London, 2019, p. 81</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9215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253E20-4C02-47DC-9E82-044567DC1AA3}"/>
              </a:ext>
            </a:extLst>
          </p:cNvPr>
          <p:cNvSpPr>
            <a:spLocks noGrp="1"/>
          </p:cNvSpPr>
          <p:nvPr>
            <p:ph type="title"/>
          </p:nvPr>
        </p:nvSpPr>
        <p:spPr/>
        <p:txBody>
          <a:bodyPr/>
          <a:lstStyle/>
          <a:p>
            <a:r>
              <a:rPr lang="cs-CZ" dirty="0" err="1"/>
              <a:t>Human</a:t>
            </a:r>
            <a:r>
              <a:rPr lang="cs-CZ" dirty="0"/>
              <a:t> dignity</a:t>
            </a:r>
          </a:p>
        </p:txBody>
      </p:sp>
      <p:sp>
        <p:nvSpPr>
          <p:cNvPr id="3" name="Zástupný obsah 2">
            <a:extLst>
              <a:ext uri="{FF2B5EF4-FFF2-40B4-BE49-F238E27FC236}">
                <a16:creationId xmlns:a16="http://schemas.microsoft.com/office/drawing/2014/main" id="{E1B60539-2D2D-4DCC-9086-E07A8E8535CA}"/>
              </a:ext>
            </a:extLst>
          </p:cNvPr>
          <p:cNvSpPr>
            <a:spLocks noGrp="1"/>
          </p:cNvSpPr>
          <p:nvPr>
            <p:ph idx="1"/>
          </p:nvPr>
        </p:nvSpPr>
        <p:spPr>
          <a:xfrm>
            <a:off x="335360" y="1600201"/>
            <a:ext cx="11521280" cy="4983161"/>
          </a:xfrm>
        </p:spPr>
        <p:txBody>
          <a:bodyPr>
            <a:normAutofit/>
          </a:bodyPr>
          <a:lstStyle/>
          <a:p>
            <a:pPr marL="0" indent="0" algn="just">
              <a:spcBef>
                <a:spcPts val="0"/>
              </a:spcBef>
              <a:buNone/>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If dignity is given along with human existence, then it belongs to human beings essentially; and for something to belong to humans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essentially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then it must be, by definition, something beyond all human particularities. The givenness of dignity presupposes, in other words, a </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human nature</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that transcends all differences of biology, locality, culture and history.</a:t>
            </a:r>
            <a:endParaRPr lang="cs-CZ"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a:spcBef>
                <a:spcPts val="0"/>
              </a:spcBef>
              <a:buNone/>
            </a:pPr>
            <a:r>
              <a:rPr lang="en-US" sz="2400" dirty="0" err="1">
                <a:effectLst/>
                <a:latin typeface="Calibri" panose="020F0502020204030204" pitchFamily="34" charset="0"/>
                <a:ea typeface="Calibri" panose="020F0502020204030204" pitchFamily="34" charset="0"/>
                <a:cs typeface="Times New Roman" panose="02020603050405020304" pitchFamily="18" charset="0"/>
              </a:rPr>
              <a:t>Op.cit</a:t>
            </a:r>
            <a:r>
              <a:rPr lang="en-US" sz="2400" dirty="0">
                <a:effectLst/>
                <a:latin typeface="Calibri" panose="020F0502020204030204" pitchFamily="34" charset="0"/>
                <a:ea typeface="Calibri" panose="020F0502020204030204" pitchFamily="34" charset="0"/>
                <a:cs typeface="Times New Roman" panose="02020603050405020304" pitchFamily="18" charset="0"/>
              </a:rPr>
              <a:t>., p. 88</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400" dirty="0">
                <a:effectLst/>
                <a:latin typeface="Times New Roman" panose="02020603050405020304" pitchFamily="18" charset="0"/>
                <a:ea typeface="Calibri" panose="020F0502020204030204" pitchFamily="34" charset="0"/>
              </a:rPr>
              <a:t>the argument made by Jacques Maritain:</a:t>
            </a:r>
            <a:endParaRPr lang="cs-CZ" sz="2400" dirty="0">
              <a:effectLst/>
              <a:latin typeface="Times New Roman" panose="02020603050405020304" pitchFamily="18" charset="0"/>
              <a:ea typeface="Calibri" panose="020F0502020204030204" pitchFamily="34" charset="0"/>
            </a:endParaRPr>
          </a:p>
          <a:p>
            <a:pPr marL="0" indent="0">
              <a:buNone/>
            </a:pPr>
            <a:r>
              <a:rPr lang="en-US" sz="2400" dirty="0">
                <a:effectLst/>
                <a:latin typeface="Times New Roman" panose="02020603050405020304" pitchFamily="18" charset="0"/>
                <a:ea typeface="Calibri" panose="020F0502020204030204" pitchFamily="34" charset="0"/>
              </a:rPr>
              <a:t>“</a:t>
            </a:r>
            <a:r>
              <a:rPr lang="en-US" sz="2400" i="1" dirty="0">
                <a:effectLst/>
                <a:latin typeface="Times New Roman" panose="02020603050405020304" pitchFamily="18" charset="0"/>
                <a:ea typeface="Calibri" panose="020F0502020204030204" pitchFamily="34" charset="0"/>
              </a:rPr>
              <a:t>A person possesses absolute dignity because he is in direct relationship with the absolute</a:t>
            </a:r>
            <a:r>
              <a:rPr lang="en-US" sz="2400" dirty="0">
                <a:effectLst/>
                <a:latin typeface="Times New Roman" panose="02020603050405020304" pitchFamily="18" charset="0"/>
                <a:ea typeface="Calibri" panose="020F0502020204030204" pitchFamily="34" charset="0"/>
              </a:rPr>
              <a:t>.”</a:t>
            </a:r>
            <a:endParaRPr lang="cs-CZ" sz="2400" dirty="0">
              <a:latin typeface="Times New Roman" panose="02020603050405020304" pitchFamily="18" charset="0"/>
              <a:ea typeface="Calibri" panose="020F0502020204030204" pitchFamily="34" charset="0"/>
            </a:endParaRPr>
          </a:p>
          <a:p>
            <a:pPr marL="0" indent="0" algn="r">
              <a:buNone/>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Jacques Maritain: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The Rights of Man and Natural Law</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trans. Doris C. Anson (New York: Gordian Press, 1971), p.</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4 (quoted</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in Hughes, op. cit. p. 89)</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4197245671"/>
      </p:ext>
    </p:extLst>
  </p:cSld>
  <p:clrMapOvr>
    <a:masterClrMapping/>
  </p:clrMapOvr>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TotalTime>
  <Words>4003</Words>
  <Application>Microsoft Office PowerPoint</Application>
  <PresentationFormat>Širokoúhlá obrazovka</PresentationFormat>
  <Paragraphs>214</Paragraphs>
  <Slides>31</Slides>
  <Notes>3</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31</vt:i4>
      </vt:variant>
    </vt:vector>
  </HeadingPairs>
  <TitlesOfParts>
    <vt:vector size="36" baseType="lpstr">
      <vt:lpstr>Arial</vt:lpstr>
      <vt:lpstr>Calibri</vt:lpstr>
      <vt:lpstr>Century Gothic</vt:lpstr>
      <vt:lpstr>Times New Roman</vt:lpstr>
      <vt:lpstr>Kondenzační stopa</vt:lpstr>
      <vt:lpstr>Human Rights: Justice, Reason, Intellect and Participation 4  Humanity &amp; Human rights</vt:lpstr>
      <vt:lpstr>Humanity</vt:lpstr>
      <vt:lpstr>Humanity</vt:lpstr>
      <vt:lpstr>Humanity</vt:lpstr>
      <vt:lpstr>Prezentace aplikace PowerPoint</vt:lpstr>
      <vt:lpstr>The Principles: Justice, Dignity</vt:lpstr>
      <vt:lpstr>Jan Patočka (1907-1977)</vt:lpstr>
      <vt:lpstr>Human dignity</vt:lpstr>
      <vt:lpstr>Human dignity</vt:lpstr>
      <vt:lpstr>Human dignity and human identity</vt:lpstr>
      <vt:lpstr>Human dignity and human identity</vt:lpstr>
      <vt:lpstr>Human dignity and human identity</vt:lpstr>
      <vt:lpstr>Human dignity and human identity</vt:lpstr>
      <vt:lpstr>Human dignity and human identity</vt:lpstr>
      <vt:lpstr>Etymology of a personality, a person</vt:lpstr>
      <vt:lpstr>a nonpersonal being</vt:lpstr>
      <vt:lpstr>Person – value /virtue – world</vt:lpstr>
      <vt:lpstr>Boethius</vt:lpstr>
      <vt:lpstr>Human personality</vt:lpstr>
      <vt:lpstr>Charter of Fundamental Rights of the European Union</vt:lpstr>
      <vt:lpstr>Integrity</vt:lpstr>
      <vt:lpstr>Professional ethical framework</vt:lpstr>
      <vt:lpstr>FAIR</vt:lpstr>
      <vt:lpstr>Principles and obligations</vt:lpstr>
      <vt:lpstr>Teaching human rights – support from the EU – basic materials for teaching human rights issues in schools  Compass Compasito </vt:lpstr>
      <vt:lpstr>Compass: Manual for Human Rights Education with Young people  (Council of Europe)</vt:lpstr>
      <vt:lpstr>Compasito Manual on human rights education for children</vt:lpstr>
      <vt:lpstr>Compasito: Children’s developmental levels</vt:lpstr>
      <vt:lpstr>Children’s developmental level: 6 to 7 years olds: </vt:lpstr>
      <vt:lpstr>Children’s developmental level: 8 to 10 years olds: </vt:lpstr>
      <vt:lpstr>Children’s developmental level: 11 to 13 years olds: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 Justice, Reason, Intellect and Participation 2  Human rights. Principles, Justice, values</dc:title>
  <dc:creator>Svobodová Zuzana PhDr. Ph.D.</dc:creator>
  <cp:lastModifiedBy>doc. PhDr. Zuzana Svobodová, Ph.D.</cp:lastModifiedBy>
  <cp:revision>15</cp:revision>
  <dcterms:created xsi:type="dcterms:W3CDTF">2022-11-21T14:07:16Z</dcterms:created>
  <dcterms:modified xsi:type="dcterms:W3CDTF">2025-12-17T18:35:34Z</dcterms:modified>
</cp:coreProperties>
</file>