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382" r:id="rId2"/>
    <p:sldId id="392" r:id="rId3"/>
    <p:sldId id="393" r:id="rId4"/>
    <p:sldId id="394" r:id="rId5"/>
    <p:sldId id="267" r:id="rId6"/>
    <p:sldId id="265" r:id="rId7"/>
    <p:sldId id="302" r:id="rId8"/>
    <p:sldId id="274" r:id="rId9"/>
    <p:sldId id="398" r:id="rId10"/>
    <p:sldId id="350" r:id="rId11"/>
    <p:sldId id="397" r:id="rId12"/>
    <p:sldId id="396" r:id="rId13"/>
    <p:sldId id="268" r:id="rId14"/>
    <p:sldId id="270" r:id="rId15"/>
    <p:sldId id="271" r:id="rId16"/>
    <p:sldId id="269" r:id="rId17"/>
    <p:sldId id="273" r:id="rId18"/>
    <p:sldId id="272" r:id="rId19"/>
    <p:sldId id="261"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082D68-BC31-4819-8B32-62D2B51902BD}"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cs-CZ"/>
        </a:p>
      </dgm:t>
    </dgm:pt>
    <dgm:pt modelId="{886C4B9A-1CB3-4E86-96F5-47C653636D44}">
      <dgm:prSet phldrT="[Text]" custT="1"/>
      <dgm:spPr>
        <a:solidFill>
          <a:schemeClr val="accent5">
            <a:lumMod val="60000"/>
            <a:lumOff val="40000"/>
          </a:schemeClr>
        </a:solidFill>
      </dgm:spPr>
      <dgm:t>
        <a:bodyPr/>
        <a:lstStyle/>
        <a:p>
          <a:r>
            <a:rPr lang="cs-CZ" sz="1600" b="1" dirty="0" err="1">
              <a:solidFill>
                <a:srgbClr val="C00000"/>
              </a:solidFill>
            </a:rPr>
            <a:t>rights</a:t>
          </a:r>
          <a:r>
            <a:rPr lang="cs-CZ" sz="1600" b="1" dirty="0">
              <a:solidFill>
                <a:srgbClr val="C00000"/>
              </a:solidFill>
            </a:rPr>
            <a:t> </a:t>
          </a:r>
          <a:r>
            <a:rPr lang="cs-CZ" sz="1600" b="1" dirty="0" err="1">
              <a:solidFill>
                <a:srgbClr val="C00000"/>
              </a:solidFill>
            </a:rPr>
            <a:t>lists</a:t>
          </a:r>
          <a:endParaRPr lang="cs-CZ" sz="1600" b="1" dirty="0">
            <a:solidFill>
              <a:srgbClr val="C00000"/>
            </a:solidFill>
          </a:endParaRPr>
        </a:p>
        <a:p>
          <a:r>
            <a:rPr lang="cs-CZ" sz="1400" dirty="0">
              <a:solidFill>
                <a:srgbClr val="C00000"/>
              </a:solidFill>
            </a:rPr>
            <a:t>(</a:t>
          </a:r>
          <a:r>
            <a:rPr lang="cs-CZ" sz="1400" dirty="0" err="1">
              <a:solidFill>
                <a:srgbClr val="C00000"/>
              </a:solidFill>
            </a:rPr>
            <a:t>protection</a:t>
          </a:r>
          <a:r>
            <a:rPr lang="cs-CZ" sz="1400" dirty="0">
              <a:solidFill>
                <a:srgbClr val="C00000"/>
              </a:solidFill>
            </a:rPr>
            <a:t> </a:t>
          </a:r>
          <a:r>
            <a:rPr lang="cs-CZ" sz="1400" dirty="0" err="1">
              <a:solidFill>
                <a:srgbClr val="C00000"/>
              </a:solidFill>
            </a:rPr>
            <a:t>from</a:t>
          </a:r>
          <a:r>
            <a:rPr lang="cs-CZ" sz="1400" dirty="0">
              <a:solidFill>
                <a:srgbClr val="C00000"/>
              </a:solidFill>
            </a:rPr>
            <a:t> </a:t>
          </a:r>
          <a:r>
            <a:rPr lang="cs-CZ" sz="1400" dirty="0" err="1">
              <a:solidFill>
                <a:srgbClr val="C00000"/>
              </a:solidFill>
            </a:rPr>
            <a:t>torture</a:t>
          </a:r>
          <a:r>
            <a:rPr lang="cs-CZ" sz="1400" dirty="0">
              <a:solidFill>
                <a:srgbClr val="C00000"/>
              </a:solidFill>
            </a:rPr>
            <a:t>, </a:t>
          </a:r>
          <a:r>
            <a:rPr lang="cs-CZ" sz="1400" dirty="0" err="1">
              <a:solidFill>
                <a:srgbClr val="C00000"/>
              </a:solidFill>
            </a:rPr>
            <a:t>right</a:t>
          </a:r>
          <a:r>
            <a:rPr lang="cs-CZ" sz="1400" dirty="0">
              <a:solidFill>
                <a:srgbClr val="C00000"/>
              </a:solidFill>
            </a:rPr>
            <a:t> to </a:t>
          </a:r>
          <a:r>
            <a:rPr lang="cs-CZ" sz="1400" dirty="0" err="1">
              <a:solidFill>
                <a:srgbClr val="C00000"/>
              </a:solidFill>
            </a:rPr>
            <a:t>liberty</a:t>
          </a:r>
          <a:r>
            <a:rPr lang="cs-CZ" sz="1400" dirty="0">
              <a:solidFill>
                <a:srgbClr val="C00000"/>
              </a:solidFill>
            </a:rPr>
            <a:t> and </a:t>
          </a:r>
          <a:r>
            <a:rPr lang="cs-CZ" sz="1400" dirty="0" err="1">
              <a:solidFill>
                <a:srgbClr val="C00000"/>
              </a:solidFill>
            </a:rPr>
            <a:t>security</a:t>
          </a:r>
          <a:r>
            <a:rPr lang="cs-CZ" sz="1400" dirty="0">
              <a:solidFill>
                <a:srgbClr val="C00000"/>
              </a:solidFill>
            </a:rPr>
            <a:t>, </a:t>
          </a:r>
          <a:r>
            <a:rPr lang="cs-CZ" sz="1400" dirty="0" err="1">
              <a:solidFill>
                <a:srgbClr val="C00000"/>
              </a:solidFill>
            </a:rPr>
            <a:t>freedom</a:t>
          </a:r>
          <a:r>
            <a:rPr lang="cs-CZ" sz="1400" dirty="0">
              <a:solidFill>
                <a:srgbClr val="C00000"/>
              </a:solidFill>
            </a:rPr>
            <a:t> </a:t>
          </a:r>
          <a:r>
            <a:rPr lang="cs-CZ" sz="1400" dirty="0" err="1">
              <a:solidFill>
                <a:srgbClr val="C00000"/>
              </a:solidFill>
            </a:rPr>
            <a:t>of</a:t>
          </a:r>
          <a:r>
            <a:rPr lang="cs-CZ" sz="1400" dirty="0">
              <a:solidFill>
                <a:srgbClr val="C00000"/>
              </a:solidFill>
            </a:rPr>
            <a:t> </a:t>
          </a:r>
          <a:r>
            <a:rPr lang="cs-CZ" sz="1400" dirty="0" err="1">
              <a:solidFill>
                <a:srgbClr val="C00000"/>
              </a:solidFill>
            </a:rPr>
            <a:t>movement</a:t>
          </a:r>
          <a:r>
            <a:rPr lang="cs-CZ" sz="1400" dirty="0">
              <a:solidFill>
                <a:srgbClr val="C00000"/>
              </a:solidFill>
            </a:rPr>
            <a:t>, …)</a:t>
          </a:r>
        </a:p>
      </dgm:t>
    </dgm:pt>
    <dgm:pt modelId="{9D043968-CD5D-451D-B321-BA0B26B35FB6}" type="parTrans" cxnId="{88266D46-CE13-4AEB-A05A-464314A19D7F}">
      <dgm:prSet/>
      <dgm:spPr/>
      <dgm:t>
        <a:bodyPr/>
        <a:lstStyle/>
        <a:p>
          <a:endParaRPr lang="cs-CZ"/>
        </a:p>
      </dgm:t>
    </dgm:pt>
    <dgm:pt modelId="{D53BC48B-E8E0-4DA7-92A0-6B791C2B5E1A}" type="sibTrans" cxnId="{88266D46-CE13-4AEB-A05A-464314A19D7F}">
      <dgm:prSet/>
      <dgm:spPr/>
      <dgm:t>
        <a:bodyPr/>
        <a:lstStyle/>
        <a:p>
          <a:endParaRPr lang="cs-CZ"/>
        </a:p>
      </dgm:t>
    </dgm:pt>
    <dgm:pt modelId="{FB268A7F-CEAB-4066-B745-1D2BD8E87390}">
      <dgm:prSet phldrT="[Text]" custT="1"/>
      <dgm:spPr>
        <a:solidFill>
          <a:schemeClr val="tx2">
            <a:lumMod val="40000"/>
            <a:lumOff val="60000"/>
          </a:schemeClr>
        </a:solidFill>
      </dgm:spPr>
      <dgm:t>
        <a:bodyPr/>
        <a:lstStyle/>
        <a:p>
          <a:r>
            <a:rPr lang="cs-CZ" sz="1600" b="1" dirty="0">
              <a:solidFill>
                <a:schemeClr val="accent1">
                  <a:lumMod val="50000"/>
                </a:schemeClr>
              </a:solidFill>
            </a:rPr>
            <a:t>basic </a:t>
          </a:r>
          <a:r>
            <a:rPr lang="cs-CZ" sz="1600" b="1" dirty="0" err="1">
              <a:solidFill>
                <a:schemeClr val="accent1">
                  <a:lumMod val="50000"/>
                </a:schemeClr>
              </a:solidFill>
            </a:rPr>
            <a:t>objects</a:t>
          </a:r>
          <a:endParaRPr lang="cs-CZ" sz="1600" b="1" dirty="0">
            <a:solidFill>
              <a:schemeClr val="accent1">
                <a:lumMod val="50000"/>
              </a:schemeClr>
            </a:solidFill>
          </a:endParaRPr>
        </a:p>
        <a:p>
          <a:r>
            <a:rPr lang="cs-CZ" sz="1600" dirty="0">
              <a:solidFill>
                <a:schemeClr val="accent1">
                  <a:lumMod val="50000"/>
                </a:schemeClr>
              </a:solidFill>
            </a:rPr>
            <a:t>(</a:t>
          </a:r>
          <a:r>
            <a:rPr lang="cs-CZ" sz="1600" dirty="0" err="1">
              <a:solidFill>
                <a:schemeClr val="accent1">
                  <a:lumMod val="50000"/>
                </a:schemeClr>
              </a:solidFill>
            </a:rPr>
            <a:t>personal</a:t>
          </a:r>
          <a:r>
            <a:rPr lang="cs-CZ" sz="1600" dirty="0">
              <a:solidFill>
                <a:schemeClr val="accent1">
                  <a:lumMod val="50000"/>
                </a:schemeClr>
              </a:solidFill>
            </a:rPr>
            <a:t> </a:t>
          </a:r>
          <a:r>
            <a:rPr lang="cs-CZ" sz="1600" dirty="0" err="1">
              <a:solidFill>
                <a:schemeClr val="accent1">
                  <a:lumMod val="50000"/>
                </a:schemeClr>
              </a:solidFill>
            </a:rPr>
            <a:t>freedom</a:t>
          </a:r>
          <a:r>
            <a:rPr lang="cs-CZ" sz="1600" dirty="0">
              <a:solidFill>
                <a:schemeClr val="accent1">
                  <a:lumMod val="50000"/>
                </a:schemeClr>
              </a:solidFill>
            </a:rPr>
            <a:t>, </a:t>
          </a:r>
          <a:r>
            <a:rPr lang="cs-CZ" sz="1600" dirty="0" err="1">
              <a:solidFill>
                <a:schemeClr val="accent1">
                  <a:lumMod val="50000"/>
                </a:schemeClr>
              </a:solidFill>
            </a:rPr>
            <a:t>personal</a:t>
          </a:r>
          <a:r>
            <a:rPr lang="cs-CZ" sz="1600" dirty="0">
              <a:solidFill>
                <a:schemeClr val="accent1">
                  <a:lumMod val="50000"/>
                </a:schemeClr>
              </a:solidFill>
            </a:rPr>
            <a:t> </a:t>
          </a:r>
          <a:r>
            <a:rPr lang="cs-CZ" sz="1600" dirty="0" err="1">
              <a:solidFill>
                <a:schemeClr val="accent1">
                  <a:lumMod val="50000"/>
                </a:schemeClr>
              </a:solidFill>
            </a:rPr>
            <a:t>security</a:t>
          </a:r>
          <a:r>
            <a:rPr lang="cs-CZ" sz="1600" dirty="0">
              <a:solidFill>
                <a:schemeClr val="accent1">
                  <a:lumMod val="50000"/>
                </a:schemeClr>
              </a:solidFill>
            </a:rPr>
            <a:t>, </a:t>
          </a:r>
          <a:r>
            <a:rPr lang="cs-CZ" sz="1600" dirty="0" err="1">
              <a:solidFill>
                <a:schemeClr val="accent1">
                  <a:lumMod val="50000"/>
                </a:schemeClr>
              </a:solidFill>
            </a:rPr>
            <a:t>material</a:t>
          </a:r>
          <a:r>
            <a:rPr lang="cs-CZ" sz="1600" dirty="0">
              <a:solidFill>
                <a:schemeClr val="accent1">
                  <a:lumMod val="50000"/>
                </a:schemeClr>
              </a:solidFill>
            </a:rPr>
            <a:t> </a:t>
          </a:r>
          <a:r>
            <a:rPr lang="cs-CZ" sz="1600" dirty="0" err="1">
              <a:solidFill>
                <a:schemeClr val="accent1">
                  <a:lumMod val="50000"/>
                </a:schemeClr>
              </a:solidFill>
            </a:rPr>
            <a:t>subsistens</a:t>
          </a:r>
          <a:r>
            <a:rPr lang="cs-CZ" sz="1600" dirty="0">
              <a:solidFill>
                <a:schemeClr val="accent1">
                  <a:lumMod val="50000"/>
                </a:schemeClr>
              </a:solidFill>
            </a:rPr>
            <a:t>, </a:t>
          </a:r>
          <a:r>
            <a:rPr lang="cs-CZ" sz="1600" dirty="0" err="1">
              <a:solidFill>
                <a:schemeClr val="accent1">
                  <a:lumMod val="50000"/>
                </a:schemeClr>
              </a:solidFill>
            </a:rPr>
            <a:t>social</a:t>
          </a:r>
          <a:r>
            <a:rPr lang="cs-CZ" sz="1600" dirty="0">
              <a:solidFill>
                <a:schemeClr val="accent1">
                  <a:lumMod val="50000"/>
                </a:schemeClr>
              </a:solidFill>
            </a:rPr>
            <a:t> </a:t>
          </a:r>
          <a:r>
            <a:rPr lang="cs-CZ" sz="1600" dirty="0" err="1">
              <a:solidFill>
                <a:schemeClr val="accent1">
                  <a:lumMod val="50000"/>
                </a:schemeClr>
              </a:solidFill>
            </a:rPr>
            <a:t>recognition</a:t>
          </a:r>
          <a:r>
            <a:rPr lang="cs-CZ" sz="1600" dirty="0">
              <a:solidFill>
                <a:schemeClr val="accent1">
                  <a:lumMod val="50000"/>
                </a:schemeClr>
              </a:solidFill>
            </a:rPr>
            <a:t>, </a:t>
          </a:r>
          <a:r>
            <a:rPr lang="cs-CZ" sz="1600" dirty="0" err="1">
              <a:solidFill>
                <a:schemeClr val="accent1">
                  <a:lumMod val="50000"/>
                </a:schemeClr>
              </a:solidFill>
            </a:rPr>
            <a:t>elemental</a:t>
          </a:r>
          <a:r>
            <a:rPr lang="cs-CZ" sz="1600" dirty="0">
              <a:solidFill>
                <a:schemeClr val="accent1">
                  <a:lumMod val="50000"/>
                </a:schemeClr>
              </a:solidFill>
            </a:rPr>
            <a:t> </a:t>
          </a:r>
          <a:r>
            <a:rPr lang="cs-CZ" sz="1600" dirty="0" err="1">
              <a:solidFill>
                <a:schemeClr val="accent1">
                  <a:lumMod val="50000"/>
                </a:schemeClr>
              </a:solidFill>
            </a:rPr>
            <a:t>quality</a:t>
          </a:r>
          <a:r>
            <a:rPr lang="cs-CZ" sz="1600" dirty="0">
              <a:solidFill>
                <a:schemeClr val="accent1">
                  <a:lumMod val="50000"/>
                </a:schemeClr>
              </a:solidFill>
            </a:rPr>
            <a:t>)</a:t>
          </a:r>
        </a:p>
      </dgm:t>
    </dgm:pt>
    <dgm:pt modelId="{44C117C7-21C2-4307-82E6-AA3561EAAF93}" type="parTrans" cxnId="{1AED6EE0-B79B-4E01-A61D-6F964CAEFC73}">
      <dgm:prSet/>
      <dgm:spPr/>
      <dgm:t>
        <a:bodyPr/>
        <a:lstStyle/>
        <a:p>
          <a:endParaRPr lang="cs-CZ"/>
        </a:p>
      </dgm:t>
    </dgm:pt>
    <dgm:pt modelId="{6B90A997-A6A3-4BCE-89A5-F8E2839D24D7}" type="sibTrans" cxnId="{1AED6EE0-B79B-4E01-A61D-6F964CAEFC73}">
      <dgm:prSet/>
      <dgm:spPr/>
      <dgm:t>
        <a:bodyPr/>
        <a:lstStyle/>
        <a:p>
          <a:endParaRPr lang="cs-CZ"/>
        </a:p>
      </dgm:t>
    </dgm:pt>
    <dgm:pt modelId="{5960D012-9847-4213-9D44-7E0E26DD7EC6}">
      <dgm:prSet phldrT="[Text]" custT="1"/>
      <dgm:spPr>
        <a:solidFill>
          <a:schemeClr val="accent5">
            <a:lumMod val="20000"/>
            <a:lumOff val="80000"/>
          </a:schemeClr>
        </a:solidFill>
      </dgm:spPr>
      <dgm:t>
        <a:bodyPr/>
        <a:lstStyle/>
        <a:p>
          <a:r>
            <a:rPr lang="cs-CZ" sz="2000" b="1" dirty="0" err="1">
              <a:solidFill>
                <a:srgbClr val="0070C0"/>
              </a:solidFill>
            </a:rPr>
            <a:t>core</a:t>
          </a:r>
          <a:r>
            <a:rPr lang="cs-CZ" sz="2000" b="1" dirty="0">
              <a:solidFill>
                <a:srgbClr val="0070C0"/>
              </a:solidFill>
            </a:rPr>
            <a:t> </a:t>
          </a:r>
          <a:r>
            <a:rPr lang="cs-CZ" sz="2000" b="1" dirty="0" err="1">
              <a:solidFill>
                <a:srgbClr val="0070C0"/>
              </a:solidFill>
            </a:rPr>
            <a:t>values</a:t>
          </a:r>
          <a:endParaRPr lang="cs-CZ" sz="2000" b="1" dirty="0">
            <a:solidFill>
              <a:srgbClr val="0070C0"/>
            </a:solidFill>
          </a:endParaRPr>
        </a:p>
        <a:p>
          <a:r>
            <a:rPr lang="cs-CZ" sz="1600" dirty="0" err="1">
              <a:solidFill>
                <a:srgbClr val="0070C0"/>
              </a:solidFill>
            </a:rPr>
            <a:t>freedom</a:t>
          </a:r>
          <a:endParaRPr lang="cs-CZ" sz="1600" dirty="0">
            <a:solidFill>
              <a:srgbClr val="0070C0"/>
            </a:solidFill>
          </a:endParaRPr>
        </a:p>
        <a:p>
          <a:r>
            <a:rPr lang="cs-CZ" sz="1600" dirty="0" err="1">
              <a:solidFill>
                <a:srgbClr val="0070C0"/>
              </a:solidFill>
            </a:rPr>
            <a:t>well-being</a:t>
          </a:r>
          <a:endParaRPr lang="cs-CZ" sz="1600" dirty="0">
            <a:solidFill>
              <a:srgbClr val="0070C0"/>
            </a:solidFill>
          </a:endParaRPr>
        </a:p>
      </dgm:t>
    </dgm:pt>
    <dgm:pt modelId="{175769AF-68F3-401A-BA59-6404B9D2E1CD}" type="parTrans" cxnId="{B445202E-590B-4F25-A07B-82659E31E741}">
      <dgm:prSet/>
      <dgm:spPr/>
      <dgm:t>
        <a:bodyPr/>
        <a:lstStyle/>
        <a:p>
          <a:endParaRPr lang="cs-CZ"/>
        </a:p>
      </dgm:t>
    </dgm:pt>
    <dgm:pt modelId="{B9850F40-DAA3-4142-BE31-76B5EC4131C0}" type="sibTrans" cxnId="{B445202E-590B-4F25-A07B-82659E31E741}">
      <dgm:prSet/>
      <dgm:spPr/>
      <dgm:t>
        <a:bodyPr/>
        <a:lstStyle/>
        <a:p>
          <a:endParaRPr lang="cs-CZ"/>
        </a:p>
      </dgm:t>
    </dgm:pt>
    <dgm:pt modelId="{FC7C0D3B-34A6-4585-BCC0-90021438C452}" type="pres">
      <dgm:prSet presAssocID="{08082D68-BC31-4819-8B32-62D2B51902BD}" presName="Name0" presStyleCnt="0">
        <dgm:presLayoutVars>
          <dgm:chMax val="7"/>
          <dgm:resizeHandles val="exact"/>
        </dgm:presLayoutVars>
      </dgm:prSet>
      <dgm:spPr/>
    </dgm:pt>
    <dgm:pt modelId="{682FE362-3D79-41B5-BD32-29EF45ACBF0F}" type="pres">
      <dgm:prSet presAssocID="{08082D68-BC31-4819-8B32-62D2B51902BD}" presName="comp1" presStyleCnt="0"/>
      <dgm:spPr/>
    </dgm:pt>
    <dgm:pt modelId="{078F8816-87A4-4587-A95F-0FAA306F5A7A}" type="pres">
      <dgm:prSet presAssocID="{08082D68-BC31-4819-8B32-62D2B51902BD}" presName="circle1" presStyleLbl="node1" presStyleIdx="0" presStyleCnt="3" custScaleX="219558" custLinFactNeighborY="-2550"/>
      <dgm:spPr/>
    </dgm:pt>
    <dgm:pt modelId="{95B8351E-200A-4DC6-B8D4-27E88B69A81E}" type="pres">
      <dgm:prSet presAssocID="{08082D68-BC31-4819-8B32-62D2B51902BD}" presName="c1text" presStyleLbl="node1" presStyleIdx="0" presStyleCnt="3">
        <dgm:presLayoutVars>
          <dgm:bulletEnabled val="1"/>
        </dgm:presLayoutVars>
      </dgm:prSet>
      <dgm:spPr/>
    </dgm:pt>
    <dgm:pt modelId="{C884FB0E-D485-4A48-A9B3-FE00F14D0C2A}" type="pres">
      <dgm:prSet presAssocID="{08082D68-BC31-4819-8B32-62D2B51902BD}" presName="comp2" presStyleCnt="0"/>
      <dgm:spPr/>
    </dgm:pt>
    <dgm:pt modelId="{75AB1094-C589-425C-94B8-A547206EC926}" type="pres">
      <dgm:prSet presAssocID="{08082D68-BC31-4819-8B32-62D2B51902BD}" presName="circle2" presStyleLbl="node1" presStyleIdx="1" presStyleCnt="3" custScaleX="224861" custScaleY="86118" custLinFactNeighborX="0" custLinFactNeighborY="-13399"/>
      <dgm:spPr/>
    </dgm:pt>
    <dgm:pt modelId="{6B710450-6E69-47FC-B154-C2BDC587FA3D}" type="pres">
      <dgm:prSet presAssocID="{08082D68-BC31-4819-8B32-62D2B51902BD}" presName="c2text" presStyleLbl="node1" presStyleIdx="1" presStyleCnt="3">
        <dgm:presLayoutVars>
          <dgm:bulletEnabled val="1"/>
        </dgm:presLayoutVars>
      </dgm:prSet>
      <dgm:spPr/>
    </dgm:pt>
    <dgm:pt modelId="{A4C48117-4709-4909-AE77-41DC533D0BC9}" type="pres">
      <dgm:prSet presAssocID="{08082D68-BC31-4819-8B32-62D2B51902BD}" presName="comp3" presStyleCnt="0"/>
      <dgm:spPr/>
    </dgm:pt>
    <dgm:pt modelId="{6016E8F0-FAD6-4EFE-9BBA-5DFCB6341AC6}" type="pres">
      <dgm:prSet presAssocID="{08082D68-BC31-4819-8B32-62D2B51902BD}" presName="circle3" presStyleLbl="node1" presStyleIdx="2" presStyleCnt="3" custScaleX="178192" custScaleY="55452" custLinFactNeighborY="-41460"/>
      <dgm:spPr/>
    </dgm:pt>
    <dgm:pt modelId="{242F03B5-4828-43D5-A36B-DE700C900D72}" type="pres">
      <dgm:prSet presAssocID="{08082D68-BC31-4819-8B32-62D2B51902BD}" presName="c3text" presStyleLbl="node1" presStyleIdx="2" presStyleCnt="3">
        <dgm:presLayoutVars>
          <dgm:bulletEnabled val="1"/>
        </dgm:presLayoutVars>
      </dgm:prSet>
      <dgm:spPr/>
    </dgm:pt>
  </dgm:ptLst>
  <dgm:cxnLst>
    <dgm:cxn modelId="{A9417223-8F4A-436D-9235-45DE3ECDA8C0}" type="presOf" srcId="{08082D68-BC31-4819-8B32-62D2B51902BD}" destId="{FC7C0D3B-34A6-4585-BCC0-90021438C452}" srcOrd="0" destOrd="0" presId="urn:microsoft.com/office/officeart/2005/8/layout/venn2"/>
    <dgm:cxn modelId="{CCDE6527-354A-4F2E-AC52-E8B52036A03C}" type="presOf" srcId="{886C4B9A-1CB3-4E86-96F5-47C653636D44}" destId="{95B8351E-200A-4DC6-B8D4-27E88B69A81E}" srcOrd="1" destOrd="0" presId="urn:microsoft.com/office/officeart/2005/8/layout/venn2"/>
    <dgm:cxn modelId="{B445202E-590B-4F25-A07B-82659E31E741}" srcId="{08082D68-BC31-4819-8B32-62D2B51902BD}" destId="{5960D012-9847-4213-9D44-7E0E26DD7EC6}" srcOrd="2" destOrd="0" parTransId="{175769AF-68F3-401A-BA59-6404B9D2E1CD}" sibTransId="{B9850F40-DAA3-4142-BE31-76B5EC4131C0}"/>
    <dgm:cxn modelId="{CFE4095D-AE5A-46CD-B3D6-52AC49AD23AD}" type="presOf" srcId="{FB268A7F-CEAB-4066-B745-1D2BD8E87390}" destId="{6B710450-6E69-47FC-B154-C2BDC587FA3D}" srcOrd="1" destOrd="0" presId="urn:microsoft.com/office/officeart/2005/8/layout/venn2"/>
    <dgm:cxn modelId="{BACEA441-8D67-400B-87C5-1667B8B07C8F}" type="presOf" srcId="{FB268A7F-CEAB-4066-B745-1D2BD8E87390}" destId="{75AB1094-C589-425C-94B8-A547206EC926}" srcOrd="0" destOrd="0" presId="urn:microsoft.com/office/officeart/2005/8/layout/venn2"/>
    <dgm:cxn modelId="{88266D46-CE13-4AEB-A05A-464314A19D7F}" srcId="{08082D68-BC31-4819-8B32-62D2B51902BD}" destId="{886C4B9A-1CB3-4E86-96F5-47C653636D44}" srcOrd="0" destOrd="0" parTransId="{9D043968-CD5D-451D-B321-BA0B26B35FB6}" sibTransId="{D53BC48B-E8E0-4DA7-92A0-6B791C2B5E1A}"/>
    <dgm:cxn modelId="{E803B088-861D-4DA6-910A-B3D739FF057E}" type="presOf" srcId="{5960D012-9847-4213-9D44-7E0E26DD7EC6}" destId="{242F03B5-4828-43D5-A36B-DE700C900D72}" srcOrd="1" destOrd="0" presId="urn:microsoft.com/office/officeart/2005/8/layout/venn2"/>
    <dgm:cxn modelId="{E28472C5-D1B2-46FE-8146-CDF50E8146D4}" type="presOf" srcId="{5960D012-9847-4213-9D44-7E0E26DD7EC6}" destId="{6016E8F0-FAD6-4EFE-9BBA-5DFCB6341AC6}" srcOrd="0" destOrd="0" presId="urn:microsoft.com/office/officeart/2005/8/layout/venn2"/>
    <dgm:cxn modelId="{8EFCAFD5-901B-480C-B0A4-4CEF0FA49673}" type="presOf" srcId="{886C4B9A-1CB3-4E86-96F5-47C653636D44}" destId="{078F8816-87A4-4587-A95F-0FAA306F5A7A}" srcOrd="0" destOrd="0" presId="urn:microsoft.com/office/officeart/2005/8/layout/venn2"/>
    <dgm:cxn modelId="{1AED6EE0-B79B-4E01-A61D-6F964CAEFC73}" srcId="{08082D68-BC31-4819-8B32-62D2B51902BD}" destId="{FB268A7F-CEAB-4066-B745-1D2BD8E87390}" srcOrd="1" destOrd="0" parTransId="{44C117C7-21C2-4307-82E6-AA3561EAAF93}" sibTransId="{6B90A997-A6A3-4BCE-89A5-F8E2839D24D7}"/>
    <dgm:cxn modelId="{59D4772C-A9C6-44D2-89A3-0F6E3D0887CB}" type="presParOf" srcId="{FC7C0D3B-34A6-4585-BCC0-90021438C452}" destId="{682FE362-3D79-41B5-BD32-29EF45ACBF0F}" srcOrd="0" destOrd="0" presId="urn:microsoft.com/office/officeart/2005/8/layout/venn2"/>
    <dgm:cxn modelId="{A8C0BCFC-D8CF-494A-B059-DCF0AE7B7BD4}" type="presParOf" srcId="{682FE362-3D79-41B5-BD32-29EF45ACBF0F}" destId="{078F8816-87A4-4587-A95F-0FAA306F5A7A}" srcOrd="0" destOrd="0" presId="urn:microsoft.com/office/officeart/2005/8/layout/venn2"/>
    <dgm:cxn modelId="{5F481E7B-7B02-48B3-8724-5D3EF2CE3B24}" type="presParOf" srcId="{682FE362-3D79-41B5-BD32-29EF45ACBF0F}" destId="{95B8351E-200A-4DC6-B8D4-27E88B69A81E}" srcOrd="1" destOrd="0" presId="urn:microsoft.com/office/officeart/2005/8/layout/venn2"/>
    <dgm:cxn modelId="{3BCB4532-E2DC-4F9C-A78E-D4E955343BFD}" type="presParOf" srcId="{FC7C0D3B-34A6-4585-BCC0-90021438C452}" destId="{C884FB0E-D485-4A48-A9B3-FE00F14D0C2A}" srcOrd="1" destOrd="0" presId="urn:microsoft.com/office/officeart/2005/8/layout/venn2"/>
    <dgm:cxn modelId="{F1D70908-DA3E-425D-9DC4-10264F36B027}" type="presParOf" srcId="{C884FB0E-D485-4A48-A9B3-FE00F14D0C2A}" destId="{75AB1094-C589-425C-94B8-A547206EC926}" srcOrd="0" destOrd="0" presId="urn:microsoft.com/office/officeart/2005/8/layout/venn2"/>
    <dgm:cxn modelId="{D5BE4749-2B0D-4ABE-987E-EAA27848E7AA}" type="presParOf" srcId="{C884FB0E-D485-4A48-A9B3-FE00F14D0C2A}" destId="{6B710450-6E69-47FC-B154-C2BDC587FA3D}" srcOrd="1" destOrd="0" presId="urn:microsoft.com/office/officeart/2005/8/layout/venn2"/>
    <dgm:cxn modelId="{19F60EC7-6F19-4453-A263-9B47E4DF7810}" type="presParOf" srcId="{FC7C0D3B-34A6-4585-BCC0-90021438C452}" destId="{A4C48117-4709-4909-AE77-41DC533D0BC9}" srcOrd="2" destOrd="0" presId="urn:microsoft.com/office/officeart/2005/8/layout/venn2"/>
    <dgm:cxn modelId="{21A1522C-8EE0-4B08-A303-C7E9E6F5D0A7}" type="presParOf" srcId="{A4C48117-4709-4909-AE77-41DC533D0BC9}" destId="{6016E8F0-FAD6-4EFE-9BBA-5DFCB6341AC6}" srcOrd="0" destOrd="0" presId="urn:microsoft.com/office/officeart/2005/8/layout/venn2"/>
    <dgm:cxn modelId="{7AA074EF-991A-4E38-B8C7-7625C49A3579}" type="presParOf" srcId="{A4C48117-4709-4909-AE77-41DC533D0BC9}" destId="{242F03B5-4828-43D5-A36B-DE700C900D72}"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8F8816-87A4-4587-A95F-0FAA306F5A7A}">
      <dsp:nvSpPr>
        <dsp:cNvPr id="0" name=""/>
        <dsp:cNvSpPr/>
      </dsp:nvSpPr>
      <dsp:spPr>
        <a:xfrm>
          <a:off x="-4107" y="0"/>
          <a:ext cx="10981015" cy="5001419"/>
        </a:xfrm>
        <a:prstGeom prst="ellipse">
          <a:avLst/>
        </a:prstGeom>
        <a:solidFill>
          <a:schemeClr val="accent5">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cs-CZ" sz="1600" b="1" kern="1200" dirty="0" err="1">
              <a:solidFill>
                <a:srgbClr val="C00000"/>
              </a:solidFill>
            </a:rPr>
            <a:t>rights</a:t>
          </a:r>
          <a:r>
            <a:rPr lang="cs-CZ" sz="1600" b="1" kern="1200" dirty="0">
              <a:solidFill>
                <a:srgbClr val="C00000"/>
              </a:solidFill>
            </a:rPr>
            <a:t> </a:t>
          </a:r>
          <a:r>
            <a:rPr lang="cs-CZ" sz="1600" b="1" kern="1200" dirty="0" err="1">
              <a:solidFill>
                <a:srgbClr val="C00000"/>
              </a:solidFill>
            </a:rPr>
            <a:t>lists</a:t>
          </a:r>
          <a:endParaRPr lang="cs-CZ" sz="1600" b="1" kern="1200" dirty="0">
            <a:solidFill>
              <a:srgbClr val="C00000"/>
            </a:solidFill>
          </a:endParaRPr>
        </a:p>
        <a:p>
          <a:pPr marL="0" lvl="0" indent="0" algn="ctr" defTabSz="711200">
            <a:lnSpc>
              <a:spcPct val="90000"/>
            </a:lnSpc>
            <a:spcBef>
              <a:spcPct val="0"/>
            </a:spcBef>
            <a:spcAft>
              <a:spcPct val="35000"/>
            </a:spcAft>
            <a:buNone/>
          </a:pPr>
          <a:r>
            <a:rPr lang="cs-CZ" sz="1400" kern="1200" dirty="0">
              <a:solidFill>
                <a:srgbClr val="C00000"/>
              </a:solidFill>
            </a:rPr>
            <a:t>(</a:t>
          </a:r>
          <a:r>
            <a:rPr lang="cs-CZ" sz="1400" kern="1200" dirty="0" err="1">
              <a:solidFill>
                <a:srgbClr val="C00000"/>
              </a:solidFill>
            </a:rPr>
            <a:t>protection</a:t>
          </a:r>
          <a:r>
            <a:rPr lang="cs-CZ" sz="1400" kern="1200" dirty="0">
              <a:solidFill>
                <a:srgbClr val="C00000"/>
              </a:solidFill>
            </a:rPr>
            <a:t> </a:t>
          </a:r>
          <a:r>
            <a:rPr lang="cs-CZ" sz="1400" kern="1200" dirty="0" err="1">
              <a:solidFill>
                <a:srgbClr val="C00000"/>
              </a:solidFill>
            </a:rPr>
            <a:t>from</a:t>
          </a:r>
          <a:r>
            <a:rPr lang="cs-CZ" sz="1400" kern="1200" dirty="0">
              <a:solidFill>
                <a:srgbClr val="C00000"/>
              </a:solidFill>
            </a:rPr>
            <a:t> </a:t>
          </a:r>
          <a:r>
            <a:rPr lang="cs-CZ" sz="1400" kern="1200" dirty="0" err="1">
              <a:solidFill>
                <a:srgbClr val="C00000"/>
              </a:solidFill>
            </a:rPr>
            <a:t>torture</a:t>
          </a:r>
          <a:r>
            <a:rPr lang="cs-CZ" sz="1400" kern="1200" dirty="0">
              <a:solidFill>
                <a:srgbClr val="C00000"/>
              </a:solidFill>
            </a:rPr>
            <a:t>, </a:t>
          </a:r>
          <a:r>
            <a:rPr lang="cs-CZ" sz="1400" kern="1200" dirty="0" err="1">
              <a:solidFill>
                <a:srgbClr val="C00000"/>
              </a:solidFill>
            </a:rPr>
            <a:t>right</a:t>
          </a:r>
          <a:r>
            <a:rPr lang="cs-CZ" sz="1400" kern="1200" dirty="0">
              <a:solidFill>
                <a:srgbClr val="C00000"/>
              </a:solidFill>
            </a:rPr>
            <a:t> to </a:t>
          </a:r>
          <a:r>
            <a:rPr lang="cs-CZ" sz="1400" kern="1200" dirty="0" err="1">
              <a:solidFill>
                <a:srgbClr val="C00000"/>
              </a:solidFill>
            </a:rPr>
            <a:t>liberty</a:t>
          </a:r>
          <a:r>
            <a:rPr lang="cs-CZ" sz="1400" kern="1200" dirty="0">
              <a:solidFill>
                <a:srgbClr val="C00000"/>
              </a:solidFill>
            </a:rPr>
            <a:t> and </a:t>
          </a:r>
          <a:r>
            <a:rPr lang="cs-CZ" sz="1400" kern="1200" dirty="0" err="1">
              <a:solidFill>
                <a:srgbClr val="C00000"/>
              </a:solidFill>
            </a:rPr>
            <a:t>security</a:t>
          </a:r>
          <a:r>
            <a:rPr lang="cs-CZ" sz="1400" kern="1200" dirty="0">
              <a:solidFill>
                <a:srgbClr val="C00000"/>
              </a:solidFill>
            </a:rPr>
            <a:t>, </a:t>
          </a:r>
          <a:r>
            <a:rPr lang="cs-CZ" sz="1400" kern="1200" dirty="0" err="1">
              <a:solidFill>
                <a:srgbClr val="C00000"/>
              </a:solidFill>
            </a:rPr>
            <a:t>freedom</a:t>
          </a:r>
          <a:r>
            <a:rPr lang="cs-CZ" sz="1400" kern="1200" dirty="0">
              <a:solidFill>
                <a:srgbClr val="C00000"/>
              </a:solidFill>
            </a:rPr>
            <a:t> </a:t>
          </a:r>
          <a:r>
            <a:rPr lang="cs-CZ" sz="1400" kern="1200" dirty="0" err="1">
              <a:solidFill>
                <a:srgbClr val="C00000"/>
              </a:solidFill>
            </a:rPr>
            <a:t>of</a:t>
          </a:r>
          <a:r>
            <a:rPr lang="cs-CZ" sz="1400" kern="1200" dirty="0">
              <a:solidFill>
                <a:srgbClr val="C00000"/>
              </a:solidFill>
            </a:rPr>
            <a:t> </a:t>
          </a:r>
          <a:r>
            <a:rPr lang="cs-CZ" sz="1400" kern="1200" dirty="0" err="1">
              <a:solidFill>
                <a:srgbClr val="C00000"/>
              </a:solidFill>
            </a:rPr>
            <a:t>movement</a:t>
          </a:r>
          <a:r>
            <a:rPr lang="cs-CZ" sz="1400" kern="1200" dirty="0">
              <a:solidFill>
                <a:srgbClr val="C00000"/>
              </a:solidFill>
            </a:rPr>
            <a:t>, …)</a:t>
          </a:r>
        </a:p>
      </dsp:txBody>
      <dsp:txXfrm>
        <a:off x="3567467" y="250070"/>
        <a:ext cx="3837864" cy="750212"/>
      </dsp:txXfrm>
    </dsp:sp>
    <dsp:sp modelId="{75AB1094-C589-425C-94B8-A547206EC926}">
      <dsp:nvSpPr>
        <dsp:cNvPr id="0" name=""/>
        <dsp:cNvSpPr/>
      </dsp:nvSpPr>
      <dsp:spPr>
        <a:xfrm>
          <a:off x="1269059" y="1008111"/>
          <a:ext cx="8434680" cy="3230341"/>
        </a:xfrm>
        <a:prstGeom prst="ellipse">
          <a:avLst/>
        </a:prstGeom>
        <a:solidFill>
          <a:schemeClr val="tx2">
            <a:lumMod val="40000"/>
            <a:lumOff val="6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cs-CZ" sz="1600" b="1" kern="1200" dirty="0">
              <a:solidFill>
                <a:schemeClr val="accent1">
                  <a:lumMod val="50000"/>
                </a:schemeClr>
              </a:solidFill>
            </a:rPr>
            <a:t>basic </a:t>
          </a:r>
          <a:r>
            <a:rPr lang="cs-CZ" sz="1600" b="1" kern="1200" dirty="0" err="1">
              <a:solidFill>
                <a:schemeClr val="accent1">
                  <a:lumMod val="50000"/>
                </a:schemeClr>
              </a:solidFill>
            </a:rPr>
            <a:t>objects</a:t>
          </a:r>
          <a:endParaRPr lang="cs-CZ" sz="1600" b="1" kern="1200" dirty="0">
            <a:solidFill>
              <a:schemeClr val="accent1">
                <a:lumMod val="50000"/>
              </a:schemeClr>
            </a:solidFill>
          </a:endParaRPr>
        </a:p>
        <a:p>
          <a:pPr marL="0" lvl="0" indent="0" algn="ctr" defTabSz="711200">
            <a:lnSpc>
              <a:spcPct val="90000"/>
            </a:lnSpc>
            <a:spcBef>
              <a:spcPct val="0"/>
            </a:spcBef>
            <a:spcAft>
              <a:spcPct val="35000"/>
            </a:spcAft>
            <a:buNone/>
          </a:pPr>
          <a:r>
            <a:rPr lang="cs-CZ" sz="1600" kern="1200" dirty="0">
              <a:solidFill>
                <a:schemeClr val="accent1">
                  <a:lumMod val="50000"/>
                </a:schemeClr>
              </a:solidFill>
            </a:rPr>
            <a:t>(</a:t>
          </a:r>
          <a:r>
            <a:rPr lang="cs-CZ" sz="1600" kern="1200" dirty="0" err="1">
              <a:solidFill>
                <a:schemeClr val="accent1">
                  <a:lumMod val="50000"/>
                </a:schemeClr>
              </a:solidFill>
            </a:rPr>
            <a:t>personal</a:t>
          </a:r>
          <a:r>
            <a:rPr lang="cs-CZ" sz="1600" kern="1200" dirty="0">
              <a:solidFill>
                <a:schemeClr val="accent1">
                  <a:lumMod val="50000"/>
                </a:schemeClr>
              </a:solidFill>
            </a:rPr>
            <a:t> </a:t>
          </a:r>
          <a:r>
            <a:rPr lang="cs-CZ" sz="1600" kern="1200" dirty="0" err="1">
              <a:solidFill>
                <a:schemeClr val="accent1">
                  <a:lumMod val="50000"/>
                </a:schemeClr>
              </a:solidFill>
            </a:rPr>
            <a:t>freedom</a:t>
          </a:r>
          <a:r>
            <a:rPr lang="cs-CZ" sz="1600" kern="1200" dirty="0">
              <a:solidFill>
                <a:schemeClr val="accent1">
                  <a:lumMod val="50000"/>
                </a:schemeClr>
              </a:solidFill>
            </a:rPr>
            <a:t>, </a:t>
          </a:r>
          <a:r>
            <a:rPr lang="cs-CZ" sz="1600" kern="1200" dirty="0" err="1">
              <a:solidFill>
                <a:schemeClr val="accent1">
                  <a:lumMod val="50000"/>
                </a:schemeClr>
              </a:solidFill>
            </a:rPr>
            <a:t>personal</a:t>
          </a:r>
          <a:r>
            <a:rPr lang="cs-CZ" sz="1600" kern="1200" dirty="0">
              <a:solidFill>
                <a:schemeClr val="accent1">
                  <a:lumMod val="50000"/>
                </a:schemeClr>
              </a:solidFill>
            </a:rPr>
            <a:t> </a:t>
          </a:r>
          <a:r>
            <a:rPr lang="cs-CZ" sz="1600" kern="1200" dirty="0" err="1">
              <a:solidFill>
                <a:schemeClr val="accent1">
                  <a:lumMod val="50000"/>
                </a:schemeClr>
              </a:solidFill>
            </a:rPr>
            <a:t>security</a:t>
          </a:r>
          <a:r>
            <a:rPr lang="cs-CZ" sz="1600" kern="1200" dirty="0">
              <a:solidFill>
                <a:schemeClr val="accent1">
                  <a:lumMod val="50000"/>
                </a:schemeClr>
              </a:solidFill>
            </a:rPr>
            <a:t>, </a:t>
          </a:r>
          <a:r>
            <a:rPr lang="cs-CZ" sz="1600" kern="1200" dirty="0" err="1">
              <a:solidFill>
                <a:schemeClr val="accent1">
                  <a:lumMod val="50000"/>
                </a:schemeClr>
              </a:solidFill>
            </a:rPr>
            <a:t>material</a:t>
          </a:r>
          <a:r>
            <a:rPr lang="cs-CZ" sz="1600" kern="1200" dirty="0">
              <a:solidFill>
                <a:schemeClr val="accent1">
                  <a:lumMod val="50000"/>
                </a:schemeClr>
              </a:solidFill>
            </a:rPr>
            <a:t> </a:t>
          </a:r>
          <a:r>
            <a:rPr lang="cs-CZ" sz="1600" kern="1200" dirty="0" err="1">
              <a:solidFill>
                <a:schemeClr val="accent1">
                  <a:lumMod val="50000"/>
                </a:schemeClr>
              </a:solidFill>
            </a:rPr>
            <a:t>subsistens</a:t>
          </a:r>
          <a:r>
            <a:rPr lang="cs-CZ" sz="1600" kern="1200" dirty="0">
              <a:solidFill>
                <a:schemeClr val="accent1">
                  <a:lumMod val="50000"/>
                </a:schemeClr>
              </a:solidFill>
            </a:rPr>
            <a:t>, </a:t>
          </a:r>
          <a:r>
            <a:rPr lang="cs-CZ" sz="1600" kern="1200" dirty="0" err="1">
              <a:solidFill>
                <a:schemeClr val="accent1">
                  <a:lumMod val="50000"/>
                </a:schemeClr>
              </a:solidFill>
            </a:rPr>
            <a:t>social</a:t>
          </a:r>
          <a:r>
            <a:rPr lang="cs-CZ" sz="1600" kern="1200" dirty="0">
              <a:solidFill>
                <a:schemeClr val="accent1">
                  <a:lumMod val="50000"/>
                </a:schemeClr>
              </a:solidFill>
            </a:rPr>
            <a:t> </a:t>
          </a:r>
          <a:r>
            <a:rPr lang="cs-CZ" sz="1600" kern="1200" dirty="0" err="1">
              <a:solidFill>
                <a:schemeClr val="accent1">
                  <a:lumMod val="50000"/>
                </a:schemeClr>
              </a:solidFill>
            </a:rPr>
            <a:t>recognition</a:t>
          </a:r>
          <a:r>
            <a:rPr lang="cs-CZ" sz="1600" kern="1200" dirty="0">
              <a:solidFill>
                <a:schemeClr val="accent1">
                  <a:lumMod val="50000"/>
                </a:schemeClr>
              </a:solidFill>
            </a:rPr>
            <a:t>, </a:t>
          </a:r>
          <a:r>
            <a:rPr lang="cs-CZ" sz="1600" kern="1200" dirty="0" err="1">
              <a:solidFill>
                <a:schemeClr val="accent1">
                  <a:lumMod val="50000"/>
                </a:schemeClr>
              </a:solidFill>
            </a:rPr>
            <a:t>elemental</a:t>
          </a:r>
          <a:r>
            <a:rPr lang="cs-CZ" sz="1600" kern="1200" dirty="0">
              <a:solidFill>
                <a:schemeClr val="accent1">
                  <a:lumMod val="50000"/>
                </a:schemeClr>
              </a:solidFill>
            </a:rPr>
            <a:t> </a:t>
          </a:r>
          <a:r>
            <a:rPr lang="cs-CZ" sz="1600" kern="1200" dirty="0" err="1">
              <a:solidFill>
                <a:schemeClr val="accent1">
                  <a:lumMod val="50000"/>
                </a:schemeClr>
              </a:solidFill>
            </a:rPr>
            <a:t>quality</a:t>
          </a:r>
          <a:r>
            <a:rPr lang="cs-CZ" sz="1600" kern="1200" dirty="0">
              <a:solidFill>
                <a:schemeClr val="accent1">
                  <a:lumMod val="50000"/>
                </a:schemeClr>
              </a:solidFill>
            </a:rPr>
            <a:t>)</a:t>
          </a:r>
        </a:p>
      </dsp:txBody>
      <dsp:txXfrm>
        <a:off x="3521119" y="1210007"/>
        <a:ext cx="3930561" cy="605689"/>
      </dsp:txXfrm>
    </dsp:sp>
    <dsp:sp modelId="{6016E8F0-FAD6-4EFE-9BBA-5DFCB6341AC6}">
      <dsp:nvSpPr>
        <dsp:cNvPr id="0" name=""/>
        <dsp:cNvSpPr/>
      </dsp:nvSpPr>
      <dsp:spPr>
        <a:xfrm>
          <a:off x="3258367" y="2020923"/>
          <a:ext cx="4456064" cy="1386693"/>
        </a:xfrm>
        <a:prstGeom prst="ellipse">
          <a:avLst/>
        </a:prstGeom>
        <a:solidFill>
          <a:schemeClr val="accent5">
            <a:lumMod val="20000"/>
            <a:lumOff val="8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cs-CZ" sz="2000" b="1" kern="1200" dirty="0" err="1">
              <a:solidFill>
                <a:srgbClr val="0070C0"/>
              </a:solidFill>
            </a:rPr>
            <a:t>core</a:t>
          </a:r>
          <a:r>
            <a:rPr lang="cs-CZ" sz="2000" b="1" kern="1200" dirty="0">
              <a:solidFill>
                <a:srgbClr val="0070C0"/>
              </a:solidFill>
            </a:rPr>
            <a:t> </a:t>
          </a:r>
          <a:r>
            <a:rPr lang="cs-CZ" sz="2000" b="1" kern="1200" dirty="0" err="1">
              <a:solidFill>
                <a:srgbClr val="0070C0"/>
              </a:solidFill>
            </a:rPr>
            <a:t>values</a:t>
          </a:r>
          <a:endParaRPr lang="cs-CZ" sz="2000" b="1" kern="1200" dirty="0">
            <a:solidFill>
              <a:srgbClr val="0070C0"/>
            </a:solidFill>
          </a:endParaRPr>
        </a:p>
        <a:p>
          <a:pPr marL="0" lvl="0" indent="0" algn="ctr" defTabSz="889000">
            <a:lnSpc>
              <a:spcPct val="90000"/>
            </a:lnSpc>
            <a:spcBef>
              <a:spcPct val="0"/>
            </a:spcBef>
            <a:spcAft>
              <a:spcPct val="35000"/>
            </a:spcAft>
            <a:buNone/>
          </a:pPr>
          <a:r>
            <a:rPr lang="cs-CZ" sz="1600" kern="1200" dirty="0" err="1">
              <a:solidFill>
                <a:srgbClr val="0070C0"/>
              </a:solidFill>
            </a:rPr>
            <a:t>freedom</a:t>
          </a:r>
          <a:endParaRPr lang="cs-CZ" sz="1600" kern="1200" dirty="0">
            <a:solidFill>
              <a:srgbClr val="0070C0"/>
            </a:solidFill>
          </a:endParaRPr>
        </a:p>
        <a:p>
          <a:pPr marL="0" lvl="0" indent="0" algn="ctr" defTabSz="889000">
            <a:lnSpc>
              <a:spcPct val="90000"/>
            </a:lnSpc>
            <a:spcBef>
              <a:spcPct val="0"/>
            </a:spcBef>
            <a:spcAft>
              <a:spcPct val="35000"/>
            </a:spcAft>
            <a:buNone/>
          </a:pPr>
          <a:r>
            <a:rPr lang="cs-CZ" sz="1600" kern="1200" dirty="0" err="1">
              <a:solidFill>
                <a:srgbClr val="0070C0"/>
              </a:solidFill>
            </a:rPr>
            <a:t>well-being</a:t>
          </a:r>
          <a:endParaRPr lang="cs-CZ" sz="1600" kern="1200" dirty="0">
            <a:solidFill>
              <a:srgbClr val="0070C0"/>
            </a:solidFill>
          </a:endParaRPr>
        </a:p>
      </dsp:txBody>
      <dsp:txXfrm>
        <a:off x="3910943" y="2367596"/>
        <a:ext cx="3150913" cy="693346"/>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2B7DB-962B-48CB-8C63-FEFE5577B7DE}" type="datetimeFigureOut">
              <a:rPr lang="en-CA" smtClean="0"/>
              <a:t>2022-12-19</a:t>
            </a:fld>
            <a:endParaRPr lang="en-CA"/>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CA"/>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E92E58-82BF-46DD-B6EB-80EA4C671384}" type="slidenum">
              <a:rPr lang="en-CA" smtClean="0"/>
              <a:t>‹#›</a:t>
            </a:fld>
            <a:endParaRPr lang="en-CA"/>
          </a:p>
        </p:txBody>
      </p:sp>
    </p:spTree>
    <p:extLst>
      <p:ext uri="{BB962C8B-B14F-4D97-AF65-F5344CB8AC3E}">
        <p14:creationId xmlns:p14="http://schemas.microsoft.com/office/powerpoint/2010/main" val="1014741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14300" y="746125"/>
            <a:ext cx="6629400" cy="3729038"/>
          </a:xfrm>
        </p:spPr>
      </p:sp>
      <p:sp>
        <p:nvSpPr>
          <p:cNvPr id="3" name="Zástupný symbol pro poznámky 2"/>
          <p:cNvSpPr>
            <a:spLocks noGrp="1"/>
          </p:cNvSpPr>
          <p:nvPr>
            <p:ph type="body" idx="1"/>
          </p:nvPr>
        </p:nvSpPr>
        <p:spPr/>
        <p:txBody>
          <a:bodyPr>
            <a:normAutofit/>
          </a:bodyPr>
          <a:lstStyle/>
          <a:p>
            <a:r>
              <a:rPr lang="cs-CZ" dirty="0" err="1"/>
              <a:t>Guardini</a:t>
            </a:r>
            <a:r>
              <a:rPr lang="cs-CZ" dirty="0"/>
              <a:t>, Romano. I </a:t>
            </a:r>
            <a:r>
              <a:rPr lang="cs-CZ" dirty="0" err="1"/>
              <a:t>diritti</a:t>
            </a:r>
            <a:r>
              <a:rPr lang="cs-CZ" dirty="0"/>
              <a:t> </a:t>
            </a:r>
            <a:r>
              <a:rPr lang="cs-CZ" dirty="0" err="1"/>
              <a:t>del</a:t>
            </a:r>
            <a:r>
              <a:rPr lang="cs-CZ" dirty="0"/>
              <a:t> </a:t>
            </a:r>
            <a:r>
              <a:rPr lang="cs-CZ" dirty="0" err="1"/>
              <a:t>nascituro</a:t>
            </a:r>
            <a:r>
              <a:rPr lang="cs-CZ" dirty="0"/>
              <a:t>. </a:t>
            </a:r>
            <a:r>
              <a:rPr lang="cs-CZ" dirty="0" err="1"/>
              <a:t>Studi</a:t>
            </a:r>
            <a:r>
              <a:rPr lang="cs-CZ" dirty="0"/>
              <a:t> </a:t>
            </a:r>
            <a:r>
              <a:rPr lang="cs-CZ" dirty="0" err="1"/>
              <a:t>cattolici</a:t>
            </a:r>
            <a:r>
              <a:rPr lang="cs-CZ" dirty="0"/>
              <a:t>, </a:t>
            </a:r>
            <a:r>
              <a:rPr lang="cs-CZ" dirty="0" err="1"/>
              <a:t>May</a:t>
            </a:r>
            <a:r>
              <a:rPr lang="cs-CZ" dirty="0"/>
              <a:t>/June, 1974.</a:t>
            </a:r>
          </a:p>
        </p:txBody>
      </p:sp>
      <p:sp>
        <p:nvSpPr>
          <p:cNvPr id="4" name="Zástupný symbol pro číslo snímku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8EDDB8B-B7DF-4AE1-841E-B91B70536922}"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r>
              <a:rPr lang="en-GB" sz="1200" kern="1200" dirty="0">
                <a:solidFill>
                  <a:schemeClr val="tx1"/>
                </a:solidFill>
                <a:latin typeface="+mn-lt"/>
                <a:ea typeface="+mn-ea"/>
                <a:cs typeface="+mn-cs"/>
              </a:rPr>
              <a:t>One might seek to include freedom as a basic human interest, but freedom is not constitutive of our interests on this account. This particular concern lies at the heart of the so-called 'will approach' to human rights.</a:t>
            </a:r>
            <a:endParaRPr lang="cs-CZ" dirty="0"/>
          </a:p>
        </p:txBody>
      </p:sp>
      <p:sp>
        <p:nvSpPr>
          <p:cNvPr id="4" name="Zástupný symbol pro číslo snímku 3"/>
          <p:cNvSpPr>
            <a:spLocks noGrp="1"/>
          </p:cNvSpPr>
          <p:nvPr>
            <p:ph type="sldNum" sz="quarter" idx="10"/>
          </p:nvPr>
        </p:nvSpPr>
        <p:spPr/>
        <p:txBody>
          <a:bodyPr/>
          <a:lstStyle/>
          <a:p>
            <a:fld id="{78EDDB8B-B7DF-4AE1-841E-B91B70536922}" type="slidenum">
              <a:rPr lang="cs-CZ" smtClean="0"/>
              <a:pPr/>
              <a:t>15</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cs-CZ"/>
              <a:t>Kliknutím lze upravit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12/19/2022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8179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12/19/2022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67803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12/19/2022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911396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cs-CZ"/>
              <a:t>Kliknutím lze upravit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12/19/2022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73699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12/19/2022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893698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cs-CZ"/>
              <a:t>Kliknutím lze upravit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12/19/2022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93081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cs-CZ"/>
              <a:t>Kliknutím lze upravit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48A87A34-81AB-432B-8DAE-1953F412C126}" type="datetimeFigureOut">
              <a:rPr lang="en-US" dirty="0"/>
              <a:t>12/19/2022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651974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571504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12/19/2022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272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9155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cs-CZ"/>
              <a:t>Kliknutím lze upravit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12/19/2022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47276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2369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cs-CZ"/>
              <a:t>Kliknutím lze upravit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85800" y="3132666"/>
            <a:ext cx="5311775"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3132666"/>
            <a:ext cx="5334000" cy="308601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808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73453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683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cs-CZ"/>
              <a:t>Kliknutím lze upravit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12/19/2022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1007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8A87A34-81AB-432B-8DAE-1953F412C126}" type="datetimeFigureOut">
              <a:rPr lang="en-US" dirty="0"/>
              <a:t>12/19/2022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473769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12/19/2022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366033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438CCF-C4A9-1238-388A-32A7F85F1CC5}"/>
              </a:ext>
            </a:extLst>
          </p:cNvPr>
          <p:cNvSpPr>
            <a:spLocks noGrp="1"/>
          </p:cNvSpPr>
          <p:nvPr>
            <p:ph type="ctrTitle"/>
          </p:nvPr>
        </p:nvSpPr>
        <p:spPr>
          <a:xfrm>
            <a:off x="203200" y="719667"/>
            <a:ext cx="11827933" cy="3636968"/>
          </a:xfrm>
        </p:spPr>
        <p:txBody>
          <a:bodyPr>
            <a:normAutofit/>
          </a:bodyPr>
          <a:lstStyle/>
          <a:p>
            <a:pPr algn="ctr"/>
            <a:r>
              <a:rPr lang="en-US" sz="5400" dirty="0"/>
              <a:t>Human Rights: Justice,</a:t>
            </a:r>
            <a:r>
              <a:rPr lang="cs-CZ" sz="5400" dirty="0"/>
              <a:t> </a:t>
            </a:r>
            <a:r>
              <a:rPr lang="en-US" sz="5400" dirty="0"/>
              <a:t>Reason, Intellect and Participation</a:t>
            </a:r>
            <a:br>
              <a:rPr lang="cs-CZ" sz="5400" dirty="0"/>
            </a:br>
            <a:r>
              <a:rPr lang="cs-CZ" sz="5400" dirty="0"/>
              <a:t>4</a:t>
            </a:r>
            <a:br>
              <a:rPr lang="cs-CZ" dirty="0"/>
            </a:br>
            <a:br>
              <a:rPr lang="cs-CZ" sz="2000" dirty="0"/>
            </a:br>
            <a:r>
              <a:rPr lang="cs-CZ" sz="2800" dirty="0"/>
              <a:t>To </a:t>
            </a:r>
            <a:r>
              <a:rPr lang="cs-CZ" sz="2800" dirty="0" err="1"/>
              <a:t>the</a:t>
            </a:r>
            <a:r>
              <a:rPr lang="cs-CZ" sz="2800" dirty="0"/>
              <a:t> </a:t>
            </a:r>
            <a:r>
              <a:rPr lang="cs-CZ" sz="2800" dirty="0" err="1"/>
              <a:t>problems</a:t>
            </a:r>
            <a:r>
              <a:rPr lang="cs-CZ" sz="2800" dirty="0"/>
              <a:t> </a:t>
            </a:r>
            <a:r>
              <a:rPr lang="cs-CZ" sz="2800" dirty="0" err="1"/>
              <a:t>with</a:t>
            </a:r>
            <a:r>
              <a:rPr lang="en-US" sz="2800" dirty="0"/>
              <a:t> justifications of Human rights</a:t>
            </a:r>
            <a:endParaRPr lang="cs-CZ" sz="2800" dirty="0"/>
          </a:p>
        </p:txBody>
      </p:sp>
      <p:sp>
        <p:nvSpPr>
          <p:cNvPr id="3" name="Podnadpis 2">
            <a:extLst>
              <a:ext uri="{FF2B5EF4-FFF2-40B4-BE49-F238E27FC236}">
                <a16:creationId xmlns:a16="http://schemas.microsoft.com/office/drawing/2014/main" id="{874324A7-1928-7D4E-D71B-2E874936D4E8}"/>
              </a:ext>
            </a:extLst>
          </p:cNvPr>
          <p:cNvSpPr>
            <a:spLocks noGrp="1"/>
          </p:cNvSpPr>
          <p:nvPr>
            <p:ph type="subTitle" idx="1"/>
          </p:nvPr>
        </p:nvSpPr>
        <p:spPr>
          <a:xfrm>
            <a:off x="2658532" y="5596468"/>
            <a:ext cx="2777067" cy="685800"/>
          </a:xfrm>
        </p:spPr>
        <p:txBody>
          <a:bodyPr/>
          <a:lstStyle/>
          <a:p>
            <a:pPr algn="r"/>
            <a:r>
              <a:rPr lang="cs-CZ" dirty="0"/>
              <a:t>Zuzana Svobodová</a:t>
            </a:r>
          </a:p>
        </p:txBody>
      </p:sp>
    </p:spTree>
    <p:extLst>
      <p:ext uri="{BB962C8B-B14F-4D97-AF65-F5344CB8AC3E}">
        <p14:creationId xmlns:p14="http://schemas.microsoft.com/office/powerpoint/2010/main" val="54558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312850" y="825053"/>
            <a:ext cx="8229600" cy="850106"/>
          </a:xfrm>
        </p:spPr>
        <p:txBody>
          <a:bodyPr>
            <a:noAutofit/>
          </a:bodyPr>
          <a:lstStyle/>
          <a:p>
            <a:r>
              <a:rPr lang="en-US" sz="3600" b="1" dirty="0">
                <a:solidFill>
                  <a:srgbClr val="00B050"/>
                </a:solidFill>
              </a:rPr>
              <a:t>Charter of Fundamental Rights</a:t>
            </a:r>
            <a:br>
              <a:rPr lang="cs-CZ" sz="3600" b="1" dirty="0">
                <a:solidFill>
                  <a:srgbClr val="00B050"/>
                </a:solidFill>
              </a:rPr>
            </a:br>
            <a:r>
              <a:rPr lang="en-US" sz="3600" b="1" dirty="0">
                <a:solidFill>
                  <a:srgbClr val="00B050"/>
                </a:solidFill>
              </a:rPr>
              <a:t>of the European Union</a:t>
            </a:r>
            <a:endParaRPr lang="cs-CZ" sz="3600" dirty="0">
              <a:solidFill>
                <a:srgbClr val="00B050"/>
              </a:solidFill>
            </a:endParaRPr>
          </a:p>
        </p:txBody>
      </p:sp>
      <p:sp>
        <p:nvSpPr>
          <p:cNvPr id="3" name="Zástupný symbol pro obsah 2"/>
          <p:cNvSpPr>
            <a:spLocks noGrp="1"/>
          </p:cNvSpPr>
          <p:nvPr>
            <p:ph idx="1"/>
          </p:nvPr>
        </p:nvSpPr>
        <p:spPr>
          <a:xfrm>
            <a:off x="204185" y="1518082"/>
            <a:ext cx="11656381" cy="5151278"/>
          </a:xfrm>
        </p:spPr>
        <p:txBody>
          <a:bodyPr>
            <a:normAutofit fontScale="92500" lnSpcReduction="20000"/>
          </a:bodyPr>
          <a:lstStyle/>
          <a:p>
            <a:pPr>
              <a:buNone/>
            </a:pPr>
            <a:r>
              <a:rPr lang="cs-CZ" dirty="0" err="1"/>
              <a:t>Preamble</a:t>
            </a:r>
            <a:r>
              <a:rPr lang="cs-CZ" dirty="0"/>
              <a:t>:</a:t>
            </a:r>
          </a:p>
          <a:p>
            <a:pPr>
              <a:lnSpc>
                <a:spcPct val="110000"/>
              </a:lnSpc>
              <a:buNone/>
            </a:pPr>
            <a:r>
              <a:rPr lang="en-US" dirty="0"/>
              <a:t>The peoples of Europe, in creating an ever closer union among them, are resolved </a:t>
            </a:r>
            <a:r>
              <a:rPr lang="en-US" b="1" dirty="0"/>
              <a:t>to share a peaceful</a:t>
            </a:r>
            <a:r>
              <a:rPr lang="cs-CZ" b="1" dirty="0"/>
              <a:t> </a:t>
            </a:r>
            <a:r>
              <a:rPr lang="en-US" b="1" dirty="0"/>
              <a:t>future based on common values</a:t>
            </a:r>
            <a:r>
              <a:rPr lang="en-US" dirty="0"/>
              <a:t>.</a:t>
            </a:r>
          </a:p>
          <a:p>
            <a:pPr>
              <a:lnSpc>
                <a:spcPct val="110000"/>
              </a:lnSpc>
              <a:buNone/>
            </a:pPr>
            <a:r>
              <a:rPr lang="en-US" dirty="0"/>
              <a:t>Conscious of its spiritual and moral heritage, the Union is founded on the indivisible, </a:t>
            </a:r>
            <a:r>
              <a:rPr lang="en-US" b="1" dirty="0"/>
              <a:t>universal values</a:t>
            </a:r>
            <a:r>
              <a:rPr lang="cs-CZ" b="1" dirty="0"/>
              <a:t> </a:t>
            </a:r>
            <a:r>
              <a:rPr lang="en-US" dirty="0"/>
              <a:t>of </a:t>
            </a:r>
            <a:r>
              <a:rPr lang="en-US" b="1" dirty="0"/>
              <a:t>human dignity</a:t>
            </a:r>
            <a:r>
              <a:rPr lang="en-US" dirty="0"/>
              <a:t>, </a:t>
            </a:r>
            <a:r>
              <a:rPr lang="en-US" b="1" dirty="0"/>
              <a:t>freedom</a:t>
            </a:r>
            <a:r>
              <a:rPr lang="en-US" dirty="0"/>
              <a:t>, </a:t>
            </a:r>
            <a:r>
              <a:rPr lang="en-US" b="1" dirty="0"/>
              <a:t>equality</a:t>
            </a:r>
            <a:r>
              <a:rPr lang="en-US" dirty="0"/>
              <a:t> and </a:t>
            </a:r>
            <a:r>
              <a:rPr lang="en-US" b="1" dirty="0"/>
              <a:t>solidarity</a:t>
            </a:r>
            <a:r>
              <a:rPr lang="en-US" dirty="0"/>
              <a:t>; it is based on the principles of democracy and the</a:t>
            </a:r>
            <a:r>
              <a:rPr lang="cs-CZ" dirty="0"/>
              <a:t> </a:t>
            </a:r>
            <a:r>
              <a:rPr lang="en-US" dirty="0"/>
              <a:t>rule of law. It places the individual at the heart of its activities, by establishing the citizenship of the</a:t>
            </a:r>
            <a:r>
              <a:rPr lang="cs-CZ" dirty="0"/>
              <a:t> </a:t>
            </a:r>
            <a:r>
              <a:rPr lang="en-US" dirty="0"/>
              <a:t>Union and by creating an area of </a:t>
            </a:r>
            <a:r>
              <a:rPr lang="en-US" b="1" dirty="0"/>
              <a:t>freedom</a:t>
            </a:r>
            <a:r>
              <a:rPr lang="en-US" dirty="0"/>
              <a:t>, </a:t>
            </a:r>
            <a:r>
              <a:rPr lang="en-US" b="1" dirty="0"/>
              <a:t>security</a:t>
            </a:r>
            <a:r>
              <a:rPr lang="en-US" dirty="0"/>
              <a:t> and </a:t>
            </a:r>
            <a:r>
              <a:rPr lang="en-US" b="1" dirty="0"/>
              <a:t>justice</a:t>
            </a:r>
            <a:r>
              <a:rPr lang="en-US" dirty="0"/>
              <a:t>.</a:t>
            </a:r>
          </a:p>
          <a:p>
            <a:pPr>
              <a:lnSpc>
                <a:spcPct val="110000"/>
              </a:lnSpc>
              <a:buNone/>
            </a:pPr>
            <a:r>
              <a:rPr lang="en-US" dirty="0"/>
              <a:t>The Union contributes to the preservation and to the development of </a:t>
            </a:r>
            <a:r>
              <a:rPr lang="en-US" b="1" dirty="0"/>
              <a:t>these common values while</a:t>
            </a:r>
            <a:r>
              <a:rPr lang="cs-CZ" b="1" dirty="0"/>
              <a:t> </a:t>
            </a:r>
            <a:r>
              <a:rPr lang="en-US" b="1" dirty="0"/>
              <a:t>respecting the diversity of the cultures and traditions of the peoples of Europe as well as the national</a:t>
            </a:r>
            <a:r>
              <a:rPr lang="cs-CZ" b="1" dirty="0"/>
              <a:t> </a:t>
            </a:r>
            <a:r>
              <a:rPr lang="en-US" b="1" dirty="0"/>
              <a:t>identities of the Member States </a:t>
            </a:r>
            <a:r>
              <a:rPr lang="en-US" dirty="0"/>
              <a:t>and the </a:t>
            </a:r>
            <a:r>
              <a:rPr lang="en-US" dirty="0" err="1"/>
              <a:t>organisation</a:t>
            </a:r>
            <a:r>
              <a:rPr lang="en-US" dirty="0"/>
              <a:t> of their public authorities at national, regional and</a:t>
            </a:r>
            <a:r>
              <a:rPr lang="cs-CZ" dirty="0"/>
              <a:t> </a:t>
            </a:r>
            <a:r>
              <a:rPr lang="en-US" dirty="0"/>
              <a:t>local levels; it seeks to promote balanced and sustainable development and ensures free movement of</a:t>
            </a:r>
            <a:r>
              <a:rPr lang="cs-CZ" dirty="0"/>
              <a:t> </a:t>
            </a:r>
            <a:r>
              <a:rPr lang="en-US" dirty="0"/>
              <a:t>persons, services, goods and capital, and the freedom of establishment.</a:t>
            </a:r>
            <a:endParaRPr lang="cs-CZ" dirty="0"/>
          </a:p>
          <a:p>
            <a:pPr>
              <a:lnSpc>
                <a:spcPct val="110000"/>
              </a:lnSpc>
              <a:buNone/>
            </a:pPr>
            <a:r>
              <a:rPr lang="cs-CZ" dirty="0"/>
              <a:t>…</a:t>
            </a:r>
            <a:r>
              <a:rPr lang="en-US" dirty="0"/>
              <a:t>Enjoyment of these rights entails </a:t>
            </a:r>
            <a:r>
              <a:rPr lang="en-US" b="1" dirty="0"/>
              <a:t>responsibilities and duties with regard to other persons, to the human</a:t>
            </a:r>
            <a:r>
              <a:rPr lang="cs-CZ" b="1" dirty="0"/>
              <a:t> </a:t>
            </a:r>
            <a:r>
              <a:rPr lang="en-US" b="1" dirty="0"/>
              <a:t>community and to future generations</a:t>
            </a:r>
            <a:r>
              <a:rPr lang="en-US" dirty="0"/>
              <a:t>.</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06680" y="274638"/>
            <a:ext cx="8229600" cy="1367730"/>
          </a:xfrm>
        </p:spPr>
        <p:txBody>
          <a:bodyPr>
            <a:noAutofit/>
          </a:bodyPr>
          <a:lstStyle/>
          <a:p>
            <a:r>
              <a:rPr lang="en-US" sz="3200" b="1" dirty="0">
                <a:solidFill>
                  <a:srgbClr val="00B050"/>
                </a:solidFill>
              </a:rPr>
              <a:t>Charter of Fundamental Rights</a:t>
            </a:r>
            <a:br>
              <a:rPr lang="cs-CZ" sz="3200" b="1" dirty="0">
                <a:solidFill>
                  <a:srgbClr val="00B050"/>
                </a:solidFill>
              </a:rPr>
            </a:br>
            <a:r>
              <a:rPr lang="en-US" sz="3200" b="1" dirty="0">
                <a:solidFill>
                  <a:srgbClr val="00B050"/>
                </a:solidFill>
              </a:rPr>
              <a:t>of the European Union</a:t>
            </a:r>
            <a:r>
              <a:rPr lang="cs-CZ" sz="3200" b="1" dirty="0">
                <a:solidFill>
                  <a:srgbClr val="00B050"/>
                </a:solidFill>
              </a:rPr>
              <a:t> (12/12/2007)</a:t>
            </a:r>
            <a:endParaRPr lang="cs-CZ" sz="3200" dirty="0">
              <a:solidFill>
                <a:srgbClr val="00B050"/>
              </a:solidFill>
            </a:endParaRPr>
          </a:p>
        </p:txBody>
      </p:sp>
      <p:sp>
        <p:nvSpPr>
          <p:cNvPr id="3" name="Zástupný symbol pro obsah 2"/>
          <p:cNvSpPr>
            <a:spLocks noGrp="1"/>
          </p:cNvSpPr>
          <p:nvPr>
            <p:ph idx="1"/>
          </p:nvPr>
        </p:nvSpPr>
        <p:spPr>
          <a:xfrm>
            <a:off x="0" y="1482570"/>
            <a:ext cx="12002610" cy="5215631"/>
          </a:xfrm>
        </p:spPr>
        <p:txBody>
          <a:bodyPr>
            <a:normAutofit fontScale="25000" lnSpcReduction="20000"/>
          </a:bodyPr>
          <a:lstStyle/>
          <a:p>
            <a:pPr>
              <a:lnSpc>
                <a:spcPct val="120000"/>
              </a:lnSpc>
            </a:pPr>
            <a:r>
              <a:rPr lang="en-US" sz="8000" dirty="0"/>
              <a:t>    </a:t>
            </a:r>
            <a:r>
              <a:rPr lang="en-US" sz="7200" dirty="0"/>
              <a:t>The first title, </a:t>
            </a:r>
            <a:r>
              <a:rPr lang="en-US" sz="7200" b="1" dirty="0">
                <a:solidFill>
                  <a:srgbClr val="FF0000"/>
                </a:solidFill>
              </a:rPr>
              <a:t>dignity</a:t>
            </a:r>
            <a:r>
              <a:rPr lang="en-US" sz="7200" dirty="0"/>
              <a:t>, guarantees the </a:t>
            </a:r>
            <a:r>
              <a:rPr lang="en-US" sz="7200" b="1" dirty="0"/>
              <a:t>right to life </a:t>
            </a:r>
            <a:r>
              <a:rPr lang="en-US" sz="7200" dirty="0"/>
              <a:t>and </a:t>
            </a:r>
            <a:r>
              <a:rPr lang="en-US" sz="7200" b="1" dirty="0"/>
              <a:t>prohibits torture, slavery, the death penalty, eugenic practices and human cloning</a:t>
            </a:r>
            <a:r>
              <a:rPr lang="en-US" sz="7200" dirty="0"/>
              <a:t>. </a:t>
            </a:r>
          </a:p>
          <a:p>
            <a:pPr>
              <a:lnSpc>
                <a:spcPct val="120000"/>
              </a:lnSpc>
            </a:pPr>
            <a:r>
              <a:rPr lang="en-US" sz="7200" dirty="0"/>
              <a:t>    The second title covers </a:t>
            </a:r>
            <a:r>
              <a:rPr lang="en-US" sz="7200" b="1" dirty="0">
                <a:solidFill>
                  <a:srgbClr val="FF0000"/>
                </a:solidFill>
              </a:rPr>
              <a:t>liberty</a:t>
            </a:r>
            <a:r>
              <a:rPr lang="en-US" sz="7200" dirty="0"/>
              <a:t>, </a:t>
            </a:r>
            <a:r>
              <a:rPr lang="en-US" sz="7200" b="1" dirty="0"/>
              <a:t>personal integrity</a:t>
            </a:r>
            <a:r>
              <a:rPr lang="en-US" sz="7200" dirty="0"/>
              <a:t>, </a:t>
            </a:r>
            <a:r>
              <a:rPr lang="en-US" sz="7200" b="1" dirty="0"/>
              <a:t>privacy</a:t>
            </a:r>
            <a:r>
              <a:rPr lang="en-US" sz="7200" dirty="0"/>
              <a:t>, </a:t>
            </a:r>
            <a:r>
              <a:rPr lang="en-US" sz="7200" b="1" dirty="0"/>
              <a:t>protection of personal data, marriage, thought, religion, expression, assembly, education, work, property and asylum</a:t>
            </a:r>
            <a:r>
              <a:rPr lang="en-US" sz="7200" dirty="0"/>
              <a:t>.</a:t>
            </a:r>
          </a:p>
          <a:p>
            <a:pPr>
              <a:lnSpc>
                <a:spcPct val="120000"/>
              </a:lnSpc>
            </a:pPr>
            <a:r>
              <a:rPr lang="en-US" sz="7200" dirty="0"/>
              <a:t>    The third title covers </a:t>
            </a:r>
            <a:r>
              <a:rPr lang="en-US" sz="7200" b="1" dirty="0">
                <a:solidFill>
                  <a:srgbClr val="FF0000"/>
                </a:solidFill>
              </a:rPr>
              <a:t>equality</a:t>
            </a:r>
            <a:r>
              <a:rPr lang="en-US" sz="7200" b="1" dirty="0"/>
              <a:t> before the law</a:t>
            </a:r>
            <a:r>
              <a:rPr lang="en-US" sz="7200" dirty="0"/>
              <a:t>, </a:t>
            </a:r>
            <a:r>
              <a:rPr lang="en-US" sz="7200" b="1" dirty="0"/>
              <a:t>prohibition of all discrimination including on basis of disability</a:t>
            </a:r>
            <a:r>
              <a:rPr lang="en-US" sz="7200" dirty="0"/>
              <a:t>, age and sexual orientation, cultural, religious and linguistic diversity, the </a:t>
            </a:r>
            <a:r>
              <a:rPr lang="en-US" sz="7200" b="1" dirty="0"/>
              <a:t>rights of children and the elderly</a:t>
            </a:r>
            <a:r>
              <a:rPr lang="en-US" sz="7200" dirty="0"/>
              <a:t>.</a:t>
            </a:r>
          </a:p>
          <a:p>
            <a:pPr>
              <a:lnSpc>
                <a:spcPct val="120000"/>
              </a:lnSpc>
            </a:pPr>
            <a:r>
              <a:rPr lang="en-US" sz="7200" dirty="0"/>
              <a:t>    The fourth title covers </a:t>
            </a:r>
            <a:r>
              <a:rPr lang="en-US" sz="7200" b="1" dirty="0">
                <a:solidFill>
                  <a:srgbClr val="FF0000"/>
                </a:solidFill>
              </a:rPr>
              <a:t>social and workers' rights</a:t>
            </a:r>
            <a:r>
              <a:rPr lang="en-US" sz="7200" dirty="0">
                <a:solidFill>
                  <a:srgbClr val="FF0000"/>
                </a:solidFill>
              </a:rPr>
              <a:t> </a:t>
            </a:r>
            <a:r>
              <a:rPr lang="en-US" sz="7200" dirty="0"/>
              <a:t>including the right to fair working conditions, protection against unjustified dismissal, and </a:t>
            </a:r>
            <a:r>
              <a:rPr lang="en-US" sz="7200" b="1" dirty="0"/>
              <a:t>access to health care</a:t>
            </a:r>
            <a:r>
              <a:rPr lang="en-US" sz="7200" dirty="0"/>
              <a:t>, social and housing assistance.</a:t>
            </a:r>
          </a:p>
          <a:p>
            <a:pPr>
              <a:lnSpc>
                <a:spcPct val="120000"/>
              </a:lnSpc>
            </a:pPr>
            <a:r>
              <a:rPr lang="en-US" sz="7200" dirty="0"/>
              <a:t>    The fifth title covers the </a:t>
            </a:r>
            <a:r>
              <a:rPr lang="en-US" sz="7200" b="1" dirty="0">
                <a:solidFill>
                  <a:srgbClr val="FF0000"/>
                </a:solidFill>
              </a:rPr>
              <a:t>rights of the EU citizens</a:t>
            </a:r>
            <a:r>
              <a:rPr lang="en-US" sz="7200" dirty="0"/>
              <a:t> such as the </a:t>
            </a:r>
            <a:r>
              <a:rPr lang="en-US" sz="7200" b="1" dirty="0"/>
              <a:t>right to vote</a:t>
            </a:r>
            <a:r>
              <a:rPr lang="en-US" sz="7200" dirty="0"/>
              <a:t> in election to the European Parliament and to </a:t>
            </a:r>
            <a:r>
              <a:rPr lang="en-US" sz="7200" b="1" dirty="0"/>
              <a:t>move freely within the EU</a:t>
            </a:r>
            <a:r>
              <a:rPr lang="en-US" sz="7200" dirty="0"/>
              <a:t>. It also includes several administrative rights such as a right to good administration, to access documents and to petition the European Parliament.</a:t>
            </a:r>
          </a:p>
          <a:p>
            <a:pPr>
              <a:lnSpc>
                <a:spcPct val="120000"/>
              </a:lnSpc>
            </a:pPr>
            <a:r>
              <a:rPr lang="en-US" sz="7200" dirty="0"/>
              <a:t>    The sixth title covers </a:t>
            </a:r>
            <a:r>
              <a:rPr lang="en-US" sz="7200" b="1" dirty="0">
                <a:solidFill>
                  <a:srgbClr val="FF0000"/>
                </a:solidFill>
              </a:rPr>
              <a:t>justice</a:t>
            </a:r>
            <a:r>
              <a:rPr lang="en-US" sz="7200" b="1" dirty="0"/>
              <a:t> issues </a:t>
            </a:r>
            <a:r>
              <a:rPr lang="en-US" sz="7200" dirty="0"/>
              <a:t>such as the right to an effective remedy, a fair trial, to the </a:t>
            </a:r>
            <a:r>
              <a:rPr lang="en-US" sz="7200" b="1" dirty="0"/>
              <a:t>presumption of innocence, the principle of </a:t>
            </a:r>
            <a:r>
              <a:rPr lang="en-US" sz="7200" b="1" dirty="0">
                <a:solidFill>
                  <a:srgbClr val="FF0000"/>
                </a:solidFill>
              </a:rPr>
              <a:t>legality</a:t>
            </a:r>
            <a:r>
              <a:rPr lang="en-US" sz="7200" dirty="0"/>
              <a:t>, non-</a:t>
            </a:r>
            <a:r>
              <a:rPr lang="en-US" sz="7200" dirty="0" err="1"/>
              <a:t>retrospectivity</a:t>
            </a:r>
            <a:r>
              <a:rPr lang="en-US" sz="7200" dirty="0"/>
              <a:t> and double jeopardy.</a:t>
            </a:r>
          </a:p>
          <a:p>
            <a:pPr>
              <a:lnSpc>
                <a:spcPct val="120000"/>
              </a:lnSpc>
            </a:pPr>
            <a:r>
              <a:rPr lang="en-US" sz="7200" dirty="0"/>
              <a:t>    The seventh title concerns the interpretation and application of the Charter. These issues are dealt with above.</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The main issues of human rights, fundamental concepts</a:t>
            </a:r>
            <a:endParaRPr lang="cs-CZ" dirty="0"/>
          </a:p>
        </p:txBody>
      </p:sp>
      <p:sp>
        <p:nvSpPr>
          <p:cNvPr id="3" name="Zástupný symbol pro obsah 2"/>
          <p:cNvSpPr>
            <a:spLocks noGrp="1"/>
          </p:cNvSpPr>
          <p:nvPr>
            <p:ph idx="1"/>
          </p:nvPr>
        </p:nvSpPr>
        <p:spPr/>
        <p:txBody>
          <a:bodyPr/>
          <a:lstStyle/>
          <a:p>
            <a:r>
              <a:rPr lang="en-GB" dirty="0"/>
              <a:t>As a moral doctrine, human rights have to be demonstrated to be valid as </a:t>
            </a:r>
            <a:r>
              <a:rPr lang="en-GB" b="1" dirty="0"/>
              <a:t>norms</a:t>
            </a:r>
            <a:r>
              <a:rPr lang="en-GB" dirty="0"/>
              <a:t> and not facts.</a:t>
            </a:r>
            <a:endParaRPr lang="cs-CZ" dirty="0"/>
          </a:p>
          <a:p>
            <a:r>
              <a:rPr lang="en-GB" dirty="0"/>
              <a:t>Presently, two particular approaches to the question of the validity of human rights predominate:</a:t>
            </a:r>
            <a:endParaRPr lang="cs-CZ" dirty="0"/>
          </a:p>
          <a:p>
            <a:pPr lvl="1"/>
            <a:r>
              <a:rPr lang="en-GB" dirty="0"/>
              <a:t>the 'interests theory approach’</a:t>
            </a:r>
            <a:endParaRPr lang="cs-CZ" dirty="0"/>
          </a:p>
          <a:p>
            <a:pPr lvl="1"/>
            <a:r>
              <a:rPr lang="en-GB" dirty="0"/>
              <a:t>the ‘will theory approach’</a:t>
            </a:r>
            <a:endParaRPr lang="cs-CZ" dirty="0"/>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fontScale="92500"/>
          </a:bodyPr>
          <a:lstStyle/>
          <a:p>
            <a:r>
              <a:rPr lang="en-GB" dirty="0"/>
              <a:t>the principal function of human rights is to protect and promote certain essential human interests</a:t>
            </a:r>
            <a:r>
              <a:rPr lang="cs-CZ" dirty="0"/>
              <a:t> → </a:t>
            </a:r>
            <a:r>
              <a:rPr lang="en-GB" dirty="0"/>
              <a:t>primarily concerned to identify the social and biological prerequisites for human beings leading a minimally good life</a:t>
            </a:r>
            <a:r>
              <a:rPr lang="cs-CZ" dirty="0"/>
              <a:t>, </a:t>
            </a:r>
            <a:r>
              <a:rPr lang="en-GB" dirty="0"/>
              <a:t>human well-being</a:t>
            </a:r>
            <a:endParaRPr lang="cs-CZ" dirty="0"/>
          </a:p>
          <a:p>
            <a:r>
              <a:rPr lang="en-GB" dirty="0"/>
              <a:t>John </a:t>
            </a:r>
            <a:r>
              <a:rPr lang="en-GB" dirty="0" err="1"/>
              <a:t>Finnis</a:t>
            </a:r>
            <a:r>
              <a:rPr lang="en-GB" dirty="0"/>
              <a:t> (1980) argues that human rights are justifiable on the grounds of their instrumental value for securing the necessary conditions of human well-being. He identifies seven fundamental interests as providing the basis for human rights</a:t>
            </a:r>
            <a:r>
              <a:rPr lang="cs-CZ" dirty="0"/>
              <a:t> („</a:t>
            </a:r>
            <a:r>
              <a:rPr lang="en-GB" dirty="0"/>
              <a:t>basic forms of human good</a:t>
            </a:r>
            <a:r>
              <a:rPr lang="cs-CZ" dirty="0"/>
              <a:t>“, </a:t>
            </a:r>
            <a:r>
              <a:rPr lang="en-GB" dirty="0"/>
              <a:t>the essential prerequisites for human well-being, </a:t>
            </a:r>
            <a:r>
              <a:rPr lang="cs-CZ" dirty="0"/>
              <a:t> </a:t>
            </a:r>
            <a:r>
              <a:rPr lang="en-GB" dirty="0"/>
              <a:t>serve to justify our claims to the corresponding rights, whether they be of the claim right or liberty right variety</a:t>
            </a:r>
            <a:r>
              <a:rPr lang="cs-CZ" dirty="0"/>
              <a:t>)</a:t>
            </a:r>
            <a:r>
              <a:rPr lang="en-GB" dirty="0"/>
              <a:t>: </a:t>
            </a:r>
            <a:r>
              <a:rPr lang="cs-CZ" dirty="0"/>
              <a:t>(1) </a:t>
            </a:r>
            <a:r>
              <a:rPr lang="en-GB" b="1" dirty="0"/>
              <a:t>life</a:t>
            </a:r>
            <a:r>
              <a:rPr lang="en-GB" dirty="0"/>
              <a:t> and its capacity for development; </a:t>
            </a:r>
            <a:r>
              <a:rPr lang="cs-CZ" dirty="0"/>
              <a:t>(2) </a:t>
            </a:r>
            <a:r>
              <a:rPr lang="en-GB" dirty="0"/>
              <a:t>the acquisition of </a:t>
            </a:r>
            <a:r>
              <a:rPr lang="en-GB" b="1" dirty="0"/>
              <a:t>knowledge</a:t>
            </a:r>
            <a:r>
              <a:rPr lang="en-GB" dirty="0"/>
              <a:t>, as an end in itself; </a:t>
            </a:r>
            <a:r>
              <a:rPr lang="cs-CZ" dirty="0"/>
              <a:t>(3) </a:t>
            </a:r>
            <a:r>
              <a:rPr lang="en-GB" b="1" dirty="0"/>
              <a:t>play</a:t>
            </a:r>
            <a:r>
              <a:rPr lang="en-GB" dirty="0"/>
              <a:t>, as the capacity for recreation; </a:t>
            </a:r>
            <a:r>
              <a:rPr lang="cs-CZ" dirty="0"/>
              <a:t>(4) </a:t>
            </a:r>
            <a:r>
              <a:rPr lang="en-GB" b="1" dirty="0"/>
              <a:t>aesthetic</a:t>
            </a:r>
            <a:r>
              <a:rPr lang="en-GB" dirty="0"/>
              <a:t> expression; </a:t>
            </a:r>
            <a:r>
              <a:rPr lang="cs-CZ" dirty="0"/>
              <a:t>(5) </a:t>
            </a:r>
            <a:r>
              <a:rPr lang="en-GB" dirty="0"/>
              <a:t>sociability and </a:t>
            </a:r>
            <a:r>
              <a:rPr lang="en-GB" b="1" dirty="0"/>
              <a:t>friendship</a:t>
            </a:r>
            <a:r>
              <a:rPr lang="en-GB" dirty="0"/>
              <a:t>; </a:t>
            </a:r>
            <a:r>
              <a:rPr lang="cs-CZ" dirty="0"/>
              <a:t>(6) </a:t>
            </a:r>
            <a:r>
              <a:rPr lang="en-GB" dirty="0"/>
              <a:t>practical </a:t>
            </a:r>
            <a:r>
              <a:rPr lang="en-GB" b="1" dirty="0"/>
              <a:t>reasonableness</a:t>
            </a:r>
            <a:r>
              <a:rPr lang="en-GB" dirty="0"/>
              <a:t>, the capacity for intelligent and reasonable thought processes; </a:t>
            </a:r>
            <a:r>
              <a:rPr lang="cs-CZ" dirty="0"/>
              <a:t>(7) </a:t>
            </a:r>
            <a:r>
              <a:rPr lang="en-GB" b="1" dirty="0"/>
              <a:t>religion</a:t>
            </a:r>
            <a:r>
              <a:rPr lang="en-GB" dirty="0"/>
              <a:t>, or the capacity for spiritual experience.</a:t>
            </a:r>
            <a:endParaRPr lang="cs-CZ" dirty="0"/>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a:t>
            </a:r>
            <a:r>
              <a:rPr lang="cs-CZ" b="1" dirty="0"/>
              <a:t>I</a:t>
            </a:r>
            <a:r>
              <a:rPr lang="en-GB" b="1" dirty="0" err="1"/>
              <a:t>nterests</a:t>
            </a:r>
            <a:r>
              <a:rPr lang="en-GB" b="1" dirty="0"/>
              <a:t>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dirty="0"/>
              <a:t>James Nickel (1987:84)</a:t>
            </a:r>
            <a:r>
              <a:rPr lang="cs-CZ" dirty="0"/>
              <a:t>: „</a:t>
            </a:r>
            <a:r>
              <a:rPr lang="en-GB" dirty="0"/>
              <a:t>a prudential argument from fundamental interests attempts to show that it would be reasonable to accept and comply with human rights, in circumstances where most others are likely to do so, because these norms are part of the best means for protecting one's fundamental interests against actions and omissions that endanger them.</a:t>
            </a:r>
            <a:r>
              <a:rPr lang="cs-CZ" dirty="0"/>
              <a:t>“ T</a:t>
            </a:r>
            <a:r>
              <a:rPr lang="en-GB" dirty="0"/>
              <a:t>he fundamental aim of which is not to promote the common good, but the protection and promotion of individuals' </a:t>
            </a:r>
            <a:r>
              <a:rPr lang="en-GB" b="1" dirty="0"/>
              <a:t>self-interest</a:t>
            </a:r>
            <a:r>
              <a:rPr lang="en-GB" dirty="0"/>
              <a:t> </a:t>
            </a:r>
            <a:r>
              <a:rPr lang="cs-CZ"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Critique</a:t>
            </a:r>
            <a:r>
              <a:rPr lang="cs-CZ" b="1" dirty="0"/>
              <a:t> </a:t>
            </a:r>
            <a:r>
              <a:rPr lang="cs-CZ" b="1" dirty="0" err="1"/>
              <a:t>of</a:t>
            </a:r>
            <a:r>
              <a:rPr lang="cs-CZ" b="1" dirty="0"/>
              <a:t> t</a:t>
            </a:r>
            <a:r>
              <a:rPr lang="en-GB" b="1" dirty="0"/>
              <a:t>he interests theory approach</a:t>
            </a:r>
            <a:endParaRPr lang="cs-CZ" dirty="0"/>
          </a:p>
        </p:txBody>
      </p:sp>
      <p:sp>
        <p:nvSpPr>
          <p:cNvPr id="3" name="Zástupný symbol pro obsah 2"/>
          <p:cNvSpPr>
            <a:spLocks noGrp="1"/>
          </p:cNvSpPr>
          <p:nvPr>
            <p:ph idx="1"/>
          </p:nvPr>
        </p:nvSpPr>
        <p:spPr/>
        <p:txBody>
          <a:bodyPr>
            <a:normAutofit/>
          </a:bodyPr>
          <a:lstStyle/>
          <a:p>
            <a:r>
              <a:rPr lang="en-GB" dirty="0"/>
              <a:t>economic philosopher </a:t>
            </a:r>
            <a:r>
              <a:rPr lang="en-GB" dirty="0" err="1"/>
              <a:t>Amartya</a:t>
            </a:r>
            <a:r>
              <a:rPr lang="en-GB" dirty="0"/>
              <a:t> </a:t>
            </a:r>
            <a:r>
              <a:rPr lang="en-GB" dirty="0" err="1"/>
              <a:t>Sen</a:t>
            </a:r>
            <a:r>
              <a:rPr lang="en-GB" dirty="0"/>
              <a:t> (1999</a:t>
            </a:r>
            <a:r>
              <a:rPr lang="cs-CZ" dirty="0"/>
              <a:t>): </a:t>
            </a:r>
            <a:r>
              <a:rPr lang="en-GB" dirty="0"/>
              <a:t>the minimal conditions for a decent life are socially and culturally relative. While the interests themselves may be ultimately identical, adequately protecting these interests will have to go beyond the mere specification of some purportedly general prerequisites for satisfying individuals' fundamental interests.</a:t>
            </a:r>
            <a:endParaRPr lang="cs-CZ" dirty="0"/>
          </a:p>
          <a:p>
            <a:r>
              <a:rPr lang="en-GB" dirty="0"/>
              <a:t>This approach is based upon the assumption that individuals occupy a condition of relatively equal vulnerability to one another.</a:t>
            </a:r>
            <a:endParaRPr lang="cs-CZ" dirty="0"/>
          </a:p>
          <a:p>
            <a:r>
              <a:rPr lang="en-GB" dirty="0"/>
              <a:t>the interests-based approach tends to construe our fundamental interests as pre-determinants of human moral agency</a:t>
            </a:r>
            <a:endParaRPr lang="cs-CZ"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a:bodyPr>
          <a:lstStyle/>
          <a:p>
            <a:r>
              <a:rPr lang="en-GB" dirty="0"/>
              <a:t>attempts to establish the philosophical validity of human rights upon a single human attribute: the </a:t>
            </a:r>
            <a:r>
              <a:rPr lang="en-GB" b="1" dirty="0"/>
              <a:t>capacity for freedom</a:t>
            </a:r>
            <a:endParaRPr lang="cs-CZ" b="1" dirty="0"/>
          </a:p>
          <a:p>
            <a:r>
              <a:rPr lang="en-GB" dirty="0"/>
              <a:t>H.L.A. Hart</a:t>
            </a:r>
            <a:r>
              <a:rPr lang="cs-CZ" dirty="0"/>
              <a:t> </a:t>
            </a:r>
            <a:r>
              <a:rPr lang="en-GB" dirty="0"/>
              <a:t>(1955:77)</a:t>
            </a:r>
            <a:r>
              <a:rPr lang="cs-CZ" dirty="0"/>
              <a:t>: </a:t>
            </a:r>
            <a:r>
              <a:rPr lang="en-GB" dirty="0"/>
              <a:t>all rights are reducible to a single, fundamental right</a:t>
            </a:r>
            <a:r>
              <a:rPr lang="cs-CZ" dirty="0"/>
              <a:t>: „</a:t>
            </a:r>
            <a:r>
              <a:rPr lang="en-GB" dirty="0"/>
              <a:t>equal </a:t>
            </a:r>
            <a:r>
              <a:rPr lang="en-GB" b="1" dirty="0"/>
              <a:t>right of all men to be free</a:t>
            </a:r>
            <a:r>
              <a:rPr lang="cs-CZ" dirty="0"/>
              <a:t>“</a:t>
            </a:r>
          </a:p>
          <a:p>
            <a:r>
              <a:rPr lang="en-GB" dirty="0"/>
              <a:t>Henry </a:t>
            </a:r>
            <a:r>
              <a:rPr lang="en-GB" dirty="0" err="1"/>
              <a:t>Shue</a:t>
            </a:r>
            <a:r>
              <a:rPr lang="en-GB" dirty="0"/>
              <a:t> (1996) grounds rights upon </a:t>
            </a:r>
            <a:r>
              <a:rPr lang="en-GB" b="1" dirty="0"/>
              <a:t>liberty</a:t>
            </a:r>
            <a:r>
              <a:rPr lang="en-GB" dirty="0"/>
              <a:t>, </a:t>
            </a:r>
            <a:r>
              <a:rPr lang="en-GB" b="1" dirty="0"/>
              <a:t>security</a:t>
            </a:r>
            <a:r>
              <a:rPr lang="en-GB" dirty="0"/>
              <a:t>, and </a:t>
            </a:r>
            <a:r>
              <a:rPr lang="en-GB" b="1" dirty="0"/>
              <a:t>subsistence</a:t>
            </a:r>
            <a:r>
              <a:rPr lang="en-GB" dirty="0"/>
              <a:t>.</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Will Theory Approach</a:t>
            </a:r>
            <a:endParaRPr lang="cs-CZ" dirty="0"/>
          </a:p>
        </p:txBody>
      </p:sp>
      <p:sp>
        <p:nvSpPr>
          <p:cNvPr id="3" name="Zástupný symbol pro obsah 2"/>
          <p:cNvSpPr>
            <a:spLocks noGrp="1"/>
          </p:cNvSpPr>
          <p:nvPr>
            <p:ph idx="1"/>
          </p:nvPr>
        </p:nvSpPr>
        <p:spPr/>
        <p:txBody>
          <a:bodyPr>
            <a:normAutofit/>
          </a:bodyPr>
          <a:lstStyle/>
          <a:p>
            <a:r>
              <a:rPr lang="en-GB" dirty="0"/>
              <a:t>moral philosopher Alan </a:t>
            </a:r>
            <a:r>
              <a:rPr lang="en-GB" dirty="0" err="1"/>
              <a:t>Gewirth</a:t>
            </a:r>
            <a:r>
              <a:rPr lang="en-GB" dirty="0"/>
              <a:t> (1978, 1982)</a:t>
            </a:r>
            <a:r>
              <a:rPr lang="cs-CZ" dirty="0"/>
              <a:t>: </a:t>
            </a:r>
            <a:r>
              <a:rPr lang="en-GB" dirty="0"/>
              <a:t>the distinguishing characteristic of human beings generally: the capacity for </a:t>
            </a:r>
            <a:r>
              <a:rPr lang="en-GB" b="1" dirty="0"/>
              <a:t>rationally purposive agency</a:t>
            </a:r>
            <a:r>
              <a:rPr lang="cs-CZ" dirty="0"/>
              <a:t>, </a:t>
            </a:r>
            <a:r>
              <a:rPr lang="en-GB" dirty="0"/>
              <a:t>all human action is rationally purposive</a:t>
            </a:r>
            <a:r>
              <a:rPr lang="cs-CZ" dirty="0"/>
              <a:t>;</a:t>
            </a:r>
            <a:r>
              <a:rPr lang="en-GB" dirty="0"/>
              <a:t> what is required to be a rationally purposive agent in the first place? </a:t>
            </a:r>
            <a:r>
              <a:rPr lang="cs-CZ" dirty="0"/>
              <a:t>– </a:t>
            </a:r>
            <a:r>
              <a:rPr lang="en-GB" dirty="0"/>
              <a:t> freedom and well-being are the two necessary conditions for rationally purposive action</a:t>
            </a:r>
            <a:r>
              <a:rPr lang="cs-CZ" dirty="0"/>
              <a:t> – </a:t>
            </a:r>
            <a:r>
              <a:rPr lang="en-GB" dirty="0"/>
              <a:t>essential prerequisites for being human</a:t>
            </a:r>
            <a:r>
              <a:rPr lang="cs-CZ" dirty="0"/>
              <a:t>; </a:t>
            </a:r>
            <a:r>
              <a:rPr lang="en-GB" dirty="0"/>
              <a:t>to be human is to possess the capacity for rationally purposive action</a:t>
            </a:r>
            <a:r>
              <a:rPr lang="cs-CZ" dirty="0"/>
              <a:t>; </a:t>
            </a:r>
            <a:r>
              <a:rPr lang="en-GB" dirty="0"/>
              <a:t>the </a:t>
            </a:r>
            <a:r>
              <a:rPr lang="en-GB" b="1" dirty="0"/>
              <a:t>'principle of generic consistency' </a:t>
            </a:r>
            <a:r>
              <a:rPr lang="en-GB" dirty="0"/>
              <a:t>(PGC)</a:t>
            </a:r>
            <a:endParaRPr lang="cs-CZ" dirty="0"/>
          </a:p>
          <a:p>
            <a:r>
              <a:rPr lang="en-GB" dirty="0"/>
              <a:t>Will theorists attempt to establish the validity of human rights upon the ideal of personal autonomy: rights are a manifestation of the exercise of </a:t>
            </a:r>
            <a:r>
              <a:rPr lang="en-GB" b="1" dirty="0"/>
              <a:t>personal autonomy</a:t>
            </a:r>
            <a:r>
              <a:rPr lang="en-GB" dirty="0"/>
              <a:t>.</a:t>
            </a:r>
            <a:endParaRPr lang="cs-CZ"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err="1"/>
              <a:t>Critique</a:t>
            </a:r>
            <a:r>
              <a:rPr lang="cs-CZ" b="1" dirty="0"/>
              <a:t> </a:t>
            </a:r>
            <a:r>
              <a:rPr lang="cs-CZ" b="1" dirty="0" err="1"/>
              <a:t>of</a:t>
            </a:r>
            <a:r>
              <a:rPr lang="cs-CZ" b="1" dirty="0"/>
              <a:t> t</a:t>
            </a:r>
            <a:r>
              <a:rPr lang="en-GB" b="1" dirty="0"/>
              <a:t>he </a:t>
            </a:r>
            <a:r>
              <a:rPr lang="cs-CZ" b="1" dirty="0"/>
              <a:t>w</a:t>
            </a:r>
            <a:r>
              <a:rPr lang="en-GB" b="1" dirty="0"/>
              <a:t>ill </a:t>
            </a:r>
            <a:r>
              <a:rPr lang="cs-CZ" b="1" dirty="0"/>
              <a:t>t</a:t>
            </a:r>
            <a:r>
              <a:rPr lang="en-GB" b="1" dirty="0" err="1"/>
              <a:t>heory</a:t>
            </a:r>
            <a:r>
              <a:rPr lang="en-GB" b="1" dirty="0"/>
              <a:t> </a:t>
            </a:r>
            <a:r>
              <a:rPr lang="cs-CZ" b="1" dirty="0"/>
              <a:t>a</a:t>
            </a:r>
            <a:r>
              <a:rPr lang="en-GB" b="1" dirty="0" err="1"/>
              <a:t>pproach</a:t>
            </a:r>
            <a:endParaRPr lang="cs-CZ" dirty="0"/>
          </a:p>
        </p:txBody>
      </p:sp>
      <p:sp>
        <p:nvSpPr>
          <p:cNvPr id="3" name="Zástupný symbol pro obsah 2"/>
          <p:cNvSpPr>
            <a:spLocks noGrp="1"/>
          </p:cNvSpPr>
          <p:nvPr>
            <p:ph idx="1"/>
          </p:nvPr>
        </p:nvSpPr>
        <p:spPr/>
        <p:txBody>
          <a:bodyPr>
            <a:normAutofit/>
          </a:bodyPr>
          <a:lstStyle/>
          <a:p>
            <a:r>
              <a:rPr lang="en-GB" dirty="0"/>
              <a:t>marginal cases</a:t>
            </a:r>
            <a:r>
              <a:rPr lang="cs-CZ" dirty="0"/>
              <a:t>:</a:t>
            </a:r>
            <a:r>
              <a:rPr lang="en-GB" dirty="0"/>
              <a:t> human beings who are temporarily or permanently incapable of acting in a rationally autonomous fashion</a:t>
            </a:r>
            <a:r>
              <a:rPr lang="cs-CZ" dirty="0"/>
              <a:t> (</a:t>
            </a:r>
            <a:r>
              <a:rPr lang="en-GB" dirty="0"/>
              <a:t>individuals diagnosed from suffering from dementia, schizophrenia, clinical depression, individuals who remain in a comatose condition, from which they may never recover</a:t>
            </a:r>
            <a:r>
              <a:rPr lang="cs-CZ" dirty="0"/>
              <a:t>) – </a:t>
            </a:r>
            <a:r>
              <a:rPr lang="en-GB" dirty="0"/>
              <a:t>individuals incapable of satisfying </a:t>
            </a:r>
            <a:r>
              <a:rPr lang="cs-CZ" dirty="0" err="1"/>
              <a:t>through</a:t>
            </a:r>
            <a:r>
              <a:rPr lang="cs-CZ" dirty="0"/>
              <a:t> </a:t>
            </a:r>
            <a:r>
              <a:rPr lang="cs-CZ" dirty="0" err="1"/>
              <a:t>the</a:t>
            </a:r>
            <a:r>
              <a:rPr lang="cs-CZ" dirty="0"/>
              <a:t> </a:t>
            </a:r>
            <a:r>
              <a:rPr lang="en-GB" dirty="0"/>
              <a:t>acting in a rationally purposive manner</a:t>
            </a:r>
            <a:r>
              <a:rPr lang="cs-CZ" dirty="0"/>
              <a:t> (</a:t>
            </a:r>
            <a:r>
              <a:rPr lang="cs-CZ" dirty="0" err="1"/>
              <a:t>or</a:t>
            </a:r>
            <a:r>
              <a:rPr lang="cs-CZ" dirty="0"/>
              <a:t> </a:t>
            </a:r>
            <a:r>
              <a:rPr lang="cs-CZ" dirty="0" err="1"/>
              <a:t>with</a:t>
            </a:r>
            <a:r>
              <a:rPr lang="cs-CZ" dirty="0"/>
              <a:t> free </a:t>
            </a:r>
            <a:r>
              <a:rPr lang="cs-CZ" dirty="0" err="1"/>
              <a:t>will</a:t>
            </a:r>
            <a:r>
              <a:rPr lang="cs-CZ" dirty="0"/>
              <a:t>, </a:t>
            </a:r>
            <a:r>
              <a:rPr lang="cs-CZ" dirty="0" err="1"/>
              <a:t>or</a:t>
            </a:r>
            <a:r>
              <a:rPr lang="cs-CZ" dirty="0"/>
              <a:t> </a:t>
            </a:r>
            <a:r>
              <a:rPr lang="cs-CZ" dirty="0" err="1"/>
              <a:t>with</a:t>
            </a:r>
            <a:r>
              <a:rPr lang="cs-CZ" dirty="0"/>
              <a:t> </a:t>
            </a:r>
            <a:r>
              <a:rPr lang="cs-CZ" dirty="0" err="1"/>
              <a:t>personal</a:t>
            </a:r>
            <a:r>
              <a:rPr lang="cs-CZ" dirty="0"/>
              <a:t> autonomy) </a:t>
            </a:r>
            <a:r>
              <a:rPr lang="en-GB" dirty="0"/>
              <a:t>have no legitimate claim to human rights. </a:t>
            </a:r>
            <a:endParaRPr lang="cs-CZ"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the historical development of the concept of human rights</a:t>
            </a:r>
            <a:endParaRPr lang="cs-CZ" dirty="0"/>
          </a:p>
        </p:txBody>
      </p:sp>
      <p:sp>
        <p:nvSpPr>
          <p:cNvPr id="3" name="Zástupný symbol pro obsah 2"/>
          <p:cNvSpPr>
            <a:spLocks noGrp="1"/>
          </p:cNvSpPr>
          <p:nvPr>
            <p:ph idx="1"/>
          </p:nvPr>
        </p:nvSpPr>
        <p:spPr/>
        <p:txBody>
          <a:bodyPr/>
          <a:lstStyle/>
          <a:p>
            <a:r>
              <a:rPr lang="cs-CZ" dirty="0" err="1"/>
              <a:t>from</a:t>
            </a:r>
            <a:r>
              <a:rPr lang="cs-CZ" dirty="0"/>
              <a:t> </a:t>
            </a:r>
            <a:r>
              <a:rPr lang="en-GB" dirty="0"/>
              <a:t>the earliest philosophical</a:t>
            </a:r>
            <a:r>
              <a:rPr lang="cs-CZ" dirty="0"/>
              <a:t> </a:t>
            </a:r>
            <a:r>
              <a:rPr lang="cs-CZ" dirty="0" err="1"/>
              <a:t>and</a:t>
            </a:r>
            <a:r>
              <a:rPr lang="cs-CZ" dirty="0"/>
              <a:t> </a:t>
            </a:r>
            <a:r>
              <a:rPr lang="cs-CZ" dirty="0" err="1"/>
              <a:t>theological</a:t>
            </a:r>
            <a:r>
              <a:rPr lang="en-GB" dirty="0"/>
              <a:t> origins of the bases of human rights </a:t>
            </a:r>
            <a:r>
              <a:rPr lang="cs-CZ" dirty="0"/>
              <a:t>to </a:t>
            </a:r>
            <a:r>
              <a:rPr lang="cs-CZ" dirty="0" err="1"/>
              <a:t>the</a:t>
            </a:r>
            <a:r>
              <a:rPr lang="cs-CZ" dirty="0"/>
              <a:t> </a:t>
            </a:r>
            <a:r>
              <a:rPr lang="en-GB" dirty="0"/>
              <a:t>some of most recent developments in the codification of human rights</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D95B4-E1B1-46B0-999F-DD7E0B375769}"/>
              </a:ext>
            </a:extLst>
          </p:cNvPr>
          <p:cNvSpPr>
            <a:spLocks noGrp="1"/>
          </p:cNvSpPr>
          <p:nvPr>
            <p:ph type="title"/>
          </p:nvPr>
        </p:nvSpPr>
        <p:spPr/>
        <p:txBody>
          <a:bodyPr/>
          <a:lstStyle/>
          <a:p>
            <a:r>
              <a:rPr lang="cs-CZ" dirty="0" err="1"/>
              <a:t>What</a:t>
            </a:r>
            <a:r>
              <a:rPr lang="cs-CZ" dirty="0"/>
              <a:t> </a:t>
            </a:r>
            <a:r>
              <a:rPr lang="cs-CZ" dirty="0" err="1"/>
              <a:t>is</a:t>
            </a:r>
            <a:r>
              <a:rPr lang="cs-CZ" dirty="0"/>
              <a:t> justice?</a:t>
            </a:r>
          </a:p>
        </p:txBody>
      </p:sp>
      <p:pic>
        <p:nvPicPr>
          <p:cNvPr id="4" name="Zástupný obsah 3">
            <a:extLst>
              <a:ext uri="{FF2B5EF4-FFF2-40B4-BE49-F238E27FC236}">
                <a16:creationId xmlns:a16="http://schemas.microsoft.com/office/drawing/2014/main" id="{B732BB44-9867-42B9-9F99-5504DC4FA7FB}"/>
              </a:ext>
            </a:extLst>
          </p:cNvPr>
          <p:cNvPicPr>
            <a:picLocks noGrp="1" noChangeAspect="1"/>
          </p:cNvPicPr>
          <p:nvPr>
            <p:ph idx="1"/>
          </p:nvPr>
        </p:nvPicPr>
        <p:blipFill>
          <a:blip r:embed="rId2"/>
          <a:stretch>
            <a:fillRect/>
          </a:stretch>
        </p:blipFill>
        <p:spPr>
          <a:xfrm>
            <a:off x="2443236" y="1152364"/>
            <a:ext cx="2919958" cy="4114486"/>
          </a:xfrm>
          <a:prstGeom prst="rect">
            <a:avLst/>
          </a:prstGeom>
        </p:spPr>
      </p:pic>
      <p:sp>
        <p:nvSpPr>
          <p:cNvPr id="5" name="TextovéPole 4">
            <a:extLst>
              <a:ext uri="{FF2B5EF4-FFF2-40B4-BE49-F238E27FC236}">
                <a16:creationId xmlns:a16="http://schemas.microsoft.com/office/drawing/2014/main" id="{91CE0301-8DD9-4ACB-87F7-2E6D9C47DB8B}"/>
              </a:ext>
            </a:extLst>
          </p:cNvPr>
          <p:cNvSpPr txBox="1"/>
          <p:nvPr/>
        </p:nvSpPr>
        <p:spPr>
          <a:xfrm>
            <a:off x="2567607" y="5430416"/>
            <a:ext cx="9390613"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symbolic items such as a </a:t>
            </a:r>
            <a:r>
              <a:rPr kumimoji="0" lang="en-US" sz="2400" b="1" i="0" u="none" strike="noStrike" kern="1200" cap="none" spc="0" normalizeH="0" baseline="0" noProof="0" dirty="0">
                <a:ln>
                  <a:noFill/>
                </a:ln>
                <a:solidFill>
                  <a:prstClr val="white"/>
                </a:solidFill>
                <a:effectLst/>
                <a:uLnTx/>
                <a:uFillTx/>
                <a:latin typeface="Century Gothic" panose="020B0502020202020204"/>
                <a:ea typeface="+mn-ea"/>
                <a:cs typeface="+mn-cs"/>
              </a:rPr>
              <a:t>sword</a:t>
            </a: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en-US" sz="2400" b="1" i="0" u="none" strike="noStrike" kern="1200" cap="none" spc="0" normalizeH="0" baseline="0" noProof="0" dirty="0">
                <a:ln>
                  <a:noFill/>
                </a:ln>
                <a:solidFill>
                  <a:prstClr val="white"/>
                </a:solidFill>
                <a:effectLst/>
                <a:uLnTx/>
                <a:uFillTx/>
                <a:latin typeface="Century Gothic" panose="020B0502020202020204"/>
                <a:ea typeface="+mn-ea"/>
                <a:cs typeface="+mn-cs"/>
              </a:rPr>
              <a:t>scales</a:t>
            </a:r>
            <a:r>
              <a:rPr kumimoji="0" lang="cs-CZ" sz="2400" b="1"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 and a </a:t>
            </a:r>
            <a:r>
              <a:rPr kumimoji="0" lang="en-US" sz="2400" b="1" i="0" u="none" strike="noStrike" kern="1200" cap="none" spc="0" normalizeH="0" baseline="0" noProof="0" dirty="0">
                <a:ln>
                  <a:noFill/>
                </a:ln>
                <a:solidFill>
                  <a:prstClr val="white"/>
                </a:solidFill>
                <a:effectLst/>
                <a:uLnTx/>
                <a:uFillTx/>
                <a:latin typeface="Century Gothic" panose="020B0502020202020204"/>
                <a:ea typeface="+mn-ea"/>
                <a:cs typeface="+mn-cs"/>
              </a:rPr>
              <a:t>blindfold</a:t>
            </a:r>
            <a:endParaRPr kumimoji="0" lang="cs-CZ" sz="2400" b="1"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74505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D95B4-E1B1-46B0-999F-DD7E0B375769}"/>
              </a:ext>
            </a:extLst>
          </p:cNvPr>
          <p:cNvSpPr>
            <a:spLocks noGrp="1"/>
          </p:cNvSpPr>
          <p:nvPr>
            <p:ph type="title"/>
          </p:nvPr>
        </p:nvSpPr>
        <p:spPr/>
        <p:txBody>
          <a:bodyPr/>
          <a:lstStyle/>
          <a:p>
            <a:r>
              <a:rPr lang="cs-CZ" dirty="0" err="1"/>
              <a:t>What</a:t>
            </a:r>
            <a:r>
              <a:rPr lang="cs-CZ" dirty="0"/>
              <a:t> </a:t>
            </a:r>
            <a:r>
              <a:rPr lang="cs-CZ" dirty="0" err="1"/>
              <a:t>is</a:t>
            </a:r>
            <a:r>
              <a:rPr lang="cs-CZ" dirty="0"/>
              <a:t> justice?</a:t>
            </a:r>
          </a:p>
        </p:txBody>
      </p:sp>
      <p:pic>
        <p:nvPicPr>
          <p:cNvPr id="4" name="Zástupný obsah 3">
            <a:extLst>
              <a:ext uri="{FF2B5EF4-FFF2-40B4-BE49-F238E27FC236}">
                <a16:creationId xmlns:a16="http://schemas.microsoft.com/office/drawing/2014/main" id="{B732BB44-9867-42B9-9F99-5504DC4FA7FB}"/>
              </a:ext>
            </a:extLst>
          </p:cNvPr>
          <p:cNvPicPr>
            <a:picLocks noGrp="1" noChangeAspect="1"/>
          </p:cNvPicPr>
          <p:nvPr>
            <p:ph idx="1"/>
          </p:nvPr>
        </p:nvPicPr>
        <p:blipFill>
          <a:blip r:embed="rId2"/>
          <a:stretch>
            <a:fillRect/>
          </a:stretch>
        </p:blipFill>
        <p:spPr>
          <a:xfrm>
            <a:off x="5388968" y="1124744"/>
            <a:ext cx="1414065" cy="1992546"/>
          </a:xfrm>
          <a:prstGeom prst="rect">
            <a:avLst/>
          </a:prstGeom>
        </p:spPr>
      </p:pic>
      <p:sp>
        <p:nvSpPr>
          <p:cNvPr id="5" name="TextovéPole 4">
            <a:extLst>
              <a:ext uri="{FF2B5EF4-FFF2-40B4-BE49-F238E27FC236}">
                <a16:creationId xmlns:a16="http://schemas.microsoft.com/office/drawing/2014/main" id="{91CE0301-8DD9-4ACB-87F7-2E6D9C47DB8B}"/>
              </a:ext>
            </a:extLst>
          </p:cNvPr>
          <p:cNvSpPr txBox="1"/>
          <p:nvPr/>
        </p:nvSpPr>
        <p:spPr>
          <a:xfrm>
            <a:off x="159798" y="3158249"/>
            <a:ext cx="10400698"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2400" b="0" i="0" u="none" strike="noStrike" kern="1200" cap="none" spc="0" normalizeH="0" baseline="0" noProof="0" dirty="0" err="1">
                <a:ln>
                  <a:noFill/>
                </a:ln>
                <a:solidFill>
                  <a:prstClr val="white"/>
                </a:solidFill>
                <a:effectLst/>
                <a:uLnTx/>
                <a:uFillTx/>
                <a:latin typeface="Century Gothic" panose="020B0502020202020204"/>
                <a:ea typeface="+mn-ea"/>
                <a:cs typeface="+mn-cs"/>
              </a:rPr>
              <a:t>One</a:t>
            </a:r>
            <a:r>
              <a:rPr kumimoji="0" lang="cs-CZ" sz="24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2400" b="0" i="0" u="none" strike="noStrike" kern="1200" cap="none" spc="0" normalizeH="0" baseline="0" noProof="0" dirty="0" err="1">
                <a:ln>
                  <a:noFill/>
                </a:ln>
                <a:solidFill>
                  <a:prstClr val="white"/>
                </a:solidFill>
                <a:effectLst/>
                <a:uLnTx/>
                <a:uFillTx/>
                <a:latin typeface="Century Gothic" panose="020B0502020202020204"/>
                <a:ea typeface="+mn-ea"/>
                <a:cs typeface="+mn-cs"/>
              </a:rPr>
              <a:t>of</a:t>
            </a:r>
            <a:r>
              <a:rPr kumimoji="0" lang="cs-CZ" sz="24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2400" b="0" i="0" u="none" strike="noStrike" kern="1200" cap="none" spc="0" normalizeH="0" baseline="0" noProof="0" dirty="0" err="1">
                <a:ln>
                  <a:noFill/>
                </a:ln>
                <a:solidFill>
                  <a:prstClr val="white"/>
                </a:solidFill>
                <a:effectLst/>
                <a:uLnTx/>
                <a:uFillTx/>
                <a:latin typeface="Century Gothic" panose="020B0502020202020204"/>
                <a:ea typeface="+mn-ea"/>
                <a:cs typeface="+mn-cs"/>
              </a:rPr>
              <a:t>the</a:t>
            </a: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en-US" sz="2400" b="1" i="0" u="none" strike="noStrike" kern="1200" cap="none" spc="0" normalizeH="0" baseline="0" noProof="0" dirty="0">
                <a:ln>
                  <a:noFill/>
                </a:ln>
                <a:solidFill>
                  <a:prstClr val="white"/>
                </a:solidFill>
                <a:effectLst/>
                <a:uLnTx/>
                <a:uFillTx/>
                <a:latin typeface="Century Gothic" panose="020B0502020202020204"/>
                <a:ea typeface="+mn-ea"/>
                <a:cs typeface="+mn-cs"/>
              </a:rPr>
              <a:t>cardinal virtues</a:t>
            </a:r>
            <a:r>
              <a:rPr kumimoji="0" lang="cs-CZ" sz="24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US" sz="2400" b="0" i="0" u="none" strike="noStrike" kern="1200" cap="none" spc="0" normalizeH="0" baseline="0" noProof="0" dirty="0">
                <a:ln>
                  <a:noFill/>
                </a:ln>
                <a:solidFill>
                  <a:prstClr val="white"/>
                </a:solidFill>
                <a:effectLst/>
                <a:uLnTx/>
                <a:uFillTx/>
                <a:latin typeface="Century Gothic" panose="020B0502020202020204"/>
                <a:ea typeface="+mn-ea"/>
                <a:cs typeface="+mn-cs"/>
              </a:rPr>
              <a:t> prudence, justice, fortitude, temperance</a:t>
            </a:r>
            <a:endParaRPr kumimoji="0" lang="cs-CZ" sz="2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3" name="Obrázek 2">
            <a:extLst>
              <a:ext uri="{FF2B5EF4-FFF2-40B4-BE49-F238E27FC236}">
                <a16:creationId xmlns:a16="http://schemas.microsoft.com/office/drawing/2014/main" id="{B402EB95-C92D-4EDB-9EDF-EC95F8634781}"/>
              </a:ext>
            </a:extLst>
          </p:cNvPr>
          <p:cNvPicPr>
            <a:picLocks noChangeAspect="1"/>
          </p:cNvPicPr>
          <p:nvPr/>
        </p:nvPicPr>
        <p:blipFill>
          <a:blip r:embed="rId3"/>
          <a:stretch>
            <a:fillRect/>
          </a:stretch>
        </p:blipFill>
        <p:spPr>
          <a:xfrm>
            <a:off x="3287687" y="3590071"/>
            <a:ext cx="5616624" cy="3169381"/>
          </a:xfrm>
          <a:prstGeom prst="rect">
            <a:avLst/>
          </a:prstGeom>
        </p:spPr>
      </p:pic>
    </p:spTree>
    <p:extLst>
      <p:ext uri="{BB962C8B-B14F-4D97-AF65-F5344CB8AC3E}">
        <p14:creationId xmlns:p14="http://schemas.microsoft.com/office/powerpoint/2010/main" val="228135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D95B4-E1B1-46B0-999F-DD7E0B375769}"/>
              </a:ext>
            </a:extLst>
          </p:cNvPr>
          <p:cNvSpPr>
            <a:spLocks noGrp="1"/>
          </p:cNvSpPr>
          <p:nvPr>
            <p:ph type="title"/>
          </p:nvPr>
        </p:nvSpPr>
        <p:spPr/>
        <p:txBody>
          <a:bodyPr/>
          <a:lstStyle/>
          <a:p>
            <a:r>
              <a:rPr lang="cs-CZ" dirty="0" err="1"/>
              <a:t>What</a:t>
            </a:r>
            <a:r>
              <a:rPr lang="cs-CZ" dirty="0"/>
              <a:t> </a:t>
            </a:r>
            <a:r>
              <a:rPr lang="cs-CZ" dirty="0" err="1"/>
              <a:t>is</a:t>
            </a:r>
            <a:r>
              <a:rPr lang="cs-CZ" dirty="0"/>
              <a:t> justice?</a:t>
            </a:r>
          </a:p>
        </p:txBody>
      </p:sp>
      <p:pic>
        <p:nvPicPr>
          <p:cNvPr id="4" name="Zástupný obsah 3">
            <a:extLst>
              <a:ext uri="{FF2B5EF4-FFF2-40B4-BE49-F238E27FC236}">
                <a16:creationId xmlns:a16="http://schemas.microsoft.com/office/drawing/2014/main" id="{B732BB44-9867-42B9-9F99-5504DC4FA7FB}"/>
              </a:ext>
            </a:extLst>
          </p:cNvPr>
          <p:cNvPicPr>
            <a:picLocks noGrp="1" noChangeAspect="1"/>
          </p:cNvPicPr>
          <p:nvPr>
            <p:ph idx="1"/>
          </p:nvPr>
        </p:nvPicPr>
        <p:blipFill>
          <a:blip r:embed="rId2"/>
          <a:stretch>
            <a:fillRect/>
          </a:stretch>
        </p:blipFill>
        <p:spPr>
          <a:xfrm>
            <a:off x="220944" y="1061128"/>
            <a:ext cx="1414065" cy="1992546"/>
          </a:xfrm>
          <a:prstGeom prst="rect">
            <a:avLst/>
          </a:prstGeom>
        </p:spPr>
      </p:pic>
      <p:pic>
        <p:nvPicPr>
          <p:cNvPr id="3" name="Obrázek 2">
            <a:extLst>
              <a:ext uri="{FF2B5EF4-FFF2-40B4-BE49-F238E27FC236}">
                <a16:creationId xmlns:a16="http://schemas.microsoft.com/office/drawing/2014/main" id="{B402EB95-C92D-4EDB-9EDF-EC95F8634781}"/>
              </a:ext>
            </a:extLst>
          </p:cNvPr>
          <p:cNvPicPr>
            <a:picLocks noChangeAspect="1"/>
          </p:cNvPicPr>
          <p:nvPr/>
        </p:nvPicPr>
        <p:blipFill>
          <a:blip r:embed="rId3"/>
          <a:stretch>
            <a:fillRect/>
          </a:stretch>
        </p:blipFill>
        <p:spPr>
          <a:xfrm>
            <a:off x="2358503" y="1020626"/>
            <a:ext cx="3674644" cy="2073549"/>
          </a:xfrm>
          <a:prstGeom prst="rect">
            <a:avLst/>
          </a:prstGeom>
        </p:spPr>
      </p:pic>
      <p:sp>
        <p:nvSpPr>
          <p:cNvPr id="6" name="TextovéPole 5">
            <a:extLst>
              <a:ext uri="{FF2B5EF4-FFF2-40B4-BE49-F238E27FC236}">
                <a16:creationId xmlns:a16="http://schemas.microsoft.com/office/drawing/2014/main" id="{00034A4B-A884-4280-B0DD-AAB396A26D72}"/>
              </a:ext>
            </a:extLst>
          </p:cNvPr>
          <p:cNvSpPr txBox="1"/>
          <p:nvPr/>
        </p:nvSpPr>
        <p:spPr>
          <a:xfrm>
            <a:off x="220944" y="3190681"/>
            <a:ext cx="11675134" cy="31393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Equality?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dirty="0">
                <a:ln>
                  <a:noFill/>
                </a:ln>
                <a:solidFill>
                  <a:prstClr val="white"/>
                </a:solidFill>
                <a:effectLst/>
                <a:uLnTx/>
                <a:uFillTx/>
                <a:latin typeface="Century Gothic" panose="020B0502020202020204"/>
                <a:ea typeface="+mn-ea"/>
                <a:cs typeface="+mn-cs"/>
              </a:rPr>
              <a:t>Equality before the law</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 legal egalitarianism</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blindness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endPar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(inequality in reality: age, social status, roles in organizations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school</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army</a:t>
            </a:r>
            <a:r>
              <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endPar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F</a:t>
            </a:r>
            <a:r>
              <a:rPr kumimoji="0" lang="en-CA"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airness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Century Gothic" panose="020B0502020202020204"/>
                <a:ea typeface="+mn-ea"/>
                <a:cs typeface="+mn-cs"/>
              </a:rPr>
              <a:t>D</a:t>
            </a:r>
            <a:r>
              <a:rPr kumimoji="0" lang="en-US" sz="1800" b="1" i="0" u="none" strike="noStrike" kern="1200" cap="none" spc="0" normalizeH="0" baseline="0" noProof="0" dirty="0" err="1">
                <a:ln>
                  <a:noFill/>
                </a:ln>
                <a:solidFill>
                  <a:prstClr val="white"/>
                </a:solidFill>
                <a:effectLst/>
                <a:uLnTx/>
                <a:uFillTx/>
                <a:latin typeface="Century Gothic" panose="020B0502020202020204"/>
                <a:ea typeface="+mn-ea"/>
                <a:cs typeface="+mn-cs"/>
              </a:rPr>
              <a:t>istributive</a:t>
            </a: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 justice</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studies</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en-US" sz="1800" b="0" i="1" u="none" strike="noStrike" kern="1200" cap="none" spc="0" normalizeH="0" baseline="0" noProof="0" dirty="0">
                <a:ln>
                  <a:noFill/>
                </a:ln>
                <a:solidFill>
                  <a:prstClr val="white"/>
                </a:solidFill>
                <a:effectLst/>
                <a:uLnTx/>
                <a:uFillTx/>
                <a:latin typeface="Century Gothic" panose="020B0502020202020204"/>
                <a:ea typeface="+mn-ea"/>
                <a:cs typeface="+mn-cs"/>
              </a:rPr>
              <a:t>what</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is to be distributed, between </a:t>
            </a:r>
            <a:r>
              <a:rPr kumimoji="0" lang="en-US" sz="1800" b="0" i="1" u="none" strike="noStrike" kern="1200" cap="none" spc="0" normalizeH="0" baseline="0" noProof="0" dirty="0">
                <a:ln>
                  <a:noFill/>
                </a:ln>
                <a:solidFill>
                  <a:prstClr val="white"/>
                </a:solidFill>
                <a:effectLst/>
                <a:uLnTx/>
                <a:uFillTx/>
                <a:latin typeface="Century Gothic" panose="020B0502020202020204"/>
                <a:ea typeface="+mn-ea"/>
                <a:cs typeface="+mn-cs"/>
              </a:rPr>
              <a:t>whom</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they are to be distributed, and what is the proper distribution</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1" u="none" strike="noStrike" kern="1200" cap="none" spc="0" normalizeH="0" baseline="0" noProof="0" dirty="0" err="1">
                <a:ln>
                  <a:noFill/>
                </a:ln>
                <a:solidFill>
                  <a:prstClr val="white"/>
                </a:solidFill>
                <a:effectLst/>
                <a:uLnTx/>
                <a:uFillTx/>
                <a:latin typeface="Century Gothic" panose="020B0502020202020204"/>
                <a:ea typeface="+mn-ea"/>
                <a:cs typeface="+mn-cs"/>
              </a:rPr>
              <a:t>how</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Century Gothic" panose="020B0502020202020204"/>
                <a:ea typeface="+mn-ea"/>
                <a:cs typeface="+mn-cs"/>
              </a:rPr>
              <a:t>R</a:t>
            </a:r>
            <a:r>
              <a:rPr kumimoji="0" lang="en-US" sz="1800" b="1" i="0" u="none" strike="noStrike" kern="1200" cap="none" spc="0" normalizeH="0" baseline="0" noProof="0" dirty="0" err="1">
                <a:ln>
                  <a:noFill/>
                </a:ln>
                <a:solidFill>
                  <a:prstClr val="white"/>
                </a:solidFill>
                <a:effectLst/>
                <a:uLnTx/>
                <a:uFillTx/>
                <a:latin typeface="Century Gothic" panose="020B0502020202020204"/>
                <a:ea typeface="+mn-ea"/>
                <a:cs typeface="+mn-cs"/>
              </a:rPr>
              <a:t>etributive</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justice</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wrongdoing should be punished to ensure justice</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prstClr val="white"/>
                </a:solidFill>
                <a:effectLst/>
                <a:uLnTx/>
                <a:uFillTx/>
                <a:latin typeface="Century Gothic" panose="020B0502020202020204"/>
                <a:ea typeface="+mn-ea"/>
                <a:cs typeface="+mn-cs"/>
              </a:rPr>
              <a:t>R</a:t>
            </a:r>
            <a:r>
              <a:rPr kumimoji="0" lang="en-US" sz="1800" b="1" i="0" u="none" strike="noStrike" kern="1200" cap="none" spc="0" normalizeH="0" baseline="0" noProof="0" dirty="0" err="1">
                <a:ln>
                  <a:noFill/>
                </a:ln>
                <a:solidFill>
                  <a:prstClr val="white"/>
                </a:solidFill>
                <a:effectLst/>
                <a:uLnTx/>
                <a:uFillTx/>
                <a:latin typeface="Century Gothic" panose="020B0502020202020204"/>
                <a:ea typeface="+mn-ea"/>
                <a:cs typeface="+mn-cs"/>
              </a:rPr>
              <a:t>estorative</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justice (sometimes called "</a:t>
            </a: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reparative</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justice")</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is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rPr>
              <a:t>an approach to justice that focuses on the needs of victims and offenders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restoration</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reparation</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err="1">
                <a:ln>
                  <a:noFill/>
                </a:ln>
                <a:solidFill>
                  <a:prstClr val="white"/>
                </a:solidFill>
                <a:effectLst/>
                <a:uLnTx/>
                <a:uFillTx/>
                <a:latin typeface="Century Gothic" panose="020B0502020202020204"/>
                <a:ea typeface="+mn-ea"/>
                <a:cs typeface="+mn-cs"/>
              </a:rPr>
              <a:t>Procedural</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justice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procedural</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 </a:t>
            </a:r>
            <a:r>
              <a:rPr kumimoji="0" lang="cs-CZ" sz="1800" b="0" i="0" u="none" strike="noStrike" kern="1200" cap="none" spc="0" normalizeH="0" baseline="0" noProof="0" dirty="0" err="1">
                <a:ln>
                  <a:noFill/>
                </a:ln>
                <a:solidFill>
                  <a:prstClr val="white"/>
                </a:solidFill>
                <a:effectLst/>
                <a:uLnTx/>
                <a:uFillTx/>
                <a:latin typeface="Century Gothic" panose="020B0502020202020204"/>
                <a:ea typeface="+mn-ea"/>
                <a:cs typeface="+mn-cs"/>
              </a:rPr>
              <a:t>fairness</a:t>
            </a:r>
            <a:r>
              <a:rPr kumimoji="0" lang="cs-CZ" sz="18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587263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Origins of Human Rights</a:t>
            </a:r>
            <a:endParaRPr lang="cs-CZ" dirty="0"/>
          </a:p>
        </p:txBody>
      </p:sp>
      <p:sp>
        <p:nvSpPr>
          <p:cNvPr id="3" name="Zástupný symbol pro obsah 2"/>
          <p:cNvSpPr>
            <a:spLocks noGrp="1"/>
          </p:cNvSpPr>
          <p:nvPr>
            <p:ph idx="1"/>
          </p:nvPr>
        </p:nvSpPr>
        <p:spPr/>
        <p:txBody>
          <a:bodyPr>
            <a:normAutofit/>
          </a:bodyPr>
          <a:lstStyle/>
          <a:p>
            <a:pPr>
              <a:buNone/>
            </a:pPr>
            <a:r>
              <a:rPr lang="cs-CZ" dirty="0"/>
              <a:t>personality – </a:t>
            </a:r>
            <a:r>
              <a:rPr lang="cs-CZ" dirty="0" err="1"/>
              <a:t>subject</a:t>
            </a:r>
            <a:r>
              <a:rPr lang="cs-CZ" dirty="0"/>
              <a:t> (x </a:t>
            </a:r>
            <a:r>
              <a:rPr lang="cs-CZ" dirty="0" err="1"/>
              <a:t>object</a:t>
            </a:r>
            <a:r>
              <a:rPr lang="cs-CZ" dirty="0"/>
              <a:t>, </a:t>
            </a:r>
            <a:r>
              <a:rPr lang="cs-CZ" dirty="0" err="1"/>
              <a:t>thing</a:t>
            </a:r>
            <a:r>
              <a:rPr lang="cs-CZ" dirty="0"/>
              <a:t>): „</a:t>
            </a:r>
            <a:r>
              <a:rPr lang="cs-CZ" dirty="0" err="1"/>
              <a:t>The</a:t>
            </a:r>
            <a:r>
              <a:rPr lang="cs-CZ" dirty="0"/>
              <a:t> </a:t>
            </a:r>
            <a:r>
              <a:rPr lang="cs-CZ" dirty="0" err="1"/>
              <a:t>prohibition</a:t>
            </a:r>
            <a:r>
              <a:rPr lang="cs-CZ" dirty="0"/>
              <a:t> </a:t>
            </a:r>
            <a:r>
              <a:rPr lang="cs-CZ" dirty="0" err="1"/>
              <a:t>against</a:t>
            </a:r>
            <a:r>
              <a:rPr lang="cs-CZ" dirty="0"/>
              <a:t> </a:t>
            </a:r>
            <a:r>
              <a:rPr lang="cs-CZ" dirty="0" err="1"/>
              <a:t>taking</a:t>
            </a:r>
            <a:r>
              <a:rPr lang="cs-CZ" dirty="0"/>
              <a:t> </a:t>
            </a:r>
            <a:r>
              <a:rPr lang="cs-CZ" dirty="0" err="1"/>
              <a:t>human</a:t>
            </a:r>
            <a:r>
              <a:rPr lang="cs-CZ" dirty="0"/>
              <a:t> </a:t>
            </a:r>
            <a:r>
              <a:rPr lang="cs-CZ" dirty="0" err="1"/>
              <a:t>life</a:t>
            </a:r>
            <a:r>
              <a:rPr lang="cs-CZ" dirty="0"/>
              <a:t> </a:t>
            </a:r>
            <a:r>
              <a:rPr lang="cs-CZ" dirty="0" err="1"/>
              <a:t>expresses</a:t>
            </a:r>
            <a:r>
              <a:rPr lang="cs-CZ" dirty="0"/>
              <a:t> in </a:t>
            </a:r>
            <a:r>
              <a:rPr lang="cs-CZ" dirty="0" err="1"/>
              <a:t>the</a:t>
            </a:r>
            <a:r>
              <a:rPr lang="cs-CZ" dirty="0"/>
              <a:t> most </a:t>
            </a:r>
            <a:r>
              <a:rPr lang="cs-CZ" dirty="0" err="1"/>
              <a:t>acute</a:t>
            </a:r>
            <a:r>
              <a:rPr lang="cs-CZ" dirty="0"/>
              <a:t> </a:t>
            </a:r>
            <a:r>
              <a:rPr lang="cs-CZ" dirty="0" err="1"/>
              <a:t>form</a:t>
            </a:r>
            <a:r>
              <a:rPr lang="cs-CZ" dirty="0"/>
              <a:t> </a:t>
            </a:r>
            <a:r>
              <a:rPr lang="cs-CZ" dirty="0" err="1"/>
              <a:t>the</a:t>
            </a:r>
            <a:r>
              <a:rPr lang="cs-CZ" dirty="0"/>
              <a:t> </a:t>
            </a:r>
            <a:r>
              <a:rPr lang="cs-CZ" b="1" dirty="0" err="1"/>
              <a:t>prohibition</a:t>
            </a:r>
            <a:r>
              <a:rPr lang="cs-CZ" b="1" dirty="0"/>
              <a:t> </a:t>
            </a:r>
            <a:r>
              <a:rPr lang="cs-CZ" b="1" dirty="0" err="1"/>
              <a:t>of</a:t>
            </a:r>
            <a:r>
              <a:rPr lang="cs-CZ" b="1" dirty="0"/>
              <a:t> </a:t>
            </a:r>
            <a:r>
              <a:rPr lang="cs-CZ" b="1" dirty="0" err="1"/>
              <a:t>treating</a:t>
            </a:r>
            <a:r>
              <a:rPr lang="cs-CZ" b="1" dirty="0"/>
              <a:t> a man as </a:t>
            </a:r>
            <a:r>
              <a:rPr lang="cs-CZ" b="1" dirty="0" err="1"/>
              <a:t>if</a:t>
            </a:r>
            <a:r>
              <a:rPr lang="cs-CZ" b="1" dirty="0"/>
              <a:t> he </a:t>
            </a:r>
            <a:r>
              <a:rPr lang="cs-CZ" b="1" dirty="0" err="1"/>
              <a:t>were</a:t>
            </a:r>
            <a:r>
              <a:rPr lang="cs-CZ" b="1" dirty="0"/>
              <a:t> a </a:t>
            </a:r>
            <a:r>
              <a:rPr lang="cs-CZ" b="1" dirty="0" err="1"/>
              <a:t>thing</a:t>
            </a:r>
            <a:r>
              <a:rPr lang="cs-CZ" dirty="0"/>
              <a:t>.“ (R. </a:t>
            </a:r>
            <a:r>
              <a:rPr lang="cs-CZ" dirty="0" err="1"/>
              <a:t>Guardini</a:t>
            </a:r>
            <a:r>
              <a:rPr lang="cs-CZ" dirty="0"/>
              <a:t>, 1974)</a:t>
            </a:r>
          </a:p>
          <a:p>
            <a:pPr>
              <a:buNone/>
            </a:pPr>
            <a:r>
              <a:rPr lang="cs-CZ" dirty="0" err="1"/>
              <a:t>the</a:t>
            </a:r>
            <a:r>
              <a:rPr lang="cs-CZ" dirty="0"/>
              <a:t> look </a:t>
            </a:r>
            <a:r>
              <a:rPr lang="cs-CZ" dirty="0" err="1"/>
              <a:t>of</a:t>
            </a:r>
            <a:r>
              <a:rPr lang="cs-CZ" dirty="0"/>
              <a:t> </a:t>
            </a:r>
            <a:r>
              <a:rPr lang="cs-CZ" dirty="0" err="1"/>
              <a:t>God</a:t>
            </a:r>
            <a:r>
              <a:rPr lang="cs-CZ" dirty="0"/>
              <a:t>´s </a:t>
            </a:r>
            <a:r>
              <a:rPr lang="cs-CZ" dirty="0" err="1"/>
              <a:t>mercy</a:t>
            </a:r>
            <a:r>
              <a:rPr lang="cs-CZ" dirty="0"/>
              <a:t> – look </a:t>
            </a:r>
            <a:r>
              <a:rPr lang="cs-CZ" dirty="0" err="1"/>
              <a:t>of</a:t>
            </a:r>
            <a:r>
              <a:rPr lang="cs-CZ" dirty="0"/>
              <a:t> love: </a:t>
            </a:r>
            <a:r>
              <a:rPr lang="cs-CZ" dirty="0" err="1"/>
              <a:t>essential</a:t>
            </a:r>
            <a:r>
              <a:rPr lang="cs-CZ" dirty="0"/>
              <a:t> </a:t>
            </a:r>
            <a:r>
              <a:rPr lang="cs-CZ" dirty="0" err="1"/>
              <a:t>message</a:t>
            </a:r>
            <a:r>
              <a:rPr lang="cs-CZ" dirty="0"/>
              <a:t> </a:t>
            </a:r>
            <a:r>
              <a:rPr lang="cs-CZ" dirty="0" err="1"/>
              <a:t>for</a:t>
            </a:r>
            <a:r>
              <a:rPr lang="cs-CZ" dirty="0"/>
              <a:t> man´s </a:t>
            </a:r>
            <a:r>
              <a:rPr lang="cs-CZ" dirty="0" err="1"/>
              <a:t>life</a:t>
            </a:r>
            <a:r>
              <a:rPr lang="cs-CZ" dirty="0"/>
              <a:t> </a:t>
            </a:r>
            <a:r>
              <a:rPr lang="cs-CZ" dirty="0" err="1"/>
              <a:t>and</a:t>
            </a:r>
            <a:r>
              <a:rPr lang="cs-CZ" dirty="0"/>
              <a:t> </a:t>
            </a:r>
            <a:r>
              <a:rPr lang="cs-CZ" dirty="0" err="1"/>
              <a:t>for</a:t>
            </a:r>
            <a:r>
              <a:rPr lang="cs-CZ" dirty="0"/>
              <a:t> his </a:t>
            </a:r>
            <a:r>
              <a:rPr lang="cs-CZ" dirty="0" err="1"/>
              <a:t>future</a:t>
            </a:r>
            <a:r>
              <a:rPr lang="cs-CZ" dirty="0"/>
              <a:t>:  </a:t>
            </a:r>
            <a:r>
              <a:rPr lang="cs-CZ" dirty="0" err="1"/>
              <a:t>the</a:t>
            </a:r>
            <a:r>
              <a:rPr lang="cs-CZ" dirty="0"/>
              <a:t> dignity </a:t>
            </a:r>
            <a:r>
              <a:rPr lang="cs-CZ" dirty="0" err="1"/>
              <a:t>of</a:t>
            </a:r>
            <a:r>
              <a:rPr lang="cs-CZ" dirty="0"/>
              <a:t> man </a:t>
            </a:r>
            <a:r>
              <a:rPr lang="cs-CZ" dirty="0" err="1"/>
              <a:t>and</a:t>
            </a:r>
            <a:r>
              <a:rPr lang="cs-CZ" dirty="0"/>
              <a:t> </a:t>
            </a:r>
            <a:r>
              <a:rPr lang="cs-CZ" dirty="0" err="1"/>
              <a:t>the</a:t>
            </a:r>
            <a:r>
              <a:rPr lang="cs-CZ" dirty="0"/>
              <a:t> </a:t>
            </a:r>
            <a:r>
              <a:rPr lang="cs-CZ" dirty="0" err="1"/>
              <a:t>duties</a:t>
            </a:r>
            <a:r>
              <a:rPr lang="cs-CZ" dirty="0"/>
              <a:t> </a:t>
            </a:r>
            <a:r>
              <a:rPr lang="cs-CZ" dirty="0" err="1"/>
              <a:t>respecting</a:t>
            </a:r>
            <a:r>
              <a:rPr lang="cs-CZ" dirty="0"/>
              <a:t> </a:t>
            </a:r>
            <a:r>
              <a:rPr lang="cs-CZ" dirty="0" err="1"/>
              <a:t>life</a:t>
            </a:r>
            <a:endParaRPr lang="cs-CZ" dirty="0"/>
          </a:p>
          <a:p>
            <a:pPr>
              <a:buNone/>
            </a:pPr>
            <a:r>
              <a:rPr lang="cs-CZ" dirty="0" err="1"/>
              <a:t>Letter</a:t>
            </a:r>
            <a:r>
              <a:rPr lang="cs-CZ" dirty="0"/>
              <a:t> to </a:t>
            </a:r>
            <a:r>
              <a:rPr lang="cs-CZ" dirty="0" err="1"/>
              <a:t>Diognetus</a:t>
            </a:r>
            <a:r>
              <a:rPr lang="cs-CZ" dirty="0"/>
              <a:t>: „/</a:t>
            </a:r>
            <a:r>
              <a:rPr lang="cs-CZ" dirty="0" err="1"/>
              <a:t>Christians</a:t>
            </a:r>
            <a:r>
              <a:rPr lang="cs-CZ" dirty="0"/>
              <a:t>/ </a:t>
            </a:r>
            <a:r>
              <a:rPr lang="cs-CZ" dirty="0" err="1"/>
              <a:t>obey</a:t>
            </a:r>
            <a:r>
              <a:rPr lang="cs-CZ" dirty="0"/>
              <a:t> </a:t>
            </a:r>
            <a:r>
              <a:rPr lang="cs-CZ" dirty="0" err="1"/>
              <a:t>the</a:t>
            </a:r>
            <a:r>
              <a:rPr lang="cs-CZ" dirty="0"/>
              <a:t> </a:t>
            </a:r>
            <a:r>
              <a:rPr lang="cs-CZ" dirty="0" err="1"/>
              <a:t>laws</a:t>
            </a:r>
            <a:r>
              <a:rPr lang="cs-CZ" dirty="0"/>
              <a:t> </a:t>
            </a:r>
            <a:r>
              <a:rPr lang="cs-CZ" dirty="0" err="1"/>
              <a:t>that</a:t>
            </a:r>
            <a:r>
              <a:rPr lang="cs-CZ" dirty="0"/>
              <a:t> </a:t>
            </a:r>
            <a:r>
              <a:rPr lang="cs-CZ" dirty="0" err="1"/>
              <a:t>have</a:t>
            </a:r>
            <a:r>
              <a:rPr lang="cs-CZ" dirty="0"/>
              <a:t> </a:t>
            </a:r>
            <a:r>
              <a:rPr lang="cs-CZ" dirty="0" err="1"/>
              <a:t>been</a:t>
            </a:r>
            <a:r>
              <a:rPr lang="cs-CZ" dirty="0"/>
              <a:t> </a:t>
            </a:r>
            <a:r>
              <a:rPr lang="cs-CZ" dirty="0" err="1"/>
              <a:t>laid</a:t>
            </a:r>
            <a:r>
              <a:rPr lang="cs-CZ" dirty="0"/>
              <a:t> </a:t>
            </a:r>
            <a:r>
              <a:rPr lang="cs-CZ" dirty="0" err="1"/>
              <a:t>down</a:t>
            </a:r>
            <a:r>
              <a:rPr lang="cs-CZ" dirty="0"/>
              <a:t>, </a:t>
            </a:r>
            <a:r>
              <a:rPr lang="cs-CZ" dirty="0" err="1"/>
              <a:t>but</a:t>
            </a:r>
            <a:r>
              <a:rPr lang="cs-CZ" dirty="0"/>
              <a:t> </a:t>
            </a:r>
            <a:r>
              <a:rPr lang="cs-CZ" dirty="0" err="1"/>
              <a:t>with</a:t>
            </a:r>
            <a:r>
              <a:rPr lang="cs-CZ" dirty="0"/>
              <a:t> </a:t>
            </a:r>
            <a:r>
              <a:rPr lang="cs-CZ" dirty="0" err="1"/>
              <a:t>their</a:t>
            </a:r>
            <a:r>
              <a:rPr lang="cs-CZ" dirty="0"/>
              <a:t> </a:t>
            </a:r>
            <a:r>
              <a:rPr lang="cs-CZ" dirty="0" err="1"/>
              <a:t>manner</a:t>
            </a:r>
            <a:r>
              <a:rPr lang="cs-CZ" dirty="0"/>
              <a:t> </a:t>
            </a:r>
            <a:r>
              <a:rPr lang="cs-CZ" dirty="0" err="1"/>
              <a:t>of</a:t>
            </a:r>
            <a:r>
              <a:rPr lang="cs-CZ" dirty="0"/>
              <a:t> </a:t>
            </a:r>
            <a:r>
              <a:rPr lang="cs-CZ" dirty="0" err="1"/>
              <a:t>life</a:t>
            </a:r>
            <a:r>
              <a:rPr lang="cs-CZ" dirty="0"/>
              <a:t> </a:t>
            </a:r>
            <a:r>
              <a:rPr lang="cs-CZ" dirty="0" err="1"/>
              <a:t>they</a:t>
            </a:r>
            <a:r>
              <a:rPr lang="cs-CZ" dirty="0"/>
              <a:t> </a:t>
            </a:r>
            <a:r>
              <a:rPr lang="cs-CZ" dirty="0" err="1"/>
              <a:t>rise</a:t>
            </a:r>
            <a:r>
              <a:rPr lang="cs-CZ" dirty="0"/>
              <a:t> </a:t>
            </a:r>
            <a:r>
              <a:rPr lang="cs-CZ" dirty="0" err="1"/>
              <a:t>above</a:t>
            </a:r>
            <a:r>
              <a:rPr lang="cs-CZ" dirty="0"/>
              <a:t> </a:t>
            </a:r>
            <a:r>
              <a:rPr lang="cs-CZ" dirty="0" err="1"/>
              <a:t>the</a:t>
            </a:r>
            <a:r>
              <a:rPr lang="cs-CZ" dirty="0"/>
              <a:t> </a:t>
            </a:r>
            <a:r>
              <a:rPr lang="cs-CZ" dirty="0" err="1"/>
              <a:t>laws</a:t>
            </a:r>
            <a:r>
              <a:rPr lang="cs-CZ" dirty="0"/>
              <a:t>. … </a:t>
            </a:r>
            <a:r>
              <a:rPr lang="cs-CZ" dirty="0" err="1"/>
              <a:t>God</a:t>
            </a:r>
            <a:r>
              <a:rPr lang="cs-CZ" dirty="0"/>
              <a:t> has </a:t>
            </a:r>
            <a:r>
              <a:rPr lang="cs-CZ" dirty="0" err="1"/>
              <a:t>assigned</a:t>
            </a:r>
            <a:r>
              <a:rPr lang="cs-CZ" dirty="0"/>
              <a:t> </a:t>
            </a:r>
            <a:r>
              <a:rPr lang="cs-CZ" dirty="0" err="1"/>
              <a:t>them</a:t>
            </a:r>
            <a:r>
              <a:rPr lang="cs-CZ" dirty="0"/>
              <a:t> such a </a:t>
            </a:r>
            <a:r>
              <a:rPr lang="cs-CZ" dirty="0" err="1"/>
              <a:t>high</a:t>
            </a:r>
            <a:r>
              <a:rPr lang="cs-CZ" dirty="0"/>
              <a:t> </a:t>
            </a:r>
            <a:r>
              <a:rPr lang="cs-CZ" dirty="0" err="1"/>
              <a:t>position</a:t>
            </a:r>
            <a:r>
              <a:rPr lang="cs-CZ" dirty="0"/>
              <a:t>, </a:t>
            </a:r>
            <a:r>
              <a:rPr lang="cs-CZ" dirty="0" err="1"/>
              <a:t>and</a:t>
            </a:r>
            <a:r>
              <a:rPr lang="cs-CZ" dirty="0"/>
              <a:t> </a:t>
            </a:r>
            <a:r>
              <a:rPr lang="cs-CZ" dirty="0" err="1"/>
              <a:t>they</a:t>
            </a:r>
            <a:r>
              <a:rPr lang="cs-CZ" dirty="0"/>
              <a:t> are not </a:t>
            </a:r>
            <a:r>
              <a:rPr lang="cs-CZ" dirty="0" err="1"/>
              <a:t>allowed</a:t>
            </a:r>
            <a:r>
              <a:rPr lang="cs-CZ" dirty="0"/>
              <a:t> to abandon </a:t>
            </a:r>
            <a:r>
              <a:rPr lang="cs-CZ" dirty="0" err="1"/>
              <a:t>it</a:t>
            </a:r>
            <a:r>
              <a:rPr lang="cs-CZ" dirty="0"/>
              <a: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H</a:t>
            </a:r>
            <a:r>
              <a:rPr lang="en-US" dirty="0" err="1"/>
              <a:t>uman</a:t>
            </a:r>
            <a:r>
              <a:rPr lang="en-US" dirty="0"/>
              <a:t> rights</a:t>
            </a:r>
            <a:r>
              <a:rPr lang="cs-CZ" dirty="0"/>
              <a:t> as </a:t>
            </a:r>
            <a:r>
              <a:rPr lang="cs-CZ" dirty="0" err="1"/>
              <a:t>norms</a:t>
            </a:r>
            <a:endParaRPr lang="cs-CZ" dirty="0"/>
          </a:p>
        </p:txBody>
      </p:sp>
      <p:sp>
        <p:nvSpPr>
          <p:cNvPr id="3" name="Zástupný symbol pro obsah 2"/>
          <p:cNvSpPr>
            <a:spLocks noGrp="1"/>
          </p:cNvSpPr>
          <p:nvPr>
            <p:ph idx="1"/>
          </p:nvPr>
        </p:nvSpPr>
        <p:spPr/>
        <p:txBody>
          <a:bodyPr/>
          <a:lstStyle/>
          <a:p>
            <a:r>
              <a:rPr lang="en-GB" dirty="0"/>
              <a:t>As a moral doctrine, </a:t>
            </a:r>
            <a:r>
              <a:rPr lang="en-GB" u="sng" dirty="0"/>
              <a:t>human rights have to be demonstrated to be valid as </a:t>
            </a:r>
            <a:r>
              <a:rPr lang="en-GB" b="1" u="sng" dirty="0"/>
              <a:t>norms</a:t>
            </a:r>
            <a:r>
              <a:rPr lang="en-GB" u="sng" dirty="0"/>
              <a:t> and not facts</a:t>
            </a:r>
            <a:r>
              <a:rPr lang="en-GB" dirty="0"/>
              <a:t>.</a:t>
            </a:r>
            <a:endParaRPr lang="cs-CZ" dirty="0"/>
          </a:p>
          <a:p>
            <a:endParaRPr lang="cs-CZ" dirty="0"/>
          </a:p>
          <a:p>
            <a:pPr marL="0" indent="0">
              <a:buNone/>
            </a:pPr>
            <a:r>
              <a:rPr lang="cs-CZ" dirty="0"/>
              <a:t>„I </a:t>
            </a:r>
            <a:r>
              <a:rPr lang="cs-CZ" dirty="0" err="1"/>
              <a:t>learnt</a:t>
            </a:r>
            <a:r>
              <a:rPr lang="cs-CZ" dirty="0"/>
              <a:t> </a:t>
            </a:r>
            <a:r>
              <a:rPr lang="cs-CZ" dirty="0" err="1"/>
              <a:t>from</a:t>
            </a:r>
            <a:r>
              <a:rPr lang="cs-CZ" dirty="0"/>
              <a:t> my </a:t>
            </a:r>
            <a:r>
              <a:rPr lang="cs-CZ" dirty="0" err="1"/>
              <a:t>illiterate</a:t>
            </a:r>
            <a:r>
              <a:rPr lang="cs-CZ" dirty="0"/>
              <a:t> but </a:t>
            </a:r>
            <a:r>
              <a:rPr lang="cs-CZ" dirty="0" err="1"/>
              <a:t>wise</a:t>
            </a:r>
            <a:r>
              <a:rPr lang="cs-CZ" dirty="0"/>
              <a:t> </a:t>
            </a:r>
            <a:r>
              <a:rPr lang="cs-CZ" dirty="0" err="1"/>
              <a:t>mother</a:t>
            </a:r>
            <a:r>
              <a:rPr lang="cs-CZ" dirty="0"/>
              <a:t> </a:t>
            </a:r>
            <a:r>
              <a:rPr lang="cs-CZ" dirty="0" err="1"/>
              <a:t>that</a:t>
            </a:r>
            <a:r>
              <a:rPr lang="cs-CZ" dirty="0"/>
              <a:t> </a:t>
            </a:r>
            <a:r>
              <a:rPr lang="cs-CZ" dirty="0" err="1"/>
              <a:t>all</a:t>
            </a:r>
            <a:r>
              <a:rPr lang="cs-CZ" dirty="0"/>
              <a:t> </a:t>
            </a:r>
            <a:r>
              <a:rPr lang="cs-CZ" dirty="0" err="1"/>
              <a:t>rights</a:t>
            </a:r>
            <a:r>
              <a:rPr lang="cs-CZ" dirty="0"/>
              <a:t> to </a:t>
            </a:r>
            <a:r>
              <a:rPr lang="cs-CZ" dirty="0" err="1"/>
              <a:t>be</a:t>
            </a:r>
            <a:r>
              <a:rPr lang="cs-CZ" dirty="0"/>
              <a:t> </a:t>
            </a:r>
            <a:r>
              <a:rPr lang="cs-CZ" dirty="0" err="1"/>
              <a:t>deserved</a:t>
            </a:r>
            <a:r>
              <a:rPr lang="cs-CZ" dirty="0"/>
              <a:t> and </a:t>
            </a:r>
            <a:r>
              <a:rPr lang="cs-CZ" dirty="0" err="1"/>
              <a:t>preserved</a:t>
            </a:r>
            <a:r>
              <a:rPr lang="cs-CZ" dirty="0"/>
              <a:t> </a:t>
            </a:r>
            <a:r>
              <a:rPr lang="cs-CZ" dirty="0" err="1"/>
              <a:t>came</a:t>
            </a:r>
            <a:r>
              <a:rPr lang="cs-CZ" dirty="0"/>
              <a:t> </a:t>
            </a:r>
            <a:r>
              <a:rPr lang="cs-CZ" dirty="0" err="1"/>
              <a:t>from</a:t>
            </a:r>
            <a:r>
              <a:rPr lang="cs-CZ" dirty="0"/>
              <a:t> duty </a:t>
            </a:r>
            <a:r>
              <a:rPr lang="cs-CZ" dirty="0" err="1"/>
              <a:t>well</a:t>
            </a:r>
            <a:r>
              <a:rPr lang="cs-CZ" dirty="0"/>
              <a:t> done. </a:t>
            </a:r>
            <a:r>
              <a:rPr lang="cs-CZ" dirty="0" err="1"/>
              <a:t>Thus</a:t>
            </a:r>
            <a:r>
              <a:rPr lang="cs-CZ" dirty="0"/>
              <a:t> </a:t>
            </a:r>
            <a:r>
              <a:rPr lang="cs-CZ" dirty="0" err="1"/>
              <a:t>the</a:t>
            </a:r>
            <a:r>
              <a:rPr lang="cs-CZ" dirty="0"/>
              <a:t> very </a:t>
            </a:r>
            <a:r>
              <a:rPr lang="cs-CZ" dirty="0" err="1"/>
              <a:t>right</a:t>
            </a:r>
            <a:r>
              <a:rPr lang="cs-CZ" dirty="0"/>
              <a:t> to live </a:t>
            </a:r>
            <a:r>
              <a:rPr lang="cs-CZ" dirty="0" err="1"/>
              <a:t>accrues</a:t>
            </a:r>
            <a:r>
              <a:rPr lang="cs-CZ" dirty="0"/>
              <a:t> to </a:t>
            </a:r>
            <a:r>
              <a:rPr lang="cs-CZ" dirty="0" err="1"/>
              <a:t>us</a:t>
            </a:r>
            <a:r>
              <a:rPr lang="cs-CZ" dirty="0"/>
              <a:t> </a:t>
            </a:r>
            <a:r>
              <a:rPr lang="cs-CZ" dirty="0" err="1"/>
              <a:t>only</a:t>
            </a:r>
            <a:r>
              <a:rPr lang="cs-CZ" dirty="0"/>
              <a:t> </a:t>
            </a:r>
            <a:r>
              <a:rPr lang="cs-CZ" dirty="0" err="1"/>
              <a:t>when</a:t>
            </a:r>
            <a:r>
              <a:rPr lang="cs-CZ" dirty="0"/>
              <a:t> </a:t>
            </a:r>
            <a:r>
              <a:rPr lang="cs-CZ" dirty="0" err="1"/>
              <a:t>we</a:t>
            </a:r>
            <a:r>
              <a:rPr lang="cs-CZ" dirty="0"/>
              <a:t> do </a:t>
            </a:r>
            <a:r>
              <a:rPr lang="cs-CZ" dirty="0" err="1"/>
              <a:t>the</a:t>
            </a:r>
            <a:r>
              <a:rPr lang="cs-CZ" dirty="0"/>
              <a:t> duty </a:t>
            </a:r>
            <a:r>
              <a:rPr lang="cs-CZ" dirty="0" err="1"/>
              <a:t>of</a:t>
            </a:r>
            <a:r>
              <a:rPr lang="cs-CZ" dirty="0"/>
              <a:t> </a:t>
            </a:r>
            <a:r>
              <a:rPr lang="cs-CZ" dirty="0" err="1"/>
              <a:t>citizenship</a:t>
            </a:r>
            <a:r>
              <a:rPr lang="cs-CZ" dirty="0"/>
              <a:t> </a:t>
            </a:r>
            <a:r>
              <a:rPr lang="cs-CZ" dirty="0" err="1"/>
              <a:t>of</a:t>
            </a:r>
            <a:r>
              <a:rPr lang="cs-CZ" dirty="0"/>
              <a:t> </a:t>
            </a:r>
            <a:r>
              <a:rPr lang="cs-CZ" dirty="0" err="1"/>
              <a:t>the</a:t>
            </a:r>
            <a:r>
              <a:rPr lang="cs-CZ" dirty="0"/>
              <a:t> </a:t>
            </a:r>
            <a:r>
              <a:rPr lang="cs-CZ" dirty="0" err="1"/>
              <a:t>world</a:t>
            </a:r>
            <a:r>
              <a:rPr lang="cs-CZ" dirty="0"/>
              <a:t>. </a:t>
            </a:r>
            <a:r>
              <a:rPr lang="cs-CZ" dirty="0" err="1"/>
              <a:t>From</a:t>
            </a:r>
            <a:r>
              <a:rPr lang="cs-CZ" dirty="0"/>
              <a:t> </a:t>
            </a:r>
            <a:r>
              <a:rPr lang="cs-CZ" dirty="0" err="1"/>
              <a:t>this</a:t>
            </a:r>
            <a:r>
              <a:rPr lang="cs-CZ" dirty="0"/>
              <a:t> </a:t>
            </a:r>
            <a:r>
              <a:rPr lang="cs-CZ" dirty="0" err="1"/>
              <a:t>one</a:t>
            </a:r>
            <a:r>
              <a:rPr lang="cs-CZ" dirty="0"/>
              <a:t> </a:t>
            </a:r>
            <a:r>
              <a:rPr lang="cs-CZ" dirty="0" err="1"/>
              <a:t>fundamental</a:t>
            </a:r>
            <a:r>
              <a:rPr lang="cs-CZ" dirty="0"/>
              <a:t> </a:t>
            </a:r>
            <a:r>
              <a:rPr lang="cs-CZ" dirty="0" err="1"/>
              <a:t>statement</a:t>
            </a:r>
            <a:r>
              <a:rPr lang="cs-CZ" dirty="0"/>
              <a:t>, </a:t>
            </a:r>
            <a:r>
              <a:rPr lang="cs-CZ" dirty="0" err="1"/>
              <a:t>perhaps</a:t>
            </a:r>
            <a:r>
              <a:rPr lang="cs-CZ" dirty="0"/>
              <a:t> </a:t>
            </a:r>
            <a:r>
              <a:rPr lang="cs-CZ" dirty="0" err="1"/>
              <a:t>it</a:t>
            </a:r>
            <a:r>
              <a:rPr lang="cs-CZ" dirty="0"/>
              <a:t> </a:t>
            </a:r>
            <a:r>
              <a:rPr lang="cs-CZ" dirty="0" err="1"/>
              <a:t>is</a:t>
            </a:r>
            <a:r>
              <a:rPr lang="cs-CZ" dirty="0"/>
              <a:t> </a:t>
            </a:r>
            <a:r>
              <a:rPr lang="cs-CZ" dirty="0" err="1"/>
              <a:t>easy</a:t>
            </a:r>
            <a:r>
              <a:rPr lang="cs-CZ" dirty="0"/>
              <a:t> </a:t>
            </a:r>
            <a:r>
              <a:rPr lang="cs-CZ" dirty="0" err="1"/>
              <a:t>enough</a:t>
            </a:r>
            <a:r>
              <a:rPr lang="cs-CZ" dirty="0"/>
              <a:t> to </a:t>
            </a:r>
            <a:r>
              <a:rPr lang="cs-CZ" dirty="0" err="1"/>
              <a:t>define</a:t>
            </a:r>
            <a:r>
              <a:rPr lang="cs-CZ" dirty="0"/>
              <a:t> </a:t>
            </a:r>
            <a:r>
              <a:rPr lang="cs-CZ" dirty="0" err="1"/>
              <a:t>the</a:t>
            </a:r>
            <a:r>
              <a:rPr lang="cs-CZ" dirty="0"/>
              <a:t> </a:t>
            </a:r>
            <a:r>
              <a:rPr lang="cs-CZ" dirty="0" err="1"/>
              <a:t>duties</a:t>
            </a:r>
            <a:r>
              <a:rPr lang="cs-CZ" dirty="0"/>
              <a:t> </a:t>
            </a:r>
            <a:r>
              <a:rPr lang="cs-CZ" dirty="0" err="1"/>
              <a:t>of</a:t>
            </a:r>
            <a:r>
              <a:rPr lang="cs-CZ" dirty="0"/>
              <a:t> Man and </a:t>
            </a:r>
            <a:r>
              <a:rPr lang="cs-CZ" dirty="0" err="1"/>
              <a:t>Woman</a:t>
            </a:r>
            <a:r>
              <a:rPr lang="cs-CZ" dirty="0"/>
              <a:t> and </a:t>
            </a:r>
            <a:r>
              <a:rPr lang="cs-CZ" dirty="0" err="1"/>
              <a:t>correlate</a:t>
            </a:r>
            <a:r>
              <a:rPr lang="cs-CZ" dirty="0"/>
              <a:t> </a:t>
            </a:r>
            <a:r>
              <a:rPr lang="cs-CZ" dirty="0" err="1"/>
              <a:t>every</a:t>
            </a:r>
            <a:r>
              <a:rPr lang="cs-CZ" dirty="0"/>
              <a:t> </a:t>
            </a:r>
            <a:r>
              <a:rPr lang="cs-CZ" dirty="0" err="1"/>
              <a:t>right</a:t>
            </a:r>
            <a:r>
              <a:rPr lang="cs-CZ" dirty="0"/>
              <a:t> to </a:t>
            </a:r>
            <a:r>
              <a:rPr lang="cs-CZ" dirty="0" err="1"/>
              <a:t>some</a:t>
            </a:r>
            <a:r>
              <a:rPr lang="cs-CZ" dirty="0"/>
              <a:t> </a:t>
            </a:r>
            <a:r>
              <a:rPr lang="cs-CZ" dirty="0" err="1"/>
              <a:t>corresponding</a:t>
            </a:r>
            <a:r>
              <a:rPr lang="cs-CZ" dirty="0"/>
              <a:t> duty to </a:t>
            </a:r>
            <a:r>
              <a:rPr lang="cs-CZ" dirty="0" err="1"/>
              <a:t>be</a:t>
            </a:r>
            <a:r>
              <a:rPr lang="cs-CZ" dirty="0"/>
              <a:t> </a:t>
            </a:r>
            <a:r>
              <a:rPr lang="cs-CZ" dirty="0" err="1"/>
              <a:t>first</a:t>
            </a:r>
            <a:r>
              <a:rPr lang="cs-CZ" dirty="0"/>
              <a:t> </a:t>
            </a:r>
            <a:r>
              <a:rPr lang="cs-CZ" dirty="0" err="1"/>
              <a:t>performed</a:t>
            </a:r>
            <a:r>
              <a:rPr lang="cs-CZ" dirty="0"/>
              <a:t>. </a:t>
            </a:r>
            <a:r>
              <a:rPr lang="cs-CZ" dirty="0" err="1"/>
              <a:t>Every</a:t>
            </a:r>
            <a:r>
              <a:rPr lang="cs-CZ" dirty="0"/>
              <a:t> </a:t>
            </a:r>
            <a:r>
              <a:rPr lang="cs-CZ" dirty="0" err="1"/>
              <a:t>other</a:t>
            </a:r>
            <a:r>
              <a:rPr lang="cs-CZ" dirty="0"/>
              <a:t> </a:t>
            </a:r>
            <a:r>
              <a:rPr lang="cs-CZ" dirty="0" err="1"/>
              <a:t>right</a:t>
            </a:r>
            <a:r>
              <a:rPr lang="cs-CZ" dirty="0"/>
              <a:t> </a:t>
            </a:r>
            <a:r>
              <a:rPr lang="cs-CZ" dirty="0" err="1"/>
              <a:t>can</a:t>
            </a:r>
            <a:r>
              <a:rPr lang="cs-CZ" dirty="0"/>
              <a:t> </a:t>
            </a:r>
            <a:r>
              <a:rPr lang="cs-CZ" dirty="0" err="1"/>
              <a:t>be</a:t>
            </a:r>
            <a:r>
              <a:rPr lang="cs-CZ" dirty="0"/>
              <a:t> </a:t>
            </a:r>
            <a:r>
              <a:rPr lang="cs-CZ" dirty="0" err="1"/>
              <a:t>shown</a:t>
            </a:r>
            <a:r>
              <a:rPr lang="cs-CZ" dirty="0"/>
              <a:t> to </a:t>
            </a:r>
            <a:r>
              <a:rPr lang="cs-CZ" dirty="0" err="1"/>
              <a:t>be</a:t>
            </a:r>
            <a:r>
              <a:rPr lang="cs-CZ" dirty="0"/>
              <a:t> a </a:t>
            </a:r>
            <a:r>
              <a:rPr lang="cs-CZ" dirty="0" err="1"/>
              <a:t>usurpation</a:t>
            </a:r>
            <a:r>
              <a:rPr lang="cs-CZ" dirty="0"/>
              <a:t> </a:t>
            </a:r>
            <a:r>
              <a:rPr lang="cs-CZ" dirty="0" err="1"/>
              <a:t>hardly</a:t>
            </a:r>
            <a:r>
              <a:rPr lang="cs-CZ" dirty="0"/>
              <a:t> </a:t>
            </a:r>
            <a:r>
              <a:rPr lang="cs-CZ" dirty="0" err="1"/>
              <a:t>worth</a:t>
            </a:r>
            <a:r>
              <a:rPr lang="cs-CZ" dirty="0"/>
              <a:t> </a:t>
            </a:r>
            <a:r>
              <a:rPr lang="cs-CZ" dirty="0" err="1"/>
              <a:t>fighting</a:t>
            </a:r>
            <a:r>
              <a:rPr lang="cs-CZ" dirty="0"/>
              <a:t> </a:t>
            </a:r>
            <a:r>
              <a:rPr lang="cs-CZ" dirty="0" err="1"/>
              <a:t>for</a:t>
            </a:r>
            <a:r>
              <a:rPr lang="cs-CZ" dirty="0"/>
              <a:t>.“</a:t>
            </a:r>
          </a:p>
          <a:p>
            <a:pPr algn="r">
              <a:buNone/>
            </a:pPr>
            <a:r>
              <a:rPr lang="cs-CZ" dirty="0" err="1"/>
              <a:t>Mahatma</a:t>
            </a:r>
            <a:r>
              <a:rPr lang="cs-CZ" dirty="0"/>
              <a:t> </a:t>
            </a:r>
            <a:r>
              <a:rPr lang="cs-CZ" dirty="0" err="1"/>
              <a:t>Gandhi</a:t>
            </a:r>
            <a:r>
              <a:rPr lang="cs-CZ" dirty="0"/>
              <a:t>, </a:t>
            </a:r>
            <a:r>
              <a:rPr lang="cs-CZ" dirty="0" err="1"/>
              <a:t>25th</a:t>
            </a:r>
            <a:r>
              <a:rPr lang="cs-CZ" dirty="0"/>
              <a:t> May 1947</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69D491-2C01-4574-88DC-C7D8280639F4}"/>
              </a:ext>
            </a:extLst>
          </p:cNvPr>
          <p:cNvSpPr>
            <a:spLocks noGrp="1"/>
          </p:cNvSpPr>
          <p:nvPr>
            <p:ph type="title"/>
          </p:nvPr>
        </p:nvSpPr>
        <p:spPr>
          <a:xfrm>
            <a:off x="1959376" y="85323"/>
            <a:ext cx="9892314" cy="1293028"/>
          </a:xfrm>
        </p:spPr>
        <p:txBody>
          <a:bodyPr/>
          <a:lstStyle/>
          <a:p>
            <a:r>
              <a:rPr lang="cs-CZ" dirty="0"/>
              <a:t>A model </a:t>
            </a:r>
            <a:r>
              <a:rPr lang="cs-CZ" dirty="0" err="1"/>
              <a:t>of</a:t>
            </a:r>
            <a:r>
              <a:rPr lang="cs-CZ" dirty="0"/>
              <a:t> </a:t>
            </a:r>
            <a:r>
              <a:rPr lang="cs-CZ" dirty="0" err="1"/>
              <a:t>the</a:t>
            </a:r>
            <a:r>
              <a:rPr lang="cs-CZ" dirty="0"/>
              <a:t> </a:t>
            </a:r>
            <a:r>
              <a:rPr lang="cs-CZ" dirty="0" err="1"/>
              <a:t>structure</a:t>
            </a:r>
            <a:r>
              <a:rPr lang="cs-CZ" dirty="0"/>
              <a:t> </a:t>
            </a:r>
            <a:r>
              <a:rPr lang="cs-CZ" dirty="0" err="1"/>
              <a:t>of</a:t>
            </a:r>
            <a:r>
              <a:rPr lang="cs-CZ" dirty="0"/>
              <a:t> HR</a:t>
            </a:r>
          </a:p>
        </p:txBody>
      </p:sp>
      <p:graphicFrame>
        <p:nvGraphicFramePr>
          <p:cNvPr id="4" name="Zástupný obsah 3">
            <a:extLst>
              <a:ext uri="{FF2B5EF4-FFF2-40B4-BE49-F238E27FC236}">
                <a16:creationId xmlns:a16="http://schemas.microsoft.com/office/drawing/2014/main" id="{8977AD51-30FF-4403-8844-FE169DA7FB4A}"/>
              </a:ext>
            </a:extLst>
          </p:cNvPr>
          <p:cNvGraphicFramePr>
            <a:graphicFrameLocks noGrp="1"/>
          </p:cNvGraphicFramePr>
          <p:nvPr>
            <p:ph idx="1"/>
          </p:nvPr>
        </p:nvGraphicFramePr>
        <p:xfrm>
          <a:off x="609600" y="1124744"/>
          <a:ext cx="109728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85913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l"/>
            <a:r>
              <a:rPr lang="en-GB" dirty="0"/>
              <a:t>John Finnis</a:t>
            </a:r>
            <a:r>
              <a:rPr lang="cs-CZ" dirty="0"/>
              <a:t> and </a:t>
            </a:r>
            <a:br>
              <a:rPr lang="cs-CZ" dirty="0"/>
            </a:br>
            <a:r>
              <a:rPr lang="cs-CZ" dirty="0"/>
              <a:t>his 7 </a:t>
            </a:r>
            <a:r>
              <a:rPr lang="en-GB" dirty="0"/>
              <a:t>basic forms of human good</a:t>
            </a:r>
            <a:endParaRPr lang="cs-CZ" dirty="0"/>
          </a:p>
        </p:txBody>
      </p:sp>
      <p:sp>
        <p:nvSpPr>
          <p:cNvPr id="3" name="Zástupný symbol pro obsah 2"/>
          <p:cNvSpPr>
            <a:spLocks noGrp="1"/>
          </p:cNvSpPr>
          <p:nvPr>
            <p:ph idx="1"/>
          </p:nvPr>
        </p:nvSpPr>
        <p:spPr/>
        <p:txBody>
          <a:bodyPr>
            <a:normAutofit/>
          </a:bodyPr>
          <a:lstStyle/>
          <a:p>
            <a:r>
              <a:rPr lang="cs-CZ" dirty="0"/>
              <a:t>(1) </a:t>
            </a:r>
            <a:r>
              <a:rPr lang="en-GB" b="1" dirty="0"/>
              <a:t>life</a:t>
            </a:r>
            <a:r>
              <a:rPr lang="en-GB" dirty="0"/>
              <a:t> and its capacity for development;</a:t>
            </a:r>
            <a:endParaRPr lang="cs-CZ" dirty="0"/>
          </a:p>
          <a:p>
            <a:r>
              <a:rPr lang="cs-CZ" dirty="0"/>
              <a:t>(2) </a:t>
            </a:r>
            <a:r>
              <a:rPr lang="en-GB" dirty="0"/>
              <a:t>the acquisition of </a:t>
            </a:r>
            <a:r>
              <a:rPr lang="en-GB" b="1" dirty="0"/>
              <a:t>knowledge</a:t>
            </a:r>
            <a:r>
              <a:rPr lang="en-GB" dirty="0"/>
              <a:t>, as an end in itself;</a:t>
            </a:r>
            <a:endParaRPr lang="cs-CZ" dirty="0"/>
          </a:p>
          <a:p>
            <a:r>
              <a:rPr lang="cs-CZ" dirty="0"/>
              <a:t>(3) </a:t>
            </a:r>
            <a:r>
              <a:rPr lang="en-GB" b="1" dirty="0"/>
              <a:t>play</a:t>
            </a:r>
            <a:r>
              <a:rPr lang="en-GB" dirty="0"/>
              <a:t>, as the capacity for recreation;</a:t>
            </a:r>
            <a:endParaRPr lang="cs-CZ" dirty="0"/>
          </a:p>
          <a:p>
            <a:r>
              <a:rPr lang="cs-CZ" dirty="0"/>
              <a:t>(4) </a:t>
            </a:r>
            <a:r>
              <a:rPr lang="en-GB" b="1" dirty="0"/>
              <a:t>aesthetic</a:t>
            </a:r>
            <a:r>
              <a:rPr lang="en-GB" dirty="0"/>
              <a:t> expression;</a:t>
            </a:r>
            <a:endParaRPr lang="cs-CZ" dirty="0"/>
          </a:p>
          <a:p>
            <a:r>
              <a:rPr lang="cs-CZ" dirty="0"/>
              <a:t>(5) </a:t>
            </a:r>
            <a:r>
              <a:rPr lang="en-GB" dirty="0"/>
              <a:t>sociability and </a:t>
            </a:r>
            <a:r>
              <a:rPr lang="en-GB" b="1" dirty="0"/>
              <a:t>friendship</a:t>
            </a:r>
            <a:r>
              <a:rPr lang="en-GB" dirty="0"/>
              <a:t>;</a:t>
            </a:r>
            <a:endParaRPr lang="cs-CZ" dirty="0"/>
          </a:p>
          <a:p>
            <a:r>
              <a:rPr lang="cs-CZ" dirty="0"/>
              <a:t>(6) </a:t>
            </a:r>
            <a:r>
              <a:rPr lang="en-GB" dirty="0"/>
              <a:t>practical </a:t>
            </a:r>
            <a:r>
              <a:rPr lang="en-GB" b="1" dirty="0"/>
              <a:t>reasonableness</a:t>
            </a:r>
            <a:r>
              <a:rPr lang="en-GB" dirty="0"/>
              <a:t>, the capacity for intelligent and reasonable thought processes;</a:t>
            </a:r>
            <a:endParaRPr lang="cs-CZ" dirty="0"/>
          </a:p>
          <a:p>
            <a:r>
              <a:rPr lang="cs-CZ" dirty="0"/>
              <a:t>(7) </a:t>
            </a:r>
            <a:r>
              <a:rPr lang="en-GB" b="1" dirty="0"/>
              <a:t>religion</a:t>
            </a:r>
            <a:r>
              <a:rPr lang="en-GB" dirty="0"/>
              <a:t>, or the capacity for spiritual experience.</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95600" y="764373"/>
            <a:ext cx="2521479" cy="1293028"/>
          </a:xfrm>
        </p:spPr>
        <p:txBody>
          <a:bodyPr>
            <a:normAutofit/>
          </a:bodyPr>
          <a:lstStyle/>
          <a:p>
            <a:pPr algn="l"/>
            <a:r>
              <a:rPr lang="en-GB" sz="1800" dirty="0"/>
              <a:t>John Finnis</a:t>
            </a:r>
            <a:r>
              <a:rPr lang="cs-CZ" sz="1800" dirty="0"/>
              <a:t> and </a:t>
            </a:r>
            <a:br>
              <a:rPr lang="cs-CZ" sz="1800" dirty="0"/>
            </a:br>
            <a:r>
              <a:rPr lang="cs-CZ" sz="1800" dirty="0"/>
              <a:t>his 7 </a:t>
            </a:r>
            <a:r>
              <a:rPr lang="en-GB" sz="1800" dirty="0"/>
              <a:t>basic forms of human good</a:t>
            </a:r>
            <a:endParaRPr lang="cs-CZ" sz="1800" dirty="0"/>
          </a:p>
        </p:txBody>
      </p:sp>
      <p:sp>
        <p:nvSpPr>
          <p:cNvPr id="3" name="Zástupný symbol pro obsah 2"/>
          <p:cNvSpPr>
            <a:spLocks noGrp="1"/>
          </p:cNvSpPr>
          <p:nvPr>
            <p:ph idx="1"/>
          </p:nvPr>
        </p:nvSpPr>
        <p:spPr>
          <a:xfrm>
            <a:off x="685800" y="2194560"/>
            <a:ext cx="5892553" cy="4024125"/>
          </a:xfrm>
        </p:spPr>
        <p:txBody>
          <a:bodyPr>
            <a:normAutofit fontScale="92500"/>
          </a:bodyPr>
          <a:lstStyle/>
          <a:p>
            <a:r>
              <a:rPr lang="cs-CZ" dirty="0"/>
              <a:t>(1) </a:t>
            </a:r>
            <a:r>
              <a:rPr lang="en-GB" b="1" dirty="0"/>
              <a:t>life</a:t>
            </a:r>
            <a:r>
              <a:rPr lang="en-GB" dirty="0"/>
              <a:t> and its capacity for development;</a:t>
            </a:r>
            <a:endParaRPr lang="cs-CZ" dirty="0"/>
          </a:p>
          <a:p>
            <a:r>
              <a:rPr lang="cs-CZ" dirty="0"/>
              <a:t>(2) </a:t>
            </a:r>
            <a:r>
              <a:rPr lang="en-GB" dirty="0"/>
              <a:t>the acquisition of </a:t>
            </a:r>
            <a:r>
              <a:rPr lang="en-GB" b="1" dirty="0"/>
              <a:t>knowledge</a:t>
            </a:r>
            <a:r>
              <a:rPr lang="en-GB" dirty="0"/>
              <a:t>, as an end in itself;</a:t>
            </a:r>
            <a:endParaRPr lang="cs-CZ" dirty="0"/>
          </a:p>
          <a:p>
            <a:r>
              <a:rPr lang="cs-CZ" dirty="0"/>
              <a:t>(3) </a:t>
            </a:r>
            <a:r>
              <a:rPr lang="en-GB" b="1" dirty="0"/>
              <a:t>play</a:t>
            </a:r>
            <a:r>
              <a:rPr lang="en-GB" dirty="0"/>
              <a:t>, as the capacity for recreation;</a:t>
            </a:r>
            <a:endParaRPr lang="cs-CZ" dirty="0"/>
          </a:p>
          <a:p>
            <a:r>
              <a:rPr lang="cs-CZ" dirty="0"/>
              <a:t>(4) </a:t>
            </a:r>
            <a:r>
              <a:rPr lang="en-GB" b="1" dirty="0"/>
              <a:t>aesthetic</a:t>
            </a:r>
            <a:r>
              <a:rPr lang="en-GB" dirty="0"/>
              <a:t> expression;</a:t>
            </a:r>
            <a:endParaRPr lang="cs-CZ" dirty="0"/>
          </a:p>
          <a:p>
            <a:r>
              <a:rPr lang="cs-CZ" dirty="0"/>
              <a:t>(5) </a:t>
            </a:r>
            <a:r>
              <a:rPr lang="en-GB" dirty="0"/>
              <a:t>sociability and </a:t>
            </a:r>
            <a:r>
              <a:rPr lang="en-GB" b="1" dirty="0"/>
              <a:t>friendship</a:t>
            </a:r>
            <a:r>
              <a:rPr lang="en-GB" dirty="0"/>
              <a:t>;</a:t>
            </a:r>
            <a:endParaRPr lang="cs-CZ" dirty="0"/>
          </a:p>
          <a:p>
            <a:r>
              <a:rPr lang="cs-CZ" dirty="0"/>
              <a:t>(6) </a:t>
            </a:r>
            <a:r>
              <a:rPr lang="en-GB" dirty="0"/>
              <a:t>practical </a:t>
            </a:r>
            <a:r>
              <a:rPr lang="en-GB" b="1" dirty="0"/>
              <a:t>reasonableness</a:t>
            </a:r>
            <a:r>
              <a:rPr lang="en-GB" dirty="0"/>
              <a:t>, the capacity for intelligent and reasonable thought processes;</a:t>
            </a:r>
            <a:endParaRPr lang="cs-CZ" dirty="0"/>
          </a:p>
          <a:p>
            <a:r>
              <a:rPr lang="cs-CZ" dirty="0"/>
              <a:t>(7) </a:t>
            </a:r>
            <a:r>
              <a:rPr lang="en-GB" b="1" dirty="0"/>
              <a:t>religion</a:t>
            </a:r>
            <a:r>
              <a:rPr lang="en-GB" dirty="0"/>
              <a:t>, or the capacity for spiritual experience.</a:t>
            </a:r>
            <a:endParaRPr lang="cs-CZ" dirty="0"/>
          </a:p>
        </p:txBody>
      </p:sp>
      <p:sp>
        <p:nvSpPr>
          <p:cNvPr id="5" name="TextovéPole 4">
            <a:extLst>
              <a:ext uri="{FF2B5EF4-FFF2-40B4-BE49-F238E27FC236}">
                <a16:creationId xmlns:a16="http://schemas.microsoft.com/office/drawing/2014/main" id="{EC0CC1D2-9965-B563-12FA-A7C8D155C0D9}"/>
              </a:ext>
            </a:extLst>
          </p:cNvPr>
          <p:cNvSpPr txBox="1"/>
          <p:nvPr/>
        </p:nvSpPr>
        <p:spPr>
          <a:xfrm>
            <a:off x="6925322" y="2210576"/>
            <a:ext cx="4580878" cy="646331"/>
          </a:xfrm>
          <a:prstGeom prst="rect">
            <a:avLst/>
          </a:prstGeom>
          <a:noFill/>
        </p:spPr>
        <p:txBody>
          <a:bodyPr wrap="square" rtlCol="0">
            <a:spAutoFit/>
          </a:bodyPr>
          <a:lstStyle/>
          <a:p>
            <a:r>
              <a:rPr lang="en-US"/>
              <a:t>dignity, freedoms, equality, solidarity, citizens' rights and justice</a:t>
            </a:r>
            <a:endParaRPr lang="en-CA" dirty="0"/>
          </a:p>
        </p:txBody>
      </p:sp>
      <p:sp>
        <p:nvSpPr>
          <p:cNvPr id="6" name="TextovéPole 5">
            <a:extLst>
              <a:ext uri="{FF2B5EF4-FFF2-40B4-BE49-F238E27FC236}">
                <a16:creationId xmlns:a16="http://schemas.microsoft.com/office/drawing/2014/main" id="{7093C950-950C-B7F5-517C-EFDE6E9F232D}"/>
              </a:ext>
            </a:extLst>
          </p:cNvPr>
          <p:cNvSpPr txBox="1"/>
          <p:nvPr/>
        </p:nvSpPr>
        <p:spPr>
          <a:xfrm>
            <a:off x="6925322" y="949222"/>
            <a:ext cx="3096827" cy="923330"/>
          </a:xfrm>
          <a:prstGeom prst="rect">
            <a:avLst/>
          </a:prstGeom>
          <a:noFill/>
        </p:spPr>
        <p:txBody>
          <a:bodyPr wrap="square" rtlCol="0">
            <a:spAutoFit/>
          </a:bodyPr>
          <a:lstStyle/>
          <a:p>
            <a:r>
              <a:rPr lang="en-US"/>
              <a:t>Charter of Fundamental Rights</a:t>
            </a:r>
            <a:br>
              <a:rPr lang="en-US"/>
            </a:br>
            <a:r>
              <a:rPr lang="en-US"/>
              <a:t>of the European Union</a:t>
            </a:r>
            <a:endParaRPr lang="en-CA" dirty="0"/>
          </a:p>
        </p:txBody>
      </p:sp>
    </p:spTree>
    <p:extLst>
      <p:ext uri="{BB962C8B-B14F-4D97-AF65-F5344CB8AC3E}">
        <p14:creationId xmlns:p14="http://schemas.microsoft.com/office/powerpoint/2010/main" val="2144916029"/>
      </p:ext>
    </p:extLst>
  </p:cSld>
  <p:clrMapOvr>
    <a:masterClrMapping/>
  </p:clrMapOvr>
</p:sld>
</file>

<file path=ppt/theme/theme1.xml><?xml version="1.0" encoding="utf-8"?>
<a:theme xmlns:a="http://schemas.openxmlformats.org/drawingml/2006/main" name="Kondenzační stopa">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1946</Words>
  <Application>Microsoft Office PowerPoint</Application>
  <PresentationFormat>Širokoúhlá obrazovka</PresentationFormat>
  <Paragraphs>93</Paragraphs>
  <Slides>19</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Century Gothic</vt:lpstr>
      <vt:lpstr>Kondenzační stopa</vt:lpstr>
      <vt:lpstr>Human Rights: Justice, Reason, Intellect and Participation 4  To the problems with justifications of Human rights</vt:lpstr>
      <vt:lpstr>What is justice?</vt:lpstr>
      <vt:lpstr>What is justice?</vt:lpstr>
      <vt:lpstr>What is justice?</vt:lpstr>
      <vt:lpstr>Origins of Human Rights</vt:lpstr>
      <vt:lpstr>Human rights as norms</vt:lpstr>
      <vt:lpstr>A model of the structure of HR</vt:lpstr>
      <vt:lpstr>John Finnis and  his 7 basic forms of human good</vt:lpstr>
      <vt:lpstr>John Finnis and  his 7 basic forms of human good</vt:lpstr>
      <vt:lpstr>Charter of Fundamental Rights of the European Union</vt:lpstr>
      <vt:lpstr>Charter of Fundamental Rights of the European Union (12/12/2007)</vt:lpstr>
      <vt:lpstr>The main issues of human rights, fundamental concepts</vt:lpstr>
      <vt:lpstr>The Interests Theory Approach</vt:lpstr>
      <vt:lpstr>The Interests Theory Approach</vt:lpstr>
      <vt:lpstr>Critique of the interests theory approach</vt:lpstr>
      <vt:lpstr>The Will Theory Approach</vt:lpstr>
      <vt:lpstr>The Will Theory Approach</vt:lpstr>
      <vt:lpstr>Critique of the will theory approach</vt:lpstr>
      <vt:lpstr>the historical development of the concept of human rights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Justice, Reason, Intellect and Participation 2  Human rights. Principles, Justice, values</dc:title>
  <dc:creator>Svobodová Zuzana PhDr. Ph.D.</dc:creator>
  <cp:lastModifiedBy>Svobodová Zuzana PhDr. Ph.D.</cp:lastModifiedBy>
  <cp:revision>4</cp:revision>
  <dcterms:created xsi:type="dcterms:W3CDTF">2022-11-21T14:07:16Z</dcterms:created>
  <dcterms:modified xsi:type="dcterms:W3CDTF">2022-12-19T12:43:31Z</dcterms:modified>
</cp:coreProperties>
</file>