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61" r:id="rId6"/>
    <p:sldId id="262" r:id="rId7"/>
    <p:sldId id="266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343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25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0498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94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4550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47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931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56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76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74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0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0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81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83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24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64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29994-A32A-4F5B-8E9B-54772789DA2E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D46842-8963-4672-BFAF-276D67462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44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ouisiana_Purchase#/media/File:Louisiana_Purchase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South</a:t>
            </a: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79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3713F1-4BAD-47BD-B01A-B21658AD3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Slave </a:t>
            </a:r>
            <a:r>
              <a:rPr lang="cs-CZ" dirty="0" err="1"/>
              <a:t>insurrections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0FEAD3-CEEA-4FFA-B7B1-1FE78C931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About</a:t>
            </a:r>
            <a:r>
              <a:rPr lang="cs-CZ" dirty="0"/>
              <a:t> 200 </a:t>
            </a:r>
            <a:r>
              <a:rPr lang="cs-CZ" dirty="0" err="1"/>
              <a:t>insurrections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1776 – 1860</a:t>
            </a:r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mightiest</a:t>
            </a:r>
            <a:r>
              <a:rPr lang="cs-CZ" dirty="0"/>
              <a:t> and </a:t>
            </a:r>
            <a:r>
              <a:rPr lang="cs-CZ" dirty="0" err="1"/>
              <a:t>bloodiest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</a:t>
            </a:r>
            <a:r>
              <a:rPr lang="cs-CZ" dirty="0"/>
              <a:t> Turner in 1831: Virginia; 80 </a:t>
            </a:r>
            <a:r>
              <a:rPr lang="cs-CZ" dirty="0" err="1"/>
              <a:t>slaves</a:t>
            </a:r>
            <a:r>
              <a:rPr lang="cs-CZ" dirty="0"/>
              <a:t> and 60 </a:t>
            </a:r>
            <a:r>
              <a:rPr lang="cs-CZ" dirty="0" err="1"/>
              <a:t>whites</a:t>
            </a:r>
            <a:r>
              <a:rPr lang="cs-CZ" dirty="0"/>
              <a:t> </a:t>
            </a:r>
            <a:r>
              <a:rPr lang="cs-CZ" dirty="0" err="1"/>
              <a:t>killed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Insurrections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</a:t>
            </a:r>
            <a:r>
              <a:rPr lang="cs-CZ" dirty="0" err="1"/>
              <a:t>fear</a:t>
            </a:r>
            <a:r>
              <a:rPr lang="cs-CZ" dirty="0"/>
              <a:t>…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politicians</a:t>
            </a:r>
            <a:r>
              <a:rPr lang="cs-CZ" dirty="0"/>
              <a:t>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abolition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slavery</a:t>
            </a:r>
            <a:r>
              <a:rPr lang="cs-CZ" dirty="0"/>
              <a:t> (in 18-19 </a:t>
            </a:r>
            <a:r>
              <a:rPr lang="cs-CZ" dirty="0" err="1"/>
              <a:t>centuries</a:t>
            </a:r>
            <a:r>
              <a:rPr lang="cs-CZ" dirty="0"/>
              <a:t>), </a:t>
            </a:r>
            <a:r>
              <a:rPr lang="cs-CZ" dirty="0" err="1"/>
              <a:t>colonization</a:t>
            </a:r>
            <a:r>
              <a:rPr lang="cs-CZ" dirty="0"/>
              <a:t>, but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tightening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pro-</a:t>
            </a:r>
            <a:r>
              <a:rPr lang="cs-CZ" dirty="0" err="1"/>
              <a:t>slavery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William </a:t>
            </a:r>
            <a:r>
              <a:rPr lang="cs-CZ" dirty="0" err="1"/>
              <a:t>Styron</a:t>
            </a:r>
            <a:r>
              <a:rPr lang="cs-CZ" dirty="0"/>
              <a:t>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Confession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Nat</a:t>
            </a:r>
            <a:r>
              <a:rPr lang="cs-CZ" i="1" dirty="0"/>
              <a:t> Turner</a:t>
            </a:r>
            <a:r>
              <a:rPr lang="cs-CZ" dirty="0"/>
              <a:t>, 1967 (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won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Pulitzer</a:t>
            </a:r>
            <a:r>
              <a:rPr lang="cs-CZ" dirty="0"/>
              <a:t> </a:t>
            </a:r>
            <a:r>
              <a:rPr lang="cs-CZ" dirty="0" err="1"/>
              <a:t>Prize</a:t>
            </a:r>
            <a:r>
              <a:rPr lang="cs-CZ" dirty="0"/>
              <a:t>, 1968). Česky 1972, </a:t>
            </a:r>
            <a:r>
              <a:rPr lang="cs-CZ" i="1" dirty="0"/>
              <a:t>Zpověď </a:t>
            </a:r>
            <a:r>
              <a:rPr lang="cs-CZ" i="1" dirty="0" err="1"/>
              <a:t>Nata</a:t>
            </a:r>
            <a:r>
              <a:rPr lang="cs-CZ" i="1" dirty="0"/>
              <a:t> </a:t>
            </a:r>
            <a:r>
              <a:rPr lang="cs-CZ" i="1" dirty="0" err="1"/>
              <a:t>Turnera</a:t>
            </a:r>
            <a:r>
              <a:rPr lang="cs-CZ" dirty="0"/>
              <a:t>  (přel. V. Vařecha). Hot </a:t>
            </a:r>
            <a:r>
              <a:rPr lang="cs-CZ" dirty="0" err="1"/>
              <a:t>debates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white</a:t>
            </a:r>
            <a:r>
              <a:rPr lang="cs-CZ" dirty="0"/>
              <a:t> and </a:t>
            </a:r>
            <a:r>
              <a:rPr lang="cs-CZ" dirty="0" err="1"/>
              <a:t>black</a:t>
            </a:r>
            <a:r>
              <a:rPr lang="cs-CZ" dirty="0"/>
              <a:t> </a:t>
            </a:r>
            <a:r>
              <a:rPr lang="cs-CZ" dirty="0" err="1"/>
              <a:t>Americans</a:t>
            </a:r>
            <a:r>
              <a:rPr lang="cs-CZ" dirty="0"/>
              <a:t>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heritage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301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talked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abolitionism</a:t>
            </a:r>
            <a:r>
              <a:rPr lang="cs-CZ" dirty="0"/>
              <a:t> in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contexts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Women´s</a:t>
            </a:r>
            <a:r>
              <a:rPr lang="cs-CZ" dirty="0"/>
              <a:t>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,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slavery</a:t>
            </a:r>
            <a:r>
              <a:rPr lang="cs-CZ" dirty="0"/>
              <a:t>, in </a:t>
            </a:r>
            <a:r>
              <a:rPr lang="cs-CZ" dirty="0" err="1"/>
              <a:t>which</a:t>
            </a:r>
            <a:r>
              <a:rPr lang="cs-CZ" dirty="0"/>
              <a:t> H. B. </a:t>
            </a:r>
            <a:r>
              <a:rPr lang="cs-CZ" dirty="0" err="1"/>
              <a:t>Stowe´s</a:t>
            </a:r>
            <a:r>
              <a:rPr lang="cs-CZ" dirty="0"/>
              <a:t> </a:t>
            </a:r>
            <a:r>
              <a:rPr lang="cs-CZ" i="1" dirty="0" err="1"/>
              <a:t>Uncle</a:t>
            </a:r>
            <a:r>
              <a:rPr lang="cs-CZ" i="1" dirty="0"/>
              <a:t> </a:t>
            </a:r>
            <a:r>
              <a:rPr lang="cs-CZ" i="1" dirty="0" err="1"/>
              <a:t>Tom´s</a:t>
            </a:r>
            <a:r>
              <a:rPr lang="cs-CZ" i="1" dirty="0"/>
              <a:t> </a:t>
            </a:r>
            <a:r>
              <a:rPr lang="cs-CZ" i="1" dirty="0" err="1"/>
              <a:t>Cabin</a:t>
            </a:r>
            <a:r>
              <a:rPr lang="cs-CZ" i="1" dirty="0"/>
              <a:t> </a:t>
            </a:r>
            <a:r>
              <a:rPr lang="cs-CZ" dirty="0"/>
              <a:t>(1851) </a:t>
            </a:r>
            <a:r>
              <a:rPr lang="cs-CZ" dirty="0" err="1"/>
              <a:t>originated</a:t>
            </a:r>
            <a:r>
              <a:rPr lang="cs-CZ" dirty="0"/>
              <a:t>. (</a:t>
            </a:r>
            <a:r>
              <a:rPr lang="cs-CZ" dirty="0" err="1"/>
              <a:t>The</a:t>
            </a:r>
            <a:r>
              <a:rPr lang="cs-CZ" dirty="0"/>
              <a:t> Seneca </a:t>
            </a:r>
            <a:r>
              <a:rPr lang="cs-CZ" dirty="0" err="1"/>
              <a:t>Falls</a:t>
            </a:r>
            <a:r>
              <a:rPr lang="cs-CZ" dirty="0"/>
              <a:t> </a:t>
            </a:r>
            <a:r>
              <a:rPr lang="cs-CZ" dirty="0" err="1"/>
              <a:t>Convention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„</a:t>
            </a:r>
            <a:r>
              <a:rPr lang="cs-CZ" dirty="0" err="1"/>
              <a:t>Declaration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Sentiments</a:t>
            </a:r>
            <a:r>
              <a:rPr lang="cs-CZ" dirty="0"/>
              <a:t>“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women´s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, 1848,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influenced</a:t>
            </a:r>
            <a:r>
              <a:rPr lang="cs-CZ" dirty="0"/>
              <a:t> by </a:t>
            </a:r>
            <a:r>
              <a:rPr lang="cs-CZ" dirty="0" err="1"/>
              <a:t>women´s</a:t>
            </a:r>
            <a:r>
              <a:rPr lang="cs-CZ" dirty="0"/>
              <a:t> </a:t>
            </a:r>
            <a:r>
              <a:rPr lang="cs-CZ" dirty="0" err="1"/>
              <a:t>abolitionist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.)</a:t>
            </a:r>
          </a:p>
          <a:p>
            <a:r>
              <a:rPr lang="cs-CZ" dirty="0" err="1"/>
              <a:t>American</a:t>
            </a:r>
            <a:r>
              <a:rPr lang="cs-CZ" dirty="0"/>
              <a:t> Anti-</a:t>
            </a:r>
            <a:r>
              <a:rPr lang="cs-CZ" dirty="0" err="1"/>
              <a:t>slavery</a:t>
            </a:r>
            <a:r>
              <a:rPr lang="cs-CZ" dirty="0"/>
              <a:t> Society and </a:t>
            </a:r>
            <a:r>
              <a:rPr lang="cs-CZ" dirty="0" err="1"/>
              <a:t>its</a:t>
            </a:r>
            <a:r>
              <a:rPr lang="cs-CZ" dirty="0"/>
              <a:t> „</a:t>
            </a:r>
            <a:r>
              <a:rPr lang="cs-CZ" dirty="0" err="1"/>
              <a:t>Declaration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Sentiments</a:t>
            </a:r>
            <a:r>
              <a:rPr lang="cs-CZ" dirty="0"/>
              <a:t>“, 1833: a </a:t>
            </a:r>
            <a:r>
              <a:rPr lang="cs-CZ" dirty="0" err="1"/>
              <a:t>polemic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Declaration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Independence</a:t>
            </a:r>
            <a:endParaRPr lang="cs-CZ" dirty="0"/>
          </a:p>
          <a:p>
            <a:r>
              <a:rPr lang="cs-CZ" dirty="0" err="1"/>
              <a:t>Religious</a:t>
            </a:r>
            <a:r>
              <a:rPr lang="cs-CZ" dirty="0"/>
              <a:t> </a:t>
            </a:r>
            <a:r>
              <a:rPr lang="cs-CZ" dirty="0" err="1"/>
              <a:t>zealots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John Brown (1800-1859): </a:t>
            </a:r>
            <a:r>
              <a:rPr lang="cs-CZ" dirty="0" err="1"/>
              <a:t>involved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anti-</a:t>
            </a:r>
            <a:r>
              <a:rPr lang="cs-CZ" dirty="0" err="1"/>
              <a:t>slavery</a:t>
            </a:r>
            <a:r>
              <a:rPr lang="cs-CZ" dirty="0"/>
              <a:t> </a:t>
            </a:r>
            <a:r>
              <a:rPr lang="cs-CZ" dirty="0" err="1"/>
              <a:t>fights</a:t>
            </a:r>
            <a:r>
              <a:rPr lang="cs-CZ" dirty="0"/>
              <a:t> in „</a:t>
            </a:r>
            <a:r>
              <a:rPr lang="cs-CZ" dirty="0" err="1"/>
              <a:t>Bleeding</a:t>
            </a:r>
            <a:r>
              <a:rPr lang="cs-CZ" dirty="0"/>
              <a:t> Kansas“, 1854-1861; </a:t>
            </a:r>
            <a:r>
              <a:rPr lang="cs-CZ" dirty="0" err="1"/>
              <a:t>organized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uprising</a:t>
            </a:r>
            <a:r>
              <a:rPr lang="cs-CZ" dirty="0"/>
              <a:t> in </a:t>
            </a:r>
            <a:r>
              <a:rPr lang="cs-CZ" dirty="0" err="1"/>
              <a:t>Harper´s</a:t>
            </a:r>
            <a:r>
              <a:rPr lang="cs-CZ" dirty="0"/>
              <a:t> Ferry in Virginia, 1859; </a:t>
            </a:r>
            <a:r>
              <a:rPr lang="cs-CZ" dirty="0" err="1"/>
              <a:t>tried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treason</a:t>
            </a:r>
            <a:r>
              <a:rPr lang="cs-CZ" dirty="0"/>
              <a:t> and </a:t>
            </a:r>
            <a:r>
              <a:rPr lang="cs-CZ" dirty="0" err="1"/>
              <a:t>executed</a:t>
            </a:r>
            <a:r>
              <a:rPr lang="cs-CZ" dirty="0"/>
              <a:t>.</a:t>
            </a:r>
          </a:p>
          <a:p>
            <a:r>
              <a:rPr lang="cs-CZ" dirty="0"/>
              <a:t>Transcendentalism (</a:t>
            </a:r>
            <a:r>
              <a:rPr lang="cs-CZ" dirty="0" err="1"/>
              <a:t>Emerson</a:t>
            </a:r>
            <a:r>
              <a:rPr lang="cs-CZ" dirty="0"/>
              <a:t> in „</a:t>
            </a:r>
            <a:r>
              <a:rPr lang="cs-CZ" dirty="0" err="1"/>
              <a:t>Self-reliance</a:t>
            </a:r>
            <a:r>
              <a:rPr lang="cs-CZ" dirty="0"/>
              <a:t>“; Louisa May </a:t>
            </a:r>
            <a:r>
              <a:rPr lang="cs-CZ" dirty="0" err="1"/>
              <a:t>Alcott´s</a:t>
            </a:r>
            <a:r>
              <a:rPr lang="cs-CZ" dirty="0"/>
              <a:t> story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father</a:t>
            </a:r>
            <a:r>
              <a:rPr lang="cs-CZ" dirty="0"/>
              <a:t> in </a:t>
            </a:r>
            <a:r>
              <a:rPr lang="cs-CZ" i="1" dirty="0" err="1"/>
              <a:t>Little</a:t>
            </a:r>
            <a:r>
              <a:rPr lang="cs-CZ" i="1" dirty="0"/>
              <a:t> </a:t>
            </a:r>
            <a:r>
              <a:rPr lang="cs-CZ" i="1" dirty="0" err="1"/>
              <a:t>Women</a:t>
            </a:r>
            <a:r>
              <a:rPr lang="cs-CZ" i="1" dirty="0"/>
              <a:t> – </a:t>
            </a:r>
            <a:r>
              <a:rPr lang="cs-CZ" dirty="0"/>
              <a:t>he </a:t>
            </a:r>
            <a:r>
              <a:rPr lang="cs-CZ" dirty="0" err="1"/>
              <a:t>fights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Union </a:t>
            </a:r>
            <a:r>
              <a:rPr lang="cs-CZ" dirty="0" err="1"/>
              <a:t>army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Civil </a:t>
            </a:r>
            <a:r>
              <a:rPr lang="cs-CZ" dirty="0" err="1"/>
              <a:t>War</a:t>
            </a:r>
            <a:r>
              <a:rPr lang="cs-CZ" dirty="0"/>
              <a:t>; H. D. </a:t>
            </a:r>
            <a:r>
              <a:rPr lang="cs-CZ" dirty="0" err="1"/>
              <a:t>Thoreau´s</a:t>
            </a:r>
            <a:r>
              <a:rPr lang="cs-CZ" dirty="0"/>
              <a:t>  „On Civil </a:t>
            </a:r>
            <a:r>
              <a:rPr lang="cs-CZ" dirty="0" err="1"/>
              <a:t>Disobedience</a:t>
            </a:r>
            <a:r>
              <a:rPr lang="cs-CZ" dirty="0"/>
              <a:t>“ </a:t>
            </a:r>
            <a:r>
              <a:rPr lang="cs-CZ" dirty="0" err="1"/>
              <a:t>expresses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author´s</a:t>
            </a:r>
            <a:r>
              <a:rPr lang="cs-CZ" dirty="0"/>
              <a:t> </a:t>
            </a:r>
            <a:r>
              <a:rPr lang="cs-CZ" dirty="0" err="1"/>
              <a:t>resolution</a:t>
            </a:r>
            <a:r>
              <a:rPr lang="cs-CZ" dirty="0"/>
              <a:t> not to </a:t>
            </a:r>
            <a:r>
              <a:rPr lang="cs-CZ" dirty="0" err="1"/>
              <a:t>pay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poll</a:t>
            </a:r>
            <a:r>
              <a:rPr lang="cs-CZ" dirty="0"/>
              <a:t> tax </a:t>
            </a:r>
            <a:r>
              <a:rPr lang="cs-CZ" dirty="0" err="1"/>
              <a:t>because</a:t>
            </a:r>
            <a:r>
              <a:rPr lang="cs-CZ" dirty="0"/>
              <a:t> he </a:t>
            </a:r>
            <a:r>
              <a:rPr lang="cs-CZ" dirty="0" err="1"/>
              <a:t>doesn´t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support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governmental</a:t>
            </a:r>
            <a:r>
              <a:rPr lang="cs-CZ" dirty="0"/>
              <a:t> </a:t>
            </a:r>
            <a:r>
              <a:rPr lang="cs-CZ" dirty="0" err="1"/>
              <a:t>involvement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Mexican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… </a:t>
            </a:r>
            <a:r>
              <a:rPr lang="cs-CZ" dirty="0" err="1"/>
              <a:t>Thoreau</a:t>
            </a:r>
            <a:r>
              <a:rPr lang="cs-CZ" dirty="0"/>
              <a:t> </a:t>
            </a:r>
            <a:r>
              <a:rPr lang="cs-CZ" dirty="0" err="1"/>
              <a:t>publicly</a:t>
            </a:r>
            <a:r>
              <a:rPr lang="cs-CZ" dirty="0"/>
              <a:t> </a:t>
            </a:r>
            <a:r>
              <a:rPr lang="cs-CZ" dirty="0" err="1"/>
              <a:t>defended</a:t>
            </a:r>
            <a:r>
              <a:rPr lang="cs-CZ" dirty="0"/>
              <a:t> John Brown.)</a:t>
            </a:r>
          </a:p>
        </p:txBody>
      </p:sp>
    </p:spTree>
    <p:extLst>
      <p:ext uri="{BB962C8B-B14F-4D97-AF65-F5344CB8AC3E}">
        <p14:creationId xmlns:p14="http://schemas.microsoft.com/office/powerpoint/2010/main" val="396590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Free and </a:t>
            </a:r>
            <a:r>
              <a:rPr lang="cs-CZ" dirty="0" err="1"/>
              <a:t>slave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conflicts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1819-1820, </a:t>
            </a:r>
            <a:r>
              <a:rPr lang="cs-CZ" dirty="0" err="1"/>
              <a:t>The</a:t>
            </a:r>
            <a:r>
              <a:rPr lang="cs-CZ" dirty="0"/>
              <a:t> Missouri </a:t>
            </a:r>
            <a:r>
              <a:rPr lang="cs-CZ" dirty="0" err="1"/>
              <a:t>Compromise</a:t>
            </a:r>
            <a:r>
              <a:rPr lang="cs-CZ" dirty="0"/>
              <a:t>: </a:t>
            </a:r>
            <a:r>
              <a:rPr lang="cs-CZ" dirty="0" err="1"/>
              <a:t>slavery</a:t>
            </a:r>
            <a:r>
              <a:rPr lang="cs-CZ" dirty="0"/>
              <a:t> </a:t>
            </a:r>
            <a:r>
              <a:rPr lang="cs-CZ" dirty="0" err="1"/>
              <a:t>permitted</a:t>
            </a:r>
            <a:r>
              <a:rPr lang="cs-CZ" dirty="0"/>
              <a:t> in Missouri; </a:t>
            </a:r>
            <a:r>
              <a:rPr lang="cs-CZ" dirty="0" err="1"/>
              <a:t>prohibited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territories</a:t>
            </a:r>
            <a:r>
              <a:rPr lang="cs-CZ" dirty="0"/>
              <a:t> </a:t>
            </a:r>
            <a:r>
              <a:rPr lang="cs-CZ" dirty="0" err="1"/>
              <a:t>gained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Lousiana</a:t>
            </a:r>
            <a:r>
              <a:rPr lang="cs-CZ" dirty="0"/>
              <a:t> </a:t>
            </a:r>
            <a:r>
              <a:rPr lang="cs-CZ" dirty="0" err="1"/>
              <a:t>Purchase</a:t>
            </a:r>
            <a:r>
              <a:rPr lang="cs-CZ" dirty="0"/>
              <a:t> (1803) 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Missouri line </a:t>
            </a:r>
            <a:r>
              <a:rPr lang="cs-CZ" dirty="0">
                <a:hlinkClick r:id="rId2"/>
              </a:rPr>
              <a:t>https://en.wikipedia.org/wiki/Louisiana_Purchase#/media/File:Louisiana_Purchase.png</a:t>
            </a:r>
            <a:r>
              <a:rPr lang="cs-CZ" dirty="0"/>
              <a:t> 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annexation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Texas: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1836,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settlers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slaves</a:t>
            </a:r>
            <a:r>
              <a:rPr lang="cs-CZ" dirty="0"/>
              <a:t> in </a:t>
            </a:r>
            <a:r>
              <a:rPr lang="cs-CZ" dirty="0" err="1"/>
              <a:t>Mexican</a:t>
            </a:r>
            <a:r>
              <a:rPr lang="cs-CZ" dirty="0"/>
              <a:t> </a:t>
            </a:r>
            <a:r>
              <a:rPr lang="cs-CZ" dirty="0" err="1"/>
              <a:t>territory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Texas </a:t>
            </a:r>
            <a:r>
              <a:rPr lang="cs-CZ" dirty="0" err="1"/>
              <a:t>proclaimed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independent Republic </a:t>
            </a:r>
            <a:r>
              <a:rPr lang="cs-CZ" dirty="0" err="1"/>
              <a:t>of</a:t>
            </a:r>
            <a:r>
              <a:rPr lang="cs-CZ" dirty="0"/>
              <a:t> Texas. It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recognized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Andrew Jackson </a:t>
            </a:r>
            <a:r>
              <a:rPr lang="cs-CZ" dirty="0" err="1"/>
              <a:t>administration</a:t>
            </a:r>
            <a:r>
              <a:rPr lang="cs-CZ" dirty="0"/>
              <a:t>, </a:t>
            </a:r>
            <a:r>
              <a:rPr lang="cs-CZ" dirty="0" err="1"/>
              <a:t>however</a:t>
            </a:r>
            <a:r>
              <a:rPr lang="cs-CZ" dirty="0"/>
              <a:t> not by </a:t>
            </a:r>
            <a:r>
              <a:rPr lang="cs-CZ" dirty="0" err="1"/>
              <a:t>Mexico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The</a:t>
            </a:r>
            <a:r>
              <a:rPr lang="cs-CZ" dirty="0"/>
              <a:t> Republic </a:t>
            </a:r>
            <a:r>
              <a:rPr lang="cs-CZ" dirty="0" err="1"/>
              <a:t>of</a:t>
            </a:r>
            <a:r>
              <a:rPr lang="cs-CZ" dirty="0"/>
              <a:t> Texas </a:t>
            </a:r>
            <a:r>
              <a:rPr lang="cs-CZ" dirty="0" err="1"/>
              <a:t>wanted</a:t>
            </a:r>
            <a:r>
              <a:rPr lang="cs-CZ" dirty="0"/>
              <a:t> to enter </a:t>
            </a:r>
            <a:r>
              <a:rPr lang="cs-CZ" dirty="0" err="1"/>
              <a:t>the</a:t>
            </a:r>
            <a:r>
              <a:rPr lang="cs-CZ" dirty="0"/>
              <a:t> Union, and </a:t>
            </a:r>
            <a:r>
              <a:rPr lang="cs-CZ" dirty="0" err="1"/>
              <a:t>thus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Union </a:t>
            </a:r>
            <a:r>
              <a:rPr lang="cs-CZ" dirty="0" err="1"/>
              <a:t>annexed</a:t>
            </a:r>
            <a:r>
              <a:rPr lang="cs-CZ" dirty="0"/>
              <a:t> Texas as a </a:t>
            </a:r>
            <a:r>
              <a:rPr lang="cs-CZ" dirty="0" err="1"/>
              <a:t>slave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resulted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armed</a:t>
            </a:r>
            <a:r>
              <a:rPr lang="cs-CZ" dirty="0"/>
              <a:t> </a:t>
            </a:r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US and </a:t>
            </a:r>
            <a:r>
              <a:rPr lang="cs-CZ" dirty="0" err="1"/>
              <a:t>Mexico</a:t>
            </a:r>
            <a:r>
              <a:rPr lang="cs-CZ" dirty="0"/>
              <a:t>; 1846-1848;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easy</a:t>
            </a:r>
            <a:r>
              <a:rPr lang="cs-CZ" dirty="0"/>
              <a:t> US </a:t>
            </a:r>
            <a:r>
              <a:rPr lang="cs-CZ" dirty="0" err="1"/>
              <a:t>victory</a:t>
            </a:r>
            <a:r>
              <a:rPr lang="cs-CZ" dirty="0"/>
              <a:t> and </a:t>
            </a:r>
            <a:r>
              <a:rPr lang="cs-CZ" dirty="0" err="1"/>
              <a:t>aquirement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territories</a:t>
            </a:r>
            <a:r>
              <a:rPr lang="cs-CZ" dirty="0"/>
              <a:t> (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California</a:t>
            </a:r>
            <a:r>
              <a:rPr lang="cs-CZ" dirty="0"/>
              <a:t> and New </a:t>
            </a:r>
            <a:r>
              <a:rPr lang="cs-CZ" dirty="0" err="1"/>
              <a:t>Mexico</a:t>
            </a:r>
            <a:r>
              <a:rPr lang="cs-CZ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3975116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81AF1-630F-4BC6-9C2C-29DF57677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Compromise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1850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AA16B1-314E-48D7-872B-9EB78D6F4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Contained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agreements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Southern</a:t>
            </a:r>
            <a:r>
              <a:rPr lang="cs-CZ" dirty="0"/>
              <a:t> and </a:t>
            </a:r>
            <a:r>
              <a:rPr lang="cs-CZ" dirty="0" err="1"/>
              <a:t>Northern</a:t>
            </a:r>
            <a:r>
              <a:rPr lang="cs-CZ" dirty="0"/>
              <a:t> </a:t>
            </a:r>
            <a:r>
              <a:rPr lang="cs-CZ" dirty="0" err="1"/>
              <a:t>politicians</a:t>
            </a:r>
            <a:endParaRPr lang="cs-CZ" dirty="0"/>
          </a:p>
          <a:p>
            <a:r>
              <a:rPr lang="cs-CZ" dirty="0"/>
              <a:t>Texas </a:t>
            </a:r>
            <a:r>
              <a:rPr lang="cs-CZ" dirty="0" err="1"/>
              <a:t>gave</a:t>
            </a:r>
            <a:r>
              <a:rPr lang="cs-CZ" dirty="0"/>
              <a:t> up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claim</a:t>
            </a:r>
            <a:r>
              <a:rPr lang="cs-CZ" dirty="0"/>
              <a:t> to New </a:t>
            </a:r>
            <a:r>
              <a:rPr lang="cs-CZ" dirty="0" err="1"/>
              <a:t>Mexico</a:t>
            </a:r>
            <a:r>
              <a:rPr lang="cs-CZ" dirty="0"/>
              <a:t> and </a:t>
            </a:r>
            <a:r>
              <a:rPr lang="cs-CZ" dirty="0" err="1"/>
              <a:t>territories</a:t>
            </a:r>
            <a:r>
              <a:rPr lang="cs-CZ" dirty="0"/>
              <a:t> 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Missouri </a:t>
            </a:r>
            <a:r>
              <a:rPr lang="cs-CZ" dirty="0" err="1"/>
              <a:t>Compromise</a:t>
            </a:r>
            <a:r>
              <a:rPr lang="cs-CZ" dirty="0"/>
              <a:t> line.</a:t>
            </a:r>
          </a:p>
          <a:p>
            <a:r>
              <a:rPr lang="cs-CZ" dirty="0"/>
              <a:t>Utah and New </a:t>
            </a:r>
            <a:r>
              <a:rPr lang="cs-CZ" dirty="0" err="1"/>
              <a:t>Mexico</a:t>
            </a:r>
            <a:r>
              <a:rPr lang="cs-CZ" dirty="0"/>
              <a:t> </a:t>
            </a:r>
            <a:r>
              <a:rPr lang="cs-CZ" dirty="0" err="1"/>
              <a:t>territories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potentially</a:t>
            </a:r>
            <a:r>
              <a:rPr lang="cs-CZ" dirty="0"/>
              <a:t> </a:t>
            </a:r>
            <a:r>
              <a:rPr lang="cs-CZ" dirty="0" err="1"/>
              <a:t>resolve</a:t>
            </a:r>
            <a:r>
              <a:rPr lang="cs-CZ" dirty="0"/>
              <a:t> (by </a:t>
            </a:r>
            <a:r>
              <a:rPr lang="cs-CZ" dirty="0" err="1"/>
              <a:t>popular</a:t>
            </a:r>
            <a:r>
              <a:rPr lang="cs-CZ" dirty="0"/>
              <a:t> </a:t>
            </a:r>
            <a:r>
              <a:rPr lang="cs-CZ" dirty="0" err="1"/>
              <a:t>vote</a:t>
            </a:r>
            <a:r>
              <a:rPr lang="cs-CZ" dirty="0"/>
              <a:t>)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dirty="0"/>
              <a:t> </a:t>
            </a:r>
            <a:r>
              <a:rPr lang="cs-CZ" dirty="0" err="1"/>
              <a:t>slave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free </a:t>
            </a:r>
            <a:r>
              <a:rPr lang="cs-CZ" dirty="0" err="1"/>
              <a:t>states</a:t>
            </a:r>
            <a:endParaRPr lang="cs-CZ" dirty="0"/>
          </a:p>
          <a:p>
            <a:r>
              <a:rPr lang="cs-CZ" dirty="0" err="1"/>
              <a:t>Tightening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Fugitive</a:t>
            </a:r>
            <a:r>
              <a:rPr lang="cs-CZ" dirty="0"/>
              <a:t> Slave </a:t>
            </a:r>
            <a:r>
              <a:rPr lang="cs-CZ" dirty="0" err="1"/>
              <a:t>Act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0506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A0ADD-7008-4B19-A61E-79C9E03B0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763" y="420914"/>
            <a:ext cx="8596668" cy="1320800"/>
          </a:xfrm>
        </p:spPr>
        <p:txBody>
          <a:bodyPr/>
          <a:lstStyle/>
          <a:p>
            <a:r>
              <a:rPr lang="cs-CZ" dirty="0" err="1"/>
              <a:t>Secession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Civil </a:t>
            </a:r>
            <a:r>
              <a:rPr lang="cs-CZ" dirty="0" err="1"/>
              <a:t>War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33816B-4F8F-4AA3-90ED-8CA637CA8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1860 – 1861: </a:t>
            </a:r>
            <a:r>
              <a:rPr lang="cs-CZ" dirty="0" err="1"/>
              <a:t>North</a:t>
            </a:r>
            <a:r>
              <a:rPr lang="cs-CZ" dirty="0"/>
              <a:t> Carolina, </a:t>
            </a:r>
            <a:r>
              <a:rPr lang="cs-CZ" dirty="0" err="1"/>
              <a:t>South</a:t>
            </a:r>
            <a:r>
              <a:rPr lang="cs-CZ" dirty="0"/>
              <a:t> Carolina, Georgia, Arkansas, Texas, Alabama, Tennessee, Virginia, Louisiana, Mississippi, Florida, (</a:t>
            </a:r>
            <a:r>
              <a:rPr lang="cs-CZ" dirty="0" err="1"/>
              <a:t>later</a:t>
            </a:r>
            <a:r>
              <a:rPr lang="cs-CZ" dirty="0"/>
              <a:t> Kentucky and Missouri </a:t>
            </a:r>
            <a:r>
              <a:rPr lang="cs-CZ" dirty="0" err="1"/>
              <a:t>adopted</a:t>
            </a:r>
            <a:r>
              <a:rPr lang="cs-CZ" dirty="0"/>
              <a:t>, as </a:t>
            </a:r>
            <a:r>
              <a:rPr lang="cs-CZ" dirty="0" err="1"/>
              <a:t>they</a:t>
            </a:r>
            <a:r>
              <a:rPr lang="cs-CZ" dirty="0"/>
              <a:t> had </a:t>
            </a:r>
            <a:r>
              <a:rPr lang="cs-CZ" dirty="0" err="1"/>
              <a:t>confederate</a:t>
            </a:r>
            <a:r>
              <a:rPr lang="cs-CZ" dirty="0"/>
              <a:t> </a:t>
            </a:r>
            <a:r>
              <a:rPr lang="cs-CZ" dirty="0" err="1"/>
              <a:t>shadow</a:t>
            </a:r>
            <a:r>
              <a:rPr lang="cs-CZ" dirty="0"/>
              <a:t> </a:t>
            </a:r>
            <a:r>
              <a:rPr lang="cs-CZ" dirty="0" err="1"/>
              <a:t>governments</a:t>
            </a:r>
            <a:r>
              <a:rPr lang="cs-CZ" dirty="0"/>
              <a:t>).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Secession</a:t>
            </a:r>
            <a:r>
              <a:rPr lang="cs-CZ" dirty="0"/>
              <a:t> </a:t>
            </a:r>
            <a:r>
              <a:rPr lang="cs-CZ" dirty="0" err="1"/>
              <a:t>started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Abraham Lincoln as </a:t>
            </a:r>
            <a:r>
              <a:rPr lang="cs-CZ" dirty="0" err="1"/>
              <a:t>Republican</a:t>
            </a:r>
            <a:r>
              <a:rPr lang="cs-CZ" dirty="0"/>
              <a:t> President, 1860, on a </a:t>
            </a:r>
            <a:r>
              <a:rPr lang="cs-CZ" dirty="0" err="1"/>
              <a:t>platform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opposed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expansion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slavery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western </a:t>
            </a:r>
            <a:r>
              <a:rPr lang="cs-CZ" dirty="0" err="1"/>
              <a:t>territories</a:t>
            </a:r>
            <a:r>
              <a:rPr lang="cs-CZ" dirty="0"/>
              <a:t>.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Confederate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America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establisehd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, President </a:t>
            </a:r>
            <a:r>
              <a:rPr lang="cs-CZ" dirty="0" err="1"/>
              <a:t>Jefferson</a:t>
            </a:r>
            <a:r>
              <a:rPr lang="cs-CZ" dirty="0"/>
              <a:t> </a:t>
            </a:r>
            <a:r>
              <a:rPr lang="cs-CZ" dirty="0" err="1"/>
              <a:t>Davies</a:t>
            </a:r>
            <a:r>
              <a:rPr lang="cs-CZ" dirty="0"/>
              <a:t> in 1861.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Richmond</a:t>
            </a:r>
            <a:r>
              <a:rPr lang="cs-CZ" dirty="0"/>
              <a:t>, Virginia.</a:t>
            </a:r>
          </a:p>
          <a:p>
            <a:r>
              <a:rPr lang="cs-CZ" dirty="0" err="1"/>
              <a:t>The</a:t>
            </a:r>
            <a:r>
              <a:rPr lang="cs-CZ" dirty="0"/>
              <a:t> Civil </a:t>
            </a:r>
            <a:r>
              <a:rPr lang="cs-CZ" dirty="0" err="1"/>
              <a:t>War</a:t>
            </a:r>
            <a:r>
              <a:rPr lang="cs-CZ" dirty="0"/>
              <a:t>: 1861 (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Confederate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Union </a:t>
            </a:r>
            <a:r>
              <a:rPr lang="cs-CZ" dirty="0" err="1"/>
              <a:t>fort</a:t>
            </a:r>
            <a:r>
              <a:rPr lang="cs-CZ" dirty="0"/>
              <a:t>, </a:t>
            </a:r>
            <a:r>
              <a:rPr lang="cs-CZ" dirty="0" err="1"/>
              <a:t>Fort</a:t>
            </a:r>
            <a:r>
              <a:rPr lang="cs-CZ" dirty="0"/>
              <a:t> </a:t>
            </a:r>
            <a:r>
              <a:rPr lang="cs-CZ" dirty="0" err="1"/>
              <a:t>Sumter</a:t>
            </a:r>
            <a:r>
              <a:rPr lang="cs-CZ" dirty="0"/>
              <a:t>, N.C) – 1865</a:t>
            </a:r>
          </a:p>
          <a:p>
            <a:r>
              <a:rPr lang="cs-CZ" dirty="0" err="1"/>
              <a:t>Generals</a:t>
            </a:r>
            <a:r>
              <a:rPr lang="cs-CZ" dirty="0"/>
              <a:t> Robert E. </a:t>
            </a:r>
            <a:r>
              <a:rPr lang="cs-CZ" dirty="0" err="1"/>
              <a:t>Lee</a:t>
            </a:r>
            <a:r>
              <a:rPr lang="cs-CZ" dirty="0"/>
              <a:t> X </a:t>
            </a:r>
            <a:r>
              <a:rPr lang="cs-CZ" dirty="0" err="1"/>
              <a:t>Ulysses</a:t>
            </a:r>
            <a:r>
              <a:rPr lang="cs-CZ" dirty="0"/>
              <a:t> S. Grant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victory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latter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Appommatox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67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5A551-10E4-43E8-8783-1557A176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Literary</a:t>
            </a:r>
            <a:r>
              <a:rPr lang="cs-CZ" dirty="0"/>
              <a:t> </a:t>
            </a:r>
            <a:r>
              <a:rPr lang="cs-CZ" dirty="0" err="1"/>
              <a:t>portrayals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D642A0-15A1-46F7-A39B-3BA2D4E86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3048000"/>
            <a:ext cx="8596668" cy="2993362"/>
          </a:xfrm>
        </p:spPr>
        <p:txBody>
          <a:bodyPr>
            <a:normAutofit/>
          </a:bodyPr>
          <a:lstStyle/>
          <a:p>
            <a:r>
              <a:rPr lang="cs-CZ" sz="2400" dirty="0" err="1"/>
              <a:t>Stephen</a:t>
            </a:r>
            <a:r>
              <a:rPr lang="cs-CZ" sz="2400" dirty="0"/>
              <a:t> </a:t>
            </a:r>
            <a:r>
              <a:rPr lang="cs-CZ" sz="2400" dirty="0" err="1"/>
              <a:t>Crane</a:t>
            </a:r>
            <a:r>
              <a:rPr lang="cs-CZ" sz="2400" dirty="0"/>
              <a:t>,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Red</a:t>
            </a:r>
            <a:r>
              <a:rPr lang="cs-CZ" sz="2400" i="1" dirty="0"/>
              <a:t> </a:t>
            </a:r>
            <a:r>
              <a:rPr lang="cs-CZ" sz="2400" i="1" dirty="0" err="1"/>
              <a:t>Badge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Courage</a:t>
            </a:r>
            <a:r>
              <a:rPr lang="cs-CZ" sz="2400" i="1" dirty="0"/>
              <a:t>, </a:t>
            </a:r>
            <a:r>
              <a:rPr lang="cs-CZ" sz="2400" dirty="0"/>
              <a:t>1895: a </a:t>
            </a:r>
            <a:r>
              <a:rPr lang="cs-CZ" sz="2400" dirty="0" err="1"/>
              <a:t>symbolist</a:t>
            </a:r>
            <a:r>
              <a:rPr lang="cs-CZ" sz="2400" dirty="0"/>
              <a:t> and </a:t>
            </a:r>
            <a:r>
              <a:rPr lang="cs-CZ" sz="2400" dirty="0" err="1"/>
              <a:t>impressionist</a:t>
            </a:r>
            <a:r>
              <a:rPr lang="cs-CZ" sz="2400" dirty="0"/>
              <a:t> </a:t>
            </a:r>
            <a:r>
              <a:rPr lang="cs-CZ" sz="2400" dirty="0" err="1"/>
              <a:t>war</a:t>
            </a:r>
            <a:r>
              <a:rPr lang="cs-CZ" sz="2400" dirty="0"/>
              <a:t> novel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perspective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Union </a:t>
            </a:r>
            <a:r>
              <a:rPr lang="cs-CZ" sz="2400" dirty="0" err="1"/>
              <a:t>private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Margaret </a:t>
            </a:r>
            <a:r>
              <a:rPr lang="cs-CZ" sz="2400" dirty="0" err="1"/>
              <a:t>Mitchell</a:t>
            </a:r>
            <a:r>
              <a:rPr lang="cs-CZ" sz="2400" dirty="0"/>
              <a:t>, </a:t>
            </a:r>
            <a:r>
              <a:rPr lang="cs-CZ" sz="2400" i="1" dirty="0" err="1"/>
              <a:t>Gone</a:t>
            </a:r>
            <a:r>
              <a:rPr lang="cs-CZ" sz="2400" i="1" dirty="0"/>
              <a:t> </a:t>
            </a:r>
            <a:r>
              <a:rPr lang="cs-CZ" sz="2400" i="1" dirty="0" err="1"/>
              <a:t>with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Wind</a:t>
            </a:r>
            <a:r>
              <a:rPr lang="cs-CZ" sz="2400" i="1" dirty="0"/>
              <a:t>, </a:t>
            </a:r>
            <a:r>
              <a:rPr lang="cs-CZ" sz="2400" dirty="0"/>
              <a:t>1936: </a:t>
            </a:r>
            <a:r>
              <a:rPr lang="cs-CZ" sz="2400" dirty="0" err="1"/>
              <a:t>from</a:t>
            </a:r>
            <a:r>
              <a:rPr lang="cs-CZ" sz="2400" dirty="0"/>
              <a:t> a </a:t>
            </a:r>
            <a:r>
              <a:rPr lang="cs-CZ" sz="2400" dirty="0" err="1"/>
              <a:t>specific</a:t>
            </a:r>
            <a:r>
              <a:rPr lang="cs-CZ" sz="2400" dirty="0"/>
              <a:t> </a:t>
            </a:r>
            <a:r>
              <a:rPr lang="cs-CZ" sz="2400" dirty="0" err="1"/>
              <a:t>Southern</a:t>
            </a:r>
            <a:r>
              <a:rPr lang="cs-CZ" sz="2400" dirty="0"/>
              <a:t> </a:t>
            </a:r>
            <a:r>
              <a:rPr lang="cs-CZ" sz="2400" dirty="0" err="1"/>
              <a:t>perspective</a:t>
            </a:r>
            <a:r>
              <a:rPr lang="cs-CZ" sz="2400" dirty="0"/>
              <a:t>. US and </a:t>
            </a:r>
            <a:r>
              <a:rPr lang="cs-CZ" sz="2400" dirty="0" err="1"/>
              <a:t>international</a:t>
            </a:r>
            <a:r>
              <a:rPr lang="cs-CZ" sz="2400" dirty="0"/>
              <a:t>  bestseller, </a:t>
            </a:r>
            <a:r>
              <a:rPr lang="cs-CZ" sz="2400" dirty="0" err="1"/>
              <a:t>Pulitzer</a:t>
            </a:r>
            <a:r>
              <a:rPr lang="cs-CZ" sz="2400" dirty="0"/>
              <a:t> </a:t>
            </a:r>
            <a:r>
              <a:rPr lang="cs-CZ" sz="2400" dirty="0" err="1"/>
              <a:t>Prize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fiction 1937</a:t>
            </a:r>
          </a:p>
        </p:txBody>
      </p:sp>
    </p:spTree>
    <p:extLst>
      <p:ext uri="{BB962C8B-B14F-4D97-AF65-F5344CB8AC3E}">
        <p14:creationId xmlns:p14="http://schemas.microsoft.com/office/powerpoint/2010/main" val="3880691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566EB-A336-4BEC-899F-0FDB2224C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abolition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slavery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3D12AB-6BC4-43AE-AFCE-9F448A65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4181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1863 </a:t>
            </a:r>
            <a:r>
              <a:rPr lang="cs-CZ" dirty="0" err="1"/>
              <a:t>Emancipation</a:t>
            </a:r>
            <a:r>
              <a:rPr lang="cs-CZ" dirty="0"/>
              <a:t> </a:t>
            </a:r>
            <a:r>
              <a:rPr lang="cs-CZ" dirty="0" err="1"/>
              <a:t>Proclamation</a:t>
            </a:r>
            <a:r>
              <a:rPr lang="cs-CZ" dirty="0"/>
              <a:t> by A. Lincoln: </a:t>
            </a:r>
            <a:r>
              <a:rPr lang="cs-CZ" dirty="0" err="1"/>
              <a:t>freed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slaves</a:t>
            </a:r>
            <a:r>
              <a:rPr lang="cs-CZ" dirty="0"/>
              <a:t> in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territories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Confederacy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occupied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Union. </a:t>
            </a:r>
            <a:r>
              <a:rPr lang="cs-CZ" dirty="0" err="1"/>
              <a:t>Then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abolition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slavery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Civil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Union</a:t>
            </a:r>
          </a:p>
          <a:p>
            <a:r>
              <a:rPr lang="cs-CZ" dirty="0"/>
              <a:t>1865 </a:t>
            </a:r>
            <a:r>
              <a:rPr lang="cs-CZ" dirty="0" err="1"/>
              <a:t>The</a:t>
            </a:r>
            <a:r>
              <a:rPr lang="cs-CZ" dirty="0"/>
              <a:t> 13th </a:t>
            </a:r>
            <a:r>
              <a:rPr lang="cs-CZ" dirty="0" err="1"/>
              <a:t>amendment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Constitution</a:t>
            </a:r>
            <a:r>
              <a:rPr lang="cs-CZ" dirty="0"/>
              <a:t> </a:t>
            </a:r>
            <a:r>
              <a:rPr lang="cs-CZ" dirty="0" err="1"/>
              <a:t>passed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 </a:t>
            </a:r>
            <a:r>
              <a:rPr lang="cs-CZ" dirty="0" err="1"/>
              <a:t>abolished</a:t>
            </a:r>
            <a:r>
              <a:rPr lang="cs-CZ" dirty="0"/>
              <a:t> </a:t>
            </a:r>
            <a:r>
              <a:rPr lang="cs-CZ" dirty="0" err="1"/>
              <a:t>slavery</a:t>
            </a:r>
            <a:r>
              <a:rPr lang="cs-CZ" dirty="0"/>
              <a:t> </a:t>
            </a:r>
            <a:r>
              <a:rPr lang="cs-CZ" dirty="0" err="1"/>
              <a:t>totally</a:t>
            </a:r>
            <a:r>
              <a:rPr lang="cs-CZ" dirty="0"/>
              <a:t>. (</a:t>
            </a:r>
            <a:r>
              <a:rPr lang="cs-CZ" dirty="0" err="1"/>
              <a:t>The</a:t>
            </a:r>
            <a:r>
              <a:rPr lang="cs-CZ" dirty="0"/>
              <a:t> 14th, 1868: </a:t>
            </a:r>
            <a:r>
              <a:rPr lang="cs-CZ" dirty="0" err="1"/>
              <a:t>citizenship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; </a:t>
            </a:r>
            <a:r>
              <a:rPr lang="cs-CZ" dirty="0" err="1"/>
              <a:t>the</a:t>
            </a:r>
            <a:r>
              <a:rPr lang="cs-CZ" dirty="0"/>
              <a:t> 15th, 1870: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vote</a:t>
            </a:r>
            <a:r>
              <a:rPr lang="cs-CZ" dirty="0"/>
              <a:t>).</a:t>
            </a:r>
          </a:p>
          <a:p>
            <a:r>
              <a:rPr lang="cs-CZ" dirty="0"/>
              <a:t>1865 – 1877: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Reconstruction</a:t>
            </a:r>
            <a:r>
              <a:rPr lang="cs-CZ" dirty="0"/>
              <a:t> Era: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South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meant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taken</a:t>
            </a:r>
            <a:r>
              <a:rPr lang="cs-CZ" dirty="0"/>
              <a:t> </a:t>
            </a:r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Union, but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reconstructed</a:t>
            </a:r>
            <a:r>
              <a:rPr lang="cs-CZ" dirty="0"/>
              <a:t>, and </a:t>
            </a:r>
            <a:r>
              <a:rPr lang="cs-CZ" dirty="0" err="1"/>
              <a:t>transformed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Republicans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Army</a:t>
            </a:r>
            <a:r>
              <a:rPr lang="cs-CZ" dirty="0"/>
              <a:t>. „</a:t>
            </a:r>
            <a:r>
              <a:rPr lang="cs-CZ" dirty="0" err="1"/>
              <a:t>Freedmen</a:t>
            </a:r>
            <a:r>
              <a:rPr lang="cs-CZ" dirty="0"/>
              <a:t>“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become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citizens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vote</a:t>
            </a:r>
            <a:r>
              <a:rPr lang="cs-CZ" dirty="0"/>
              <a:t>. Many </a:t>
            </a:r>
            <a:r>
              <a:rPr lang="cs-CZ" dirty="0" err="1"/>
              <a:t>Northeners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South</a:t>
            </a:r>
            <a:r>
              <a:rPr lang="cs-CZ" dirty="0"/>
              <a:t> to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Reconstruction</a:t>
            </a:r>
            <a:r>
              <a:rPr lang="cs-CZ" dirty="0"/>
              <a:t> (</a:t>
            </a:r>
            <a:r>
              <a:rPr lang="cs-CZ" dirty="0" err="1"/>
              <a:t>hated</a:t>
            </a:r>
            <a:r>
              <a:rPr lang="cs-CZ" dirty="0"/>
              <a:t> „</a:t>
            </a:r>
            <a:r>
              <a:rPr lang="cs-CZ" dirty="0" err="1"/>
              <a:t>carpetbaggers</a:t>
            </a:r>
            <a:r>
              <a:rPr lang="cs-CZ" dirty="0"/>
              <a:t>“): </a:t>
            </a:r>
            <a:r>
              <a:rPr lang="cs-CZ" dirty="0" err="1"/>
              <a:t>schools</a:t>
            </a:r>
            <a:r>
              <a:rPr lang="cs-CZ" dirty="0"/>
              <a:t> and </a:t>
            </a:r>
            <a:r>
              <a:rPr lang="cs-CZ" dirty="0" err="1"/>
              <a:t>churches</a:t>
            </a:r>
            <a:r>
              <a:rPr lang="cs-CZ" dirty="0"/>
              <a:t> </a:t>
            </a:r>
            <a:r>
              <a:rPr lang="cs-CZ" dirty="0" err="1"/>
              <a:t>built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black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supported</a:t>
            </a:r>
            <a:r>
              <a:rPr lang="cs-CZ" dirty="0"/>
              <a:t> to </a:t>
            </a:r>
            <a:r>
              <a:rPr lang="cs-CZ" dirty="0" err="1"/>
              <a:t>become</a:t>
            </a:r>
            <a:r>
              <a:rPr lang="cs-CZ" dirty="0"/>
              <a:t> – and </a:t>
            </a:r>
            <a:r>
              <a:rPr lang="cs-CZ" dirty="0" err="1"/>
              <a:t>shortly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dirty="0"/>
              <a:t> – </a:t>
            </a:r>
            <a:r>
              <a:rPr lang="cs-CZ" dirty="0" err="1"/>
              <a:t>councillors</a:t>
            </a:r>
            <a:r>
              <a:rPr lang="cs-CZ" dirty="0"/>
              <a:t> in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authorities</a:t>
            </a:r>
            <a:r>
              <a:rPr lang="cs-CZ" dirty="0"/>
              <a:t>.</a:t>
            </a:r>
          </a:p>
          <a:p>
            <a:r>
              <a:rPr lang="cs-CZ" dirty="0" err="1"/>
              <a:t>Southern</a:t>
            </a:r>
            <a:r>
              <a:rPr lang="cs-CZ" dirty="0"/>
              <a:t> </a:t>
            </a:r>
            <a:r>
              <a:rPr lang="cs-CZ" dirty="0" err="1"/>
              <a:t>whites</a:t>
            </a:r>
            <a:r>
              <a:rPr lang="cs-CZ" dirty="0"/>
              <a:t>´ </a:t>
            </a:r>
            <a:r>
              <a:rPr lang="cs-CZ" dirty="0" err="1"/>
              <a:t>resistance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KKK, </a:t>
            </a:r>
            <a:r>
              <a:rPr lang="cs-CZ" dirty="0" err="1"/>
              <a:t>the</a:t>
            </a:r>
            <a:r>
              <a:rPr lang="cs-CZ" dirty="0"/>
              <a:t> split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Republican</a:t>
            </a:r>
            <a:r>
              <a:rPr lang="cs-CZ" dirty="0"/>
              <a:t> Party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bargain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Democrats</a:t>
            </a:r>
            <a:r>
              <a:rPr lang="cs-CZ" dirty="0"/>
              <a:t> (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secure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Republican</a:t>
            </a:r>
            <a:r>
              <a:rPr lang="cs-CZ" dirty="0"/>
              <a:t> </a:t>
            </a:r>
            <a:r>
              <a:rPr lang="cs-CZ" dirty="0" err="1"/>
              <a:t>presidential</a:t>
            </a:r>
            <a:r>
              <a:rPr lang="cs-CZ" dirty="0"/>
              <a:t> </a:t>
            </a:r>
            <a:r>
              <a:rPr lang="cs-CZ" dirty="0" err="1"/>
              <a:t>candidate</a:t>
            </a:r>
            <a:r>
              <a:rPr lang="cs-CZ" dirty="0"/>
              <a:t> </a:t>
            </a:r>
            <a:r>
              <a:rPr lang="cs-CZ" dirty="0" err="1"/>
              <a:t>Hayes</a:t>
            </a:r>
            <a:r>
              <a:rPr lang="cs-CZ" dirty="0"/>
              <a:t>) </a:t>
            </a:r>
            <a:r>
              <a:rPr lang="cs-CZ" dirty="0" err="1"/>
              <a:t>caused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and </a:t>
            </a:r>
            <a:r>
              <a:rPr lang="cs-CZ" dirty="0" err="1"/>
              <a:t>failure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Reconstruction</a:t>
            </a:r>
            <a:r>
              <a:rPr lang="cs-CZ" dirty="0"/>
              <a:t> </a:t>
            </a:r>
            <a:r>
              <a:rPr lang="cs-CZ" dirty="0" err="1"/>
              <a:t>efforts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656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0CB6F-C7CE-49FD-B8F3-4FD3F3A7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South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1880s – 1950s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F2AA8B-4A55-4727-AA0F-3B80066DD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Reconstruction</a:t>
            </a:r>
            <a:r>
              <a:rPr lang="cs-CZ" dirty="0"/>
              <a:t> </a:t>
            </a:r>
            <a:r>
              <a:rPr lang="cs-CZ" dirty="0" err="1"/>
              <a:t>failed</a:t>
            </a:r>
            <a:r>
              <a:rPr lang="cs-CZ" dirty="0"/>
              <a:t>, </a:t>
            </a:r>
            <a:r>
              <a:rPr lang="cs-CZ" dirty="0" err="1"/>
              <a:t>Southern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passed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discriminating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, </a:t>
            </a:r>
            <a:r>
              <a:rPr lang="cs-CZ" dirty="0" err="1"/>
              <a:t>based</a:t>
            </a:r>
            <a:r>
              <a:rPr lang="cs-CZ" dirty="0"/>
              <a:t> in </a:t>
            </a:r>
            <a:r>
              <a:rPr lang="cs-CZ" dirty="0" err="1"/>
              <a:t>segregation</a:t>
            </a:r>
            <a:r>
              <a:rPr lang="cs-CZ" dirty="0"/>
              <a:t>:</a:t>
            </a:r>
          </a:p>
          <a:p>
            <a:r>
              <a:rPr lang="cs-CZ" dirty="0" err="1"/>
              <a:t>The</a:t>
            </a:r>
            <a:r>
              <a:rPr lang="cs-CZ" dirty="0"/>
              <a:t> slogan „</a:t>
            </a:r>
            <a:r>
              <a:rPr lang="cs-CZ" dirty="0" err="1"/>
              <a:t>seperate</a:t>
            </a:r>
            <a:r>
              <a:rPr lang="cs-CZ" dirty="0"/>
              <a:t>, but </a:t>
            </a:r>
            <a:r>
              <a:rPr lang="cs-CZ" dirty="0" err="1"/>
              <a:t>equal</a:t>
            </a:r>
            <a:r>
              <a:rPr lang="cs-CZ" dirty="0"/>
              <a:t>“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coined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completely</a:t>
            </a:r>
            <a:r>
              <a:rPr lang="cs-CZ" dirty="0"/>
              <a:t> </a:t>
            </a:r>
            <a:r>
              <a:rPr lang="cs-CZ" dirty="0" err="1"/>
              <a:t>false</a:t>
            </a:r>
            <a:r>
              <a:rPr lang="cs-CZ" dirty="0"/>
              <a:t>;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 (Jim </a:t>
            </a:r>
            <a:r>
              <a:rPr lang="cs-CZ" dirty="0" err="1"/>
              <a:t>Crow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) </a:t>
            </a:r>
            <a:r>
              <a:rPr lang="cs-CZ" dirty="0" err="1"/>
              <a:t>disempowered</a:t>
            </a:r>
            <a:r>
              <a:rPr lang="cs-CZ" dirty="0"/>
              <a:t> </a:t>
            </a:r>
            <a:r>
              <a:rPr lang="cs-CZ" dirty="0" err="1"/>
              <a:t>black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and made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inferior</a:t>
            </a:r>
            <a:r>
              <a:rPr lang="cs-CZ" dirty="0"/>
              <a:t> in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respects</a:t>
            </a:r>
            <a:r>
              <a:rPr lang="cs-CZ" dirty="0"/>
              <a:t>.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segregation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suffered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persecution</a:t>
            </a:r>
            <a:r>
              <a:rPr lang="cs-CZ" dirty="0"/>
              <a:t>, </a:t>
            </a:r>
            <a:r>
              <a:rPr lang="cs-CZ" dirty="0" err="1"/>
              <a:t>violence</a:t>
            </a:r>
            <a:r>
              <a:rPr lang="cs-CZ" dirty="0"/>
              <a:t>, </a:t>
            </a:r>
            <a:r>
              <a:rPr lang="cs-CZ" dirty="0" err="1"/>
              <a:t>lynches</a:t>
            </a:r>
            <a:r>
              <a:rPr lang="cs-CZ" dirty="0"/>
              <a:t>…</a:t>
            </a:r>
          </a:p>
          <a:p>
            <a:r>
              <a:rPr lang="cs-CZ" dirty="0" err="1"/>
              <a:t>Tenant</a:t>
            </a:r>
            <a:r>
              <a:rPr lang="cs-CZ" dirty="0"/>
              <a:t> </a:t>
            </a:r>
            <a:r>
              <a:rPr lang="cs-CZ" dirty="0" err="1"/>
              <a:t>farmers</a:t>
            </a:r>
            <a:r>
              <a:rPr lang="cs-CZ" dirty="0"/>
              <a:t>, </a:t>
            </a:r>
            <a:r>
              <a:rPr lang="cs-CZ" dirty="0" err="1"/>
              <a:t>servants</a:t>
            </a:r>
            <a:r>
              <a:rPr lang="cs-CZ" dirty="0"/>
              <a:t>, </a:t>
            </a:r>
            <a:r>
              <a:rPr lang="cs-CZ" dirty="0" err="1"/>
              <a:t>inferior</a:t>
            </a:r>
            <a:r>
              <a:rPr lang="cs-CZ" dirty="0"/>
              <a:t> </a:t>
            </a:r>
            <a:r>
              <a:rPr lang="cs-CZ" dirty="0" err="1"/>
              <a:t>opportunities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Great </a:t>
            </a:r>
            <a:r>
              <a:rPr lang="cs-CZ" dirty="0" err="1"/>
              <a:t>migration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blacks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South</a:t>
            </a:r>
            <a:r>
              <a:rPr lang="cs-CZ" dirty="0"/>
              <a:t> to </a:t>
            </a:r>
            <a:r>
              <a:rPr lang="cs-CZ" dirty="0" err="1"/>
              <a:t>industrialized</a:t>
            </a:r>
            <a:r>
              <a:rPr lang="cs-CZ" dirty="0"/>
              <a:t> </a:t>
            </a:r>
            <a:r>
              <a:rPr lang="cs-CZ" dirty="0" err="1"/>
              <a:t>North</a:t>
            </a:r>
            <a:r>
              <a:rPr lang="cs-CZ" dirty="0"/>
              <a:t>, in a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opportunities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1880s – </a:t>
            </a:r>
            <a:r>
              <a:rPr lang="cs-CZ" dirty="0" err="1"/>
              <a:t>the</a:t>
            </a:r>
            <a:r>
              <a:rPr lang="cs-CZ" dirty="0"/>
              <a:t> 1920s  </a:t>
            </a:r>
          </a:p>
          <a:p>
            <a:r>
              <a:rPr lang="cs-CZ" dirty="0" err="1"/>
              <a:t>The</a:t>
            </a:r>
            <a:r>
              <a:rPr lang="cs-CZ" dirty="0"/>
              <a:t> 1920s: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Southern</a:t>
            </a:r>
            <a:r>
              <a:rPr lang="cs-CZ" dirty="0"/>
              <a:t> </a:t>
            </a:r>
            <a:r>
              <a:rPr lang="cs-CZ" dirty="0" err="1"/>
              <a:t>Renaissance</a:t>
            </a:r>
            <a:r>
              <a:rPr lang="cs-CZ" dirty="0"/>
              <a:t>;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Harlem</a:t>
            </a:r>
            <a:r>
              <a:rPr lang="cs-CZ" dirty="0"/>
              <a:t> </a:t>
            </a:r>
            <a:r>
              <a:rPr lang="cs-CZ" dirty="0" err="1"/>
              <a:t>Renaissance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1950s: </a:t>
            </a:r>
            <a:r>
              <a:rPr lang="cs-CZ" dirty="0" err="1"/>
              <a:t>the</a:t>
            </a:r>
            <a:r>
              <a:rPr lang="cs-CZ" dirty="0"/>
              <a:t> Civil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.</a:t>
            </a:r>
          </a:p>
          <a:p>
            <a:r>
              <a:rPr lang="cs-CZ" dirty="0"/>
              <a:t> Rosa </a:t>
            </a:r>
            <a:r>
              <a:rPr lang="cs-CZ" dirty="0" err="1"/>
              <a:t>Parks</a:t>
            </a:r>
            <a:r>
              <a:rPr lang="cs-CZ" dirty="0"/>
              <a:t>, Martin Luther King Jr., </a:t>
            </a:r>
            <a:r>
              <a:rPr lang="cs-CZ" dirty="0" err="1"/>
              <a:t>Malcolm</a:t>
            </a:r>
            <a:r>
              <a:rPr lang="cs-CZ" dirty="0"/>
              <a:t> 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37795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583</TotalTime>
  <Words>1072</Words>
  <Application>Microsoft Office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Faseta</vt:lpstr>
      <vt:lpstr>The South </vt:lpstr>
      <vt:lpstr>Slave insurrections</vt:lpstr>
      <vt:lpstr>We have talked about abolitionism in different contexts</vt:lpstr>
      <vt:lpstr>Free and slave states conflicts in the course of the movement to the West</vt:lpstr>
      <vt:lpstr>The Compromise of 1850</vt:lpstr>
      <vt:lpstr>Secession and the Civil War</vt:lpstr>
      <vt:lpstr>Literary portrayals</vt:lpstr>
      <vt:lpstr>The abolition of slavery</vt:lpstr>
      <vt:lpstr>The South between 1880s – 1950s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Transcendentalism was abolitionist</dc:title>
  <dc:creator>Eva Kalivodová</dc:creator>
  <cp:lastModifiedBy>Kalivodová, Eva</cp:lastModifiedBy>
  <cp:revision>44</cp:revision>
  <dcterms:created xsi:type="dcterms:W3CDTF">2015-12-01T06:30:13Z</dcterms:created>
  <dcterms:modified xsi:type="dcterms:W3CDTF">2021-05-07T13:43:13Z</dcterms:modified>
</cp:coreProperties>
</file>