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26E4-E3A1-4652-89F2-C38BF259C97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48D0-73EF-4371-BC74-4F53DFD40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6247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26E4-E3A1-4652-89F2-C38BF259C97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48D0-73EF-4371-BC74-4F53DFD40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3507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26E4-E3A1-4652-89F2-C38BF259C97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48D0-73EF-4371-BC74-4F53DFD40FA3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9907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26E4-E3A1-4652-89F2-C38BF259C97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48D0-73EF-4371-BC74-4F53DFD40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404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26E4-E3A1-4652-89F2-C38BF259C97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48D0-73EF-4371-BC74-4F53DFD40FA3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7134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26E4-E3A1-4652-89F2-C38BF259C97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48D0-73EF-4371-BC74-4F53DFD40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999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26E4-E3A1-4652-89F2-C38BF259C97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48D0-73EF-4371-BC74-4F53DFD40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9739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26E4-E3A1-4652-89F2-C38BF259C97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48D0-73EF-4371-BC74-4F53DFD40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4065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26E4-E3A1-4652-89F2-C38BF259C97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48D0-73EF-4371-BC74-4F53DFD40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4180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26E4-E3A1-4652-89F2-C38BF259C97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48D0-73EF-4371-BC74-4F53DFD40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651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26E4-E3A1-4652-89F2-C38BF259C97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48D0-73EF-4371-BC74-4F53DFD40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253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26E4-E3A1-4652-89F2-C38BF259C97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48D0-73EF-4371-BC74-4F53DFD40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4289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26E4-E3A1-4652-89F2-C38BF259C97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48D0-73EF-4371-BC74-4F53DFD40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020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26E4-E3A1-4652-89F2-C38BF259C97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48D0-73EF-4371-BC74-4F53DFD40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8149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26E4-E3A1-4652-89F2-C38BF259C97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48D0-73EF-4371-BC74-4F53DFD40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0190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26E4-E3A1-4652-89F2-C38BF259C97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48D0-73EF-4371-BC74-4F53DFD40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3259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626E4-E3A1-4652-89F2-C38BF259C97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53048D0-73EF-4371-BC74-4F53DFD40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4183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130618-6E9E-4795-B691-E6BCD74C34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Regenerace a relaxační techniky ve sportu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6776597-C8B7-4484-9C06-EB991E2A49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7122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D429B3-3CB9-4324-8430-E813100F5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996D55-4B15-41B8-A8D0-F80DE03F9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785" y="825895"/>
            <a:ext cx="10733015" cy="535106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Soutěžní i tréninková činnost vyvolává únavu.</a:t>
            </a:r>
          </a:p>
          <a:p>
            <a:r>
              <a:rPr lang="cs-CZ" b="1" u="sng" dirty="0"/>
              <a:t>Únavu je možné rozlišit na</a:t>
            </a:r>
            <a:r>
              <a:rPr lang="cs-CZ" dirty="0"/>
              <a:t>:</a:t>
            </a:r>
            <a:br>
              <a:rPr lang="cs-CZ" dirty="0"/>
            </a:br>
            <a:r>
              <a:rPr lang="cs-CZ" dirty="0"/>
              <a:t>                                                -  tělesnou a duševní</a:t>
            </a:r>
            <a:br>
              <a:rPr lang="cs-CZ" dirty="0"/>
            </a:br>
            <a:r>
              <a:rPr lang="cs-CZ" dirty="0"/>
              <a:t>                                                -  celkovou a místní</a:t>
            </a:r>
            <a:br>
              <a:rPr lang="cs-CZ" dirty="0"/>
            </a:br>
            <a:r>
              <a:rPr lang="cs-CZ" dirty="0"/>
              <a:t>                                                -  periferní ( dochází ke změnám ve svalech) </a:t>
            </a:r>
            <a:br>
              <a:rPr lang="cs-CZ" dirty="0"/>
            </a:br>
            <a:r>
              <a:rPr lang="cs-CZ" dirty="0"/>
              <a:t>                                                   a centrální (snížená funkce CNS)</a:t>
            </a:r>
          </a:p>
          <a:p>
            <a:r>
              <a:rPr lang="cs-CZ" b="1" dirty="0"/>
              <a:t>Za hlavní zdroje únavy se obecně považují</a:t>
            </a:r>
            <a:r>
              <a:rPr lang="cs-CZ" dirty="0"/>
              <a:t>: snížení energetických rezerv organismu, nadbytek některých produktů látkové výměny (např. laktátu), narušení vnitřního prostředí organismu (např. iontové rovnováhy), změny regulačních a koordinačních funkcí (např. poruchy nervosvalového přenosu).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63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605D23-13B9-4377-86FC-0D9697573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AE458B-4F8D-43E5-A459-98F7EBDC7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Průběh zotavení</a:t>
            </a:r>
            <a:r>
              <a:rPr lang="cs-CZ" dirty="0"/>
              <a:t> není lineární či rovnoměrný, můžeme sledovat:</a:t>
            </a:r>
          </a:p>
          <a:p>
            <a:pPr marL="0" indent="0">
              <a:buNone/>
            </a:pPr>
            <a:br>
              <a:rPr lang="cs-CZ" dirty="0"/>
            </a:br>
            <a:r>
              <a:rPr lang="cs-CZ" dirty="0"/>
              <a:t>                           - fázi rychlou, která trvá cca 5 minut</a:t>
            </a:r>
          </a:p>
          <a:p>
            <a:pPr marL="0" indent="0">
              <a:buNone/>
            </a:pPr>
            <a:br>
              <a:rPr lang="cs-CZ" dirty="0"/>
            </a:br>
            <a:r>
              <a:rPr lang="cs-CZ" dirty="0"/>
              <a:t>                           - fázi pomalou, která trvá minuty až hodiny. </a:t>
            </a:r>
          </a:p>
        </p:txBody>
      </p:sp>
    </p:spTree>
    <p:extLst>
      <p:ext uri="{BB962C8B-B14F-4D97-AF65-F5344CB8AC3E}">
        <p14:creationId xmlns:p14="http://schemas.microsoft.com/office/powerpoint/2010/main" val="1243978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E98BC1DB-F062-4F6E-BDA6-25917AFF99E8}"/>
              </a:ext>
            </a:extLst>
          </p:cNvPr>
          <p:cNvSpPr/>
          <p:nvPr/>
        </p:nvSpPr>
        <p:spPr>
          <a:xfrm>
            <a:off x="679508" y="385894"/>
            <a:ext cx="8464492" cy="4123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Pojem regenerace</a:t>
            </a:r>
            <a:r>
              <a:rPr lang="cs-CZ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sportu zahrnuje všechny činnosti, které mají za cíl rychlé a dokonalejší zotavení.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 regeneraci je příznivé, je-li zatížení variabilní = střídá se větší a menší zatížení a občas se zařadí nespecifická cvičení.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 regeneraci je nejefektivnější využívaní pohybových aktivit = aktivní odpočinek, regenerační trénink apod.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Volí se k tomu koordinačně jednodušší cvičení například vyklusání, vyplavání, lehká jízda na kole apod.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sz="2000" dirty="0"/>
              <a:t>Zotavné procesy </a:t>
            </a:r>
            <a:r>
              <a:rPr lang="cs-CZ" sz="2000" b="1" dirty="0"/>
              <a:t>prodlužuje </a:t>
            </a:r>
            <a:r>
              <a:rPr lang="cs-CZ" sz="2000" dirty="0"/>
              <a:t>nevyspání, alkohol, neracionální strava, nedostatečný přísun tekutin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619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A67AF57E-AF7D-403E-9E90-FC2022F105C0}"/>
              </a:ext>
            </a:extLst>
          </p:cNvPr>
          <p:cNvSpPr/>
          <p:nvPr/>
        </p:nvSpPr>
        <p:spPr>
          <a:xfrm>
            <a:off x="478173" y="385894"/>
            <a:ext cx="737840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</a:rPr>
              <a:t>K aktivní regeneraci patří i </a:t>
            </a:r>
            <a:r>
              <a:rPr lang="cs-CZ" b="1" dirty="0">
                <a:latin typeface="Times New Roman" panose="02020603050405020304" pitchFamily="18" charset="0"/>
                <a:ea typeface="Calibri" panose="020F0502020204030204" pitchFamily="34" charset="0"/>
              </a:rPr>
              <a:t>strečink, </a:t>
            </a:r>
            <a:r>
              <a:rPr lang="cs-CZ" b="1" dirty="0"/>
              <a:t>spinální cvičení, jóga, relaxace na signál</a:t>
            </a:r>
          </a:p>
          <a:p>
            <a:endParaRPr lang="cs-CZ" b="1" dirty="0"/>
          </a:p>
          <a:p>
            <a:r>
              <a:rPr lang="cs-CZ" dirty="0"/>
              <a:t>Hlavní </a:t>
            </a:r>
            <a:r>
              <a:rPr lang="cs-CZ" b="1" u="sng" dirty="0"/>
              <a:t>biologickou součástí regenerace</a:t>
            </a:r>
            <a:r>
              <a:rPr lang="cs-CZ" dirty="0"/>
              <a:t> je </a:t>
            </a:r>
            <a:r>
              <a:rPr lang="cs-CZ" b="1" dirty="0"/>
              <a:t>obnova energetických zdrojů – </a:t>
            </a:r>
            <a:r>
              <a:rPr lang="cs-CZ" dirty="0"/>
              <a:t>strava, nejrůznější potravinové doplňky, různé vysoce energetické nápoje, doplňky esenciálních mastných kyselin, proteinové nápoje či koktejly.</a:t>
            </a:r>
          </a:p>
          <a:p>
            <a:endParaRPr lang="cs-CZ" dirty="0"/>
          </a:p>
          <a:p>
            <a:r>
              <a:rPr lang="cs-CZ" dirty="0"/>
              <a:t>Hlavním</a:t>
            </a:r>
            <a:r>
              <a:rPr lang="cs-CZ" b="1" dirty="0"/>
              <a:t> regeneračním činitelem </a:t>
            </a:r>
            <a:r>
              <a:rPr lang="cs-CZ" b="1" u="sng" dirty="0"/>
              <a:t>vodních procedur</a:t>
            </a:r>
            <a:r>
              <a:rPr lang="cs-CZ" b="1" dirty="0"/>
              <a:t> je teplo</a:t>
            </a:r>
            <a:r>
              <a:rPr lang="cs-CZ" dirty="0"/>
              <a:t>. </a:t>
            </a:r>
          </a:p>
          <a:p>
            <a:endParaRPr lang="cs-CZ" dirty="0"/>
          </a:p>
          <a:p>
            <a:r>
              <a:rPr lang="cs-CZ" b="1" u="sng" dirty="0"/>
              <a:t>Vhodnými vodními procedurami pro regeneraci jsou</a:t>
            </a:r>
            <a:r>
              <a:rPr lang="cs-CZ" dirty="0"/>
              <a:t>: </a:t>
            </a:r>
          </a:p>
          <a:p>
            <a:r>
              <a:rPr lang="cs-CZ" dirty="0"/>
              <a:t>                                 - částečné či celkové otěry</a:t>
            </a:r>
            <a:br>
              <a:rPr lang="cs-CZ" dirty="0"/>
            </a:br>
            <a:r>
              <a:rPr lang="cs-CZ" dirty="0"/>
              <a:t>                                 -  zábaly</a:t>
            </a:r>
            <a:br>
              <a:rPr lang="cs-CZ" dirty="0"/>
            </a:br>
            <a:r>
              <a:rPr lang="cs-CZ" dirty="0"/>
              <a:t>                                 -  polévání s následným suchým zábalem</a:t>
            </a:r>
            <a:br>
              <a:rPr lang="cs-CZ" dirty="0"/>
            </a:br>
            <a:r>
              <a:rPr lang="cs-CZ" dirty="0"/>
              <a:t>                                 -  sprchy či střiky</a:t>
            </a:r>
            <a:br>
              <a:rPr lang="cs-CZ" dirty="0"/>
            </a:br>
            <a:r>
              <a:rPr lang="cs-CZ" dirty="0"/>
              <a:t>                                 -  různé druhy koupele</a:t>
            </a:r>
            <a:br>
              <a:rPr lang="cs-CZ" dirty="0"/>
            </a:br>
            <a:r>
              <a:rPr lang="cs-CZ" dirty="0"/>
              <a:t>                                 -  regenerační bazén</a:t>
            </a:r>
            <a:br>
              <a:rPr lang="cs-CZ" dirty="0"/>
            </a:br>
            <a:r>
              <a:rPr lang="cs-CZ" dirty="0"/>
              <a:t>                                 -  parní lázeň</a:t>
            </a:r>
            <a:br>
              <a:rPr lang="cs-CZ" dirty="0"/>
            </a:br>
            <a:r>
              <a:rPr lang="cs-CZ" dirty="0"/>
              <a:t>                                 -  sauna.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6269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F23B6C96-0F60-4954-A65C-B8DBDB18759A}"/>
              </a:ext>
            </a:extLst>
          </p:cNvPr>
          <p:cNvSpPr/>
          <p:nvPr/>
        </p:nvSpPr>
        <p:spPr>
          <a:xfrm>
            <a:off x="494950" y="360727"/>
            <a:ext cx="8649050" cy="4244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Sportovní masáž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- patří k </a:t>
            </a:r>
            <a:r>
              <a:rPr lang="cs-CZ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nejstarším prostředkům regenerace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Je velmi účinná při místní i 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celkové únavě.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Dosahujeme jí rychlejšího zotavení unavených svalů a uvolnění svalové i psychické tenze.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Praxe </a:t>
            </a:r>
            <a:r>
              <a:rPr lang="cs-CZ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rozlišuje dva základní druhy masáže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1) dráždivou -  dráždivý typ masáže vyžaduje vysoký rytmus, jednotlivé       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hmaty jsou prováděny v různých směrech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2) uklidňující – využívá se přednostně v regeneraci, je charakteristická 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pomalejším a klidnějším rytmem, pohyby jsou prováděny 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s menším tlakem a menší intenzitou, směr pohybu je 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převážně dostředivý (k srdci).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540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DD828058-21CF-4EED-9FDD-983B2739E815}"/>
              </a:ext>
            </a:extLst>
          </p:cNvPr>
          <p:cNvSpPr/>
          <p:nvPr/>
        </p:nvSpPr>
        <p:spPr>
          <a:xfrm>
            <a:off x="587229" y="251670"/>
            <a:ext cx="8556771" cy="5137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Elektroprocedury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mají přísné indikace a kontraindikace, jež může specifikovat jen 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odborně školený lékař.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Akupresura a akupunktura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využívají reflexních podnětů drážděním dostředivých drah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- akupunktura působí na reflexní body vpichem jehličky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- akupresura využívá pouze tlaku na tyto body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Infračervené záření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zvyšuje prokrvení kůže cestou vazodilatace kožních a podkožních cév, ovlivňuje dráždění nervových zakončení, které vede k relaxaci a zvýšení resorpce katabolitů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Ultrafialové záření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zlepšuje látkovou výměnu, zvětšuje i obsah hemoglobinu v krvinkách, zvyšuje aktivitu řady enzymů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Aromaterapie -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základem jsou éterické oleje získané z rostlin nebo destilací. Existuje několik možných způsobů jejich používání: masáže, koupele, inhalace, obklady a zábaly, prostředky osobní hygieny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178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083E296-273D-41D9-B3B9-34649DD383BA}"/>
              </a:ext>
            </a:extLst>
          </p:cNvPr>
          <p:cNvSpPr/>
          <p:nvPr/>
        </p:nvSpPr>
        <p:spPr>
          <a:xfrm>
            <a:off x="218113" y="218114"/>
            <a:ext cx="9932565" cy="7437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 regeneraci přispívá také </a:t>
            </a:r>
            <a:r>
              <a:rPr lang="cs-C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hudba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cs-CZ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óga =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vychází ze zkušeností, že zvýšené psychické a emocionální tenze jsou v přímé závislosti na 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momentálním stavu pohybového systému a vnitřních orgánů. </a:t>
            </a:r>
            <a:r>
              <a:rPr lang="cs-C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Jde o kombinaci regenerace </a:t>
            </a:r>
            <a:br>
              <a:rPr lang="cs-C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pohybem a s regenerací psychologickou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Jóga je poměrně složitý cvičební postup, který 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vyžaduje časově náročný nácvik. Při jógovém cvičení jde o uvědomování si části těla a jejich 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uvolňování, vnímání dechu,  relaxační představy – vizualizace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Dechová cvičení =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 pomalý kontrolovaný nádech nosem, delší zadržení dechu v maximálním nádechu a 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následný pomalý kontrolovaný výdech. Vhodná poloha je vsedě.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b="1" u="sng" dirty="0" err="1"/>
              <a:t>Jacobsonova</a:t>
            </a:r>
            <a:r>
              <a:rPr lang="cs-CZ" b="1" u="sng" dirty="0"/>
              <a:t> progresivní relaxace</a:t>
            </a:r>
            <a:r>
              <a:rPr lang="cs-CZ" b="1" dirty="0"/>
              <a:t>  - </a:t>
            </a:r>
            <a:r>
              <a:rPr lang="cs-CZ" dirty="0"/>
              <a:t>podstatou, je uvědomovat si a rozlišovat jemné rozdíly v napětí </a:t>
            </a:r>
            <a:br>
              <a:rPr lang="cs-CZ" dirty="0"/>
            </a:br>
            <a:r>
              <a:rPr lang="cs-CZ" dirty="0"/>
              <a:t>              svalů. Hlavním cílem této progresivní relaxace je co nejhlubší uvolnění svalů celého těla. </a:t>
            </a:r>
            <a:br>
              <a:rPr lang="cs-CZ" dirty="0"/>
            </a:br>
            <a:r>
              <a:rPr lang="cs-CZ" dirty="0"/>
              <a:t>              </a:t>
            </a:r>
            <a:r>
              <a:rPr lang="cs-CZ" dirty="0" err="1"/>
              <a:t>Jacobsonova</a:t>
            </a:r>
            <a:r>
              <a:rPr lang="cs-CZ" dirty="0"/>
              <a:t> progresivní relaxace podporuje funkci imunitního systému.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b="1" u="sng" dirty="0"/>
              <a:t>Autogenní trénink</a:t>
            </a:r>
            <a:r>
              <a:rPr lang="cs-CZ" b="1" dirty="0"/>
              <a:t>  - </a:t>
            </a:r>
            <a:r>
              <a:rPr lang="cs-CZ" dirty="0"/>
              <a:t>využívá sugesce k navození určitých tělesných stavů, které vedou k uvolnění </a:t>
            </a:r>
            <a:br>
              <a:rPr lang="cs-CZ" dirty="0"/>
            </a:br>
            <a:r>
              <a:rPr lang="cs-CZ" dirty="0"/>
              <a:t>              organismu a mysli tzv. relaxaci. Vlastní autogenní trénink se provádí autosugestivními formulemi. </a:t>
            </a:r>
            <a:br>
              <a:rPr lang="cs-CZ" dirty="0"/>
            </a:br>
            <a:r>
              <a:rPr lang="cs-CZ" dirty="0"/>
              <a:t>              Usnadňuje regulaci svalového a současně psychického napětí a umožňuje lépe ovládat některé </a:t>
            </a:r>
            <a:br>
              <a:rPr lang="cs-CZ" dirty="0"/>
            </a:br>
            <a:r>
              <a:rPr lang="cs-CZ" dirty="0"/>
              <a:t>              vegetativní funkce.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b="1" u="sng" dirty="0"/>
              <a:t>Relaxace na signál</a:t>
            </a:r>
            <a:r>
              <a:rPr lang="cs-CZ" b="1" dirty="0"/>
              <a:t> - </a:t>
            </a:r>
            <a:r>
              <a:rPr lang="cs-CZ" dirty="0"/>
              <a:t>spočívá ve zvyku cvičit relaxaci nebo jógu pravidelně v určitou denní dobu a na </a:t>
            </a:r>
            <a:br>
              <a:rPr lang="cs-CZ" dirty="0"/>
            </a:br>
            <a:r>
              <a:rPr lang="cs-CZ" dirty="0"/>
              <a:t>              určitém místě.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s-CZ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dirty="0"/>
              <a:t>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648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660599A-B9C1-44AC-AE15-7E88910375EA}"/>
              </a:ext>
            </a:extLst>
          </p:cNvPr>
          <p:cNvSpPr/>
          <p:nvPr/>
        </p:nvSpPr>
        <p:spPr>
          <a:xfrm>
            <a:off x="218114" y="192947"/>
            <a:ext cx="89258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Diferencované (částečná) relaxace  </a:t>
            </a:r>
            <a:r>
              <a:rPr lang="cs-CZ" dirty="0"/>
              <a:t>- 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znamená, že člověk uvolní určité části těla, zatímco jiné 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svalové skupiny pracují  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u="sng" dirty="0"/>
              <a:t>Aplikovaná relaxace</a:t>
            </a:r>
            <a:r>
              <a:rPr lang="cs-CZ" b="1" dirty="0"/>
              <a:t> - </a:t>
            </a:r>
            <a:r>
              <a:rPr lang="cs-CZ" dirty="0"/>
              <a:t>relaxační technika, např. relaxace na signál nebo diferencovaná relaxace 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/>
              <a:t>Relaxace se aplikuje do situací každodenního života.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u="sng" dirty="0"/>
              <a:t>Nikdy nepoužívat </a:t>
            </a:r>
            <a:r>
              <a:rPr lang="cs-CZ" dirty="0"/>
              <a:t>např. při </a:t>
            </a:r>
            <a:r>
              <a:rPr lang="cs-CZ" u="sng" dirty="0"/>
              <a:t>řízení auta </a:t>
            </a:r>
            <a:r>
              <a:rPr lang="cs-CZ" dirty="0"/>
              <a:t>, kdy relaxace může snížit hladinu bdělosti. Taktéž se nedoporučuje používat dlouhodobé relaxace u </a:t>
            </a:r>
            <a:r>
              <a:rPr lang="cs-CZ" u="sng" dirty="0"/>
              <a:t>dětí zejména při ADHD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b="1" dirty="0"/>
              <a:t>Dlouhodobé používání prostředků regenerace </a:t>
            </a:r>
            <a:r>
              <a:rPr lang="cs-CZ" dirty="0"/>
              <a:t>-  organismus si přivyká, účinnost klesá – tzn. postupy podle možností střídat, modifikovat, diferencovat podle sportů a brát v úvahu rovněž individuální zvláštnosti. </a:t>
            </a:r>
          </a:p>
          <a:p>
            <a:endParaRPr lang="cs-CZ" dirty="0"/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8723463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</TotalTime>
  <Words>880</Words>
  <Application>Microsoft Office PowerPoint</Application>
  <PresentationFormat>Širokoúhlá obrazovka</PresentationFormat>
  <Paragraphs>51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Trebuchet MS</vt:lpstr>
      <vt:lpstr>Wingdings 3</vt:lpstr>
      <vt:lpstr>Fazeta</vt:lpstr>
      <vt:lpstr>Regenerace a relaxační techniky ve sportu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Regenerace a relaxační techniky ve sportu</dc:title>
  <dc:creator>ircul</dc:creator>
  <cp:lastModifiedBy> </cp:lastModifiedBy>
  <cp:revision>5</cp:revision>
  <dcterms:created xsi:type="dcterms:W3CDTF">2020-03-17T10:35:08Z</dcterms:created>
  <dcterms:modified xsi:type="dcterms:W3CDTF">2020-03-17T11:16:40Z</dcterms:modified>
</cp:coreProperties>
</file>