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339" r:id="rId5"/>
    <p:sldId id="2340" r:id="rId6"/>
    <p:sldId id="2342" r:id="rId7"/>
    <p:sldId id="2344" r:id="rId8"/>
    <p:sldId id="2345" r:id="rId9"/>
    <p:sldId id="2930" r:id="rId10"/>
    <p:sldId id="3046" r:id="rId11"/>
    <p:sldId id="3072" r:id="rId12"/>
    <p:sldId id="2346" r:id="rId13"/>
    <p:sldId id="2347" r:id="rId14"/>
    <p:sldId id="3026" r:id="rId15"/>
    <p:sldId id="3033" r:id="rId16"/>
    <p:sldId id="2348" r:id="rId17"/>
    <p:sldId id="2349" r:id="rId18"/>
    <p:sldId id="2350" r:id="rId19"/>
    <p:sldId id="2351" r:id="rId20"/>
    <p:sldId id="3073" r:id="rId21"/>
    <p:sldId id="3074" r:id="rId22"/>
    <p:sldId id="3029" r:id="rId23"/>
    <p:sldId id="3034" r:id="rId24"/>
    <p:sldId id="3024" r:id="rId25"/>
    <p:sldId id="3027" r:id="rId26"/>
    <p:sldId id="3028" r:id="rId27"/>
    <p:sldId id="3025" r:id="rId28"/>
    <p:sldId id="3075" r:id="rId29"/>
    <p:sldId id="3051" r:id="rId30"/>
    <p:sldId id="3023" r:id="rId31"/>
    <p:sldId id="3053" r:id="rId32"/>
    <p:sldId id="3060" r:id="rId33"/>
    <p:sldId id="3058" r:id="rId34"/>
    <p:sldId id="3076" r:id="rId3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86980"/>
  </p:normalViewPr>
  <p:slideViewPr>
    <p:cSldViewPr snapToGrid="0">
      <p:cViewPr varScale="1">
        <p:scale>
          <a:sx n="98" d="100"/>
          <a:sy n="98" d="100"/>
        </p:scale>
        <p:origin x="10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C21EA-0B0C-4C27-87BA-A5B0001AEE1C}" type="datetimeFigureOut">
              <a:rPr lang="cs-CZ" smtClean="0"/>
              <a:t>19.11.2024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B1E9B-ED84-4A54-8CF5-1E58A6F5A019}" type="slidenum">
              <a:rPr lang="cs-CZ" smtClean="0"/>
              <a:t>‹#›</a:t>
            </a:fld>
            <a:endParaRPr lang="cs-CZ"/>
          </a:p>
        </p:txBody>
      </p:sp>
    </p:spTree>
    <p:extLst>
      <p:ext uri="{BB962C8B-B14F-4D97-AF65-F5344CB8AC3E}">
        <p14:creationId xmlns:p14="http://schemas.microsoft.com/office/powerpoint/2010/main" val="1813597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701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32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082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B1E9B-ED84-4A54-8CF5-1E58A6F5A019}" type="slidenum">
              <a:rPr lang="cs-CZ" smtClean="0"/>
              <a:t>8</a:t>
            </a:fld>
            <a:endParaRPr lang="cs-CZ"/>
          </a:p>
        </p:txBody>
      </p:sp>
    </p:spTree>
    <p:extLst>
      <p:ext uri="{BB962C8B-B14F-4D97-AF65-F5344CB8AC3E}">
        <p14:creationId xmlns:p14="http://schemas.microsoft.com/office/powerpoint/2010/main" val="147584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4949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is to be perceived’, said the Irish philosopher George Berkeley (1685-1753). </a:t>
            </a:r>
          </a:p>
          <a:p>
            <a:pPr algn="l"/>
            <a:r>
              <a:rPr lang="en-GB" b="0" i="0" u="none" strike="noStrike" dirty="0">
                <a:solidFill>
                  <a:srgbClr val="202122"/>
                </a:solidFill>
                <a:effectLst/>
                <a:latin typeface="Arial" panose="020B0604020202020204" pitchFamily="34" charset="0"/>
              </a:rPr>
              <a:t>Elia Kazan was an American film and theatre director, producer, screenwriter and actor, described as "one of the most honoured and influential directors in Broadway and Hollywood history”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4E3FE-F49E-47C2-9957-016025C24ACF}"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966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dirty="0"/>
          </a:p>
        </p:txBody>
      </p:sp>
      <p:sp>
        <p:nvSpPr>
          <p:cNvPr id="4" name="Slide Number Placeholder 3"/>
          <p:cNvSpPr>
            <a:spLocks noGrp="1"/>
          </p:cNvSpPr>
          <p:nvPr>
            <p:ph type="sldNum" sz="quarter" idx="5"/>
          </p:nvPr>
        </p:nvSpPr>
        <p:spPr/>
        <p:txBody>
          <a:bodyPr/>
          <a:lstStyle/>
          <a:p>
            <a:fld id="{63F4E3FE-F49E-47C2-9957-016025C24ACF}" type="slidenum">
              <a:rPr lang="en-GB" smtClean="0"/>
              <a:t>11</a:t>
            </a:fld>
            <a:endParaRPr lang="en-GB"/>
          </a:p>
        </p:txBody>
      </p:sp>
    </p:spTree>
    <p:extLst>
      <p:ext uri="{BB962C8B-B14F-4D97-AF65-F5344CB8AC3E}">
        <p14:creationId xmlns:p14="http://schemas.microsoft.com/office/powerpoint/2010/main" val="22810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C71F59-FF3F-44D0-835A-3BE2F7F4A70B}"/>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B014562-77DE-4BD1-9293-8515CF6312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7ADCF0C-7C20-46F0-875D-29D2DC6F436B}"/>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5" name="Zástupný symbol pro zápatí 4">
            <a:extLst>
              <a:ext uri="{FF2B5EF4-FFF2-40B4-BE49-F238E27FC236}">
                <a16:creationId xmlns:a16="http://schemas.microsoft.com/office/drawing/2014/main" id="{16B58744-AD16-4700-8046-95981DB4B44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0476D2B-AB94-40C4-A63F-8E3DB4F97ECD}"/>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36380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86A63D-E6E6-41C1-A420-4DCE6386E53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ACD7ECA1-21FE-4E1F-BCB7-0F313A833131}"/>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DBEF482-12DE-44FC-B276-E5557647E9F4}"/>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5" name="Zástupný symbol pro zápatí 4">
            <a:extLst>
              <a:ext uri="{FF2B5EF4-FFF2-40B4-BE49-F238E27FC236}">
                <a16:creationId xmlns:a16="http://schemas.microsoft.com/office/drawing/2014/main" id="{FF961A86-B6B7-4DC2-8239-453581EF48F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F966145-7E8C-4A61-A3C3-C18C9C39838D}"/>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6045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50A3DFD-21C6-4D92-B532-59AD89E67EC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525649D-ACDA-40D3-A4BF-C8813F095DC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70067CC-D2ED-4625-B6DD-FF1D38813269}"/>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5" name="Zástupný symbol pro zápatí 4">
            <a:extLst>
              <a:ext uri="{FF2B5EF4-FFF2-40B4-BE49-F238E27FC236}">
                <a16:creationId xmlns:a16="http://schemas.microsoft.com/office/drawing/2014/main" id="{AE800789-E56B-49FE-9B52-27B7325F55A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251B781-485A-4868-90B2-60CC807DECFF}"/>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3938579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2DA32F-249F-4610-80E7-806344CC5849}"/>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BB7F42A-1FFC-4425-B897-ADEA63C8E29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0B25FDD-3D00-4555-94F5-566AB952CA69}"/>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5" name="Zástupný symbol pro zápatí 4">
            <a:extLst>
              <a:ext uri="{FF2B5EF4-FFF2-40B4-BE49-F238E27FC236}">
                <a16:creationId xmlns:a16="http://schemas.microsoft.com/office/drawing/2014/main" id="{04D6798D-AC4C-4CD4-A236-DADA3D9ED96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63A0DF-020E-40CD-8555-62DCB60AEDF1}"/>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73489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D1B97D-1B39-4F28-AAFC-BD34F9B02639}"/>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500602F1-7686-4824-8CEB-175357F125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2B6A272E-E53F-47CF-AF67-34B31F3D4940}"/>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5" name="Zástupný symbol pro zápatí 4">
            <a:extLst>
              <a:ext uri="{FF2B5EF4-FFF2-40B4-BE49-F238E27FC236}">
                <a16:creationId xmlns:a16="http://schemas.microsoft.com/office/drawing/2014/main" id="{6AA0D2AA-AA70-4CC4-8C77-D51F530B8A6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3FCD6F8-58BC-470D-A968-C8A805819AD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108360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6FA774-BF49-44D0-B404-CDFD1C0242A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4414917-B500-4A80-916D-CEB0DC6D806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16CC8EE7-BC32-4311-8ED2-DA6E464538B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E7EADC04-079D-478F-987D-212F837CF872}"/>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6" name="Zástupný symbol pro zápatí 5">
            <a:extLst>
              <a:ext uri="{FF2B5EF4-FFF2-40B4-BE49-F238E27FC236}">
                <a16:creationId xmlns:a16="http://schemas.microsoft.com/office/drawing/2014/main" id="{6FC813AF-7ED4-4C21-918F-0C358A22844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1F3401A-2526-4A59-9454-EF7FD6870F51}"/>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56958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EBEDB9-8CFE-45E8-B51F-74BE7651080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CBCBB4BD-F16E-4BB6-8EE1-687D31ECDB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EB50335-6EE4-4EBC-AAEC-7DAE41D771C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0EE34B3-D77F-4D52-9B1F-883DF0434D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CE2C367A-0986-4D1F-AC35-BB57512E373D}"/>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E413891-17DF-4F5B-A8D4-7AF46CE52509}"/>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8" name="Zástupný symbol pro zápatí 7">
            <a:extLst>
              <a:ext uri="{FF2B5EF4-FFF2-40B4-BE49-F238E27FC236}">
                <a16:creationId xmlns:a16="http://schemas.microsoft.com/office/drawing/2014/main" id="{077D4A6E-60BE-45B0-9CED-078E9A87754C}"/>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FA999C9-0634-4BED-9155-6E422CF5F3D3}"/>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73508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C9618B-13B8-4345-9F9A-CEE431EE4887}"/>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7790A73-D0D8-4B9D-B0F6-7FCD3D4FFE76}"/>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4" name="Zástupný symbol pro zápatí 3">
            <a:extLst>
              <a:ext uri="{FF2B5EF4-FFF2-40B4-BE49-F238E27FC236}">
                <a16:creationId xmlns:a16="http://schemas.microsoft.com/office/drawing/2014/main" id="{CFCD28DE-535B-41A4-B459-6A36EACD7DC1}"/>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8C6AB7B0-779E-45AA-9409-0D9CB3CC858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403127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AA7E06C-1078-4EFF-A823-E71B6EDDBF8E}"/>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3" name="Zástupný symbol pro zápatí 2">
            <a:extLst>
              <a:ext uri="{FF2B5EF4-FFF2-40B4-BE49-F238E27FC236}">
                <a16:creationId xmlns:a16="http://schemas.microsoft.com/office/drawing/2014/main" id="{0CBB4A86-F225-4E51-86EA-AA87F5719D2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E305FB9-1038-4665-8872-D4C4FCC755D8}"/>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49570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6A008F-2821-4101-9C98-83AF17D653E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FBBF52AE-EBC7-4C43-972A-0DE321953E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E04DDC0-975D-4F16-A2AD-F2E9D1D0E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65CC2D1-61EB-4F1F-B592-FB034E82CB60}"/>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6" name="Zástupný symbol pro zápatí 5">
            <a:extLst>
              <a:ext uri="{FF2B5EF4-FFF2-40B4-BE49-F238E27FC236}">
                <a16:creationId xmlns:a16="http://schemas.microsoft.com/office/drawing/2014/main" id="{6DC57298-A813-4234-B764-A63972A66E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DBCADFD-2B8C-4BBF-ABF0-A96E610567EB}"/>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279546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37A24A-4714-4A1D-89FA-08FACA260A4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A927C96C-F4B8-4EF0-914D-C0EF6F42D9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263A037-7131-4907-B359-E0395E6F5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811AC74-58FA-4DB9-A5C6-9FD125BEB47C}"/>
              </a:ext>
            </a:extLst>
          </p:cNvPr>
          <p:cNvSpPr>
            <a:spLocks noGrp="1"/>
          </p:cNvSpPr>
          <p:nvPr>
            <p:ph type="dt" sz="half" idx="10"/>
          </p:nvPr>
        </p:nvSpPr>
        <p:spPr/>
        <p:txBody>
          <a:bodyPr/>
          <a:lstStyle/>
          <a:p>
            <a:fld id="{4B7939C5-8E06-45D5-B1C2-2464E8D78F76}" type="datetimeFigureOut">
              <a:rPr lang="cs-CZ" smtClean="0"/>
              <a:t>19.11.2024</a:t>
            </a:fld>
            <a:endParaRPr lang="cs-CZ"/>
          </a:p>
        </p:txBody>
      </p:sp>
      <p:sp>
        <p:nvSpPr>
          <p:cNvPr id="6" name="Zástupný symbol pro zápatí 5">
            <a:extLst>
              <a:ext uri="{FF2B5EF4-FFF2-40B4-BE49-F238E27FC236}">
                <a16:creationId xmlns:a16="http://schemas.microsoft.com/office/drawing/2014/main" id="{D33D0004-F1E7-4210-8605-AF08BE256C7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35B1FE6D-98ED-4C95-8D09-00F442EFC582}"/>
              </a:ext>
            </a:extLst>
          </p:cNvPr>
          <p:cNvSpPr>
            <a:spLocks noGrp="1"/>
          </p:cNvSpPr>
          <p:nvPr>
            <p:ph type="sldNum" sz="quarter" idx="12"/>
          </p:nvPr>
        </p:nvSpPr>
        <p:spPr/>
        <p:txBody>
          <a:bodyPr/>
          <a:lstStyle/>
          <a:p>
            <a:fld id="{3A6E0F25-5596-42C9-B233-BF1DEEC114D1}" type="slidenum">
              <a:rPr lang="cs-CZ" smtClean="0"/>
              <a:t>‹#›</a:t>
            </a:fld>
            <a:endParaRPr lang="cs-CZ"/>
          </a:p>
        </p:txBody>
      </p:sp>
    </p:spTree>
    <p:extLst>
      <p:ext uri="{BB962C8B-B14F-4D97-AF65-F5344CB8AC3E}">
        <p14:creationId xmlns:p14="http://schemas.microsoft.com/office/powerpoint/2010/main" val="1040097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t="-26000" b="-26000"/>
          </a:stretch>
        </a:blip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B7D4E66-8F65-492F-9199-1C5B1F3E3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ACBA6D48-980E-407A-88A6-273756D00C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0A840BB-A5A5-44F8-A155-C55AF72AD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939C5-8E06-45D5-B1C2-2464E8D78F76}" type="datetimeFigureOut">
              <a:rPr lang="cs-CZ" smtClean="0"/>
              <a:t>19.11.2024</a:t>
            </a:fld>
            <a:endParaRPr lang="cs-CZ"/>
          </a:p>
        </p:txBody>
      </p:sp>
      <p:sp>
        <p:nvSpPr>
          <p:cNvPr id="5" name="Zástupný symbol pro zápatí 4">
            <a:extLst>
              <a:ext uri="{FF2B5EF4-FFF2-40B4-BE49-F238E27FC236}">
                <a16:creationId xmlns:a16="http://schemas.microsoft.com/office/drawing/2014/main" id="{69431C5E-A259-4510-BC49-14642B24F1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9B2036B-AAA4-44FE-A475-DE85AB1D4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6E0F25-5596-42C9-B233-BF1DEEC114D1}" type="slidenum">
              <a:rPr lang="cs-CZ" smtClean="0"/>
              <a:t>‹#›</a:t>
            </a:fld>
            <a:endParaRPr lang="cs-CZ"/>
          </a:p>
        </p:txBody>
      </p:sp>
    </p:spTree>
    <p:extLst>
      <p:ext uri="{BB962C8B-B14F-4D97-AF65-F5344CB8AC3E}">
        <p14:creationId xmlns:p14="http://schemas.microsoft.com/office/powerpoint/2010/main" val="4292371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6.svg"/><Relationship Id="rId26" Type="http://schemas.openxmlformats.org/officeDocument/2006/relationships/image" Target="../media/image34.png"/><Relationship Id="rId21" Type="http://schemas.openxmlformats.org/officeDocument/2006/relationships/image" Target="../media/image29.png"/><Relationship Id="rId34" Type="http://schemas.openxmlformats.org/officeDocument/2006/relationships/image" Target="../media/image42.jpe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5" Type="http://schemas.openxmlformats.org/officeDocument/2006/relationships/image" Target="../media/image33.svg"/><Relationship Id="rId33" Type="http://schemas.openxmlformats.org/officeDocument/2006/relationships/image" Target="../media/image41.jpg"/><Relationship Id="rId2" Type="http://schemas.openxmlformats.org/officeDocument/2006/relationships/image" Target="../media/image10.jpg"/><Relationship Id="rId16" Type="http://schemas.openxmlformats.org/officeDocument/2006/relationships/image" Target="../media/image24.svg"/><Relationship Id="rId20" Type="http://schemas.openxmlformats.org/officeDocument/2006/relationships/image" Target="../media/image28.svg"/><Relationship Id="rId29"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jpg"/><Relationship Id="rId37" Type="http://schemas.openxmlformats.org/officeDocument/2006/relationships/image" Target="../media/image45.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jpeg"/><Relationship Id="rId28" Type="http://schemas.openxmlformats.org/officeDocument/2006/relationships/image" Target="../media/image36.png"/><Relationship Id="rId36" Type="http://schemas.openxmlformats.org/officeDocument/2006/relationships/image" Target="../media/image44.png"/><Relationship Id="rId10" Type="http://schemas.openxmlformats.org/officeDocument/2006/relationships/image" Target="../media/image18.svg"/><Relationship Id="rId19" Type="http://schemas.openxmlformats.org/officeDocument/2006/relationships/image" Target="../media/image27.png"/><Relationship Id="rId31" Type="http://schemas.openxmlformats.org/officeDocument/2006/relationships/image" Target="../media/image39.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 Id="rId27" Type="http://schemas.openxmlformats.org/officeDocument/2006/relationships/image" Target="../media/image35.svg"/><Relationship Id="rId30" Type="http://schemas.openxmlformats.org/officeDocument/2006/relationships/image" Target="../media/image38.png"/><Relationship Id="rId35" Type="http://schemas.openxmlformats.org/officeDocument/2006/relationships/image" Target="../media/image43.jpg"/><Relationship Id="rId8" Type="http://schemas.openxmlformats.org/officeDocument/2006/relationships/image" Target="../media/image16.svg"/><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librivox.org/author/478?primary_key=478&amp;search_category=author&amp;search_page=1&amp;search_form=get_results&amp;search_order=alpha" TargetMode="External"/><Relationship Id="rId7" Type="http://schemas.openxmlformats.org/officeDocument/2006/relationships/hyperlink" Target="https://librivox.org/author/1247?primary_key=1247&amp;search_category=author&amp;search_page=1&amp;search_form=get_results&amp;search_order=alpha" TargetMode="External"/><Relationship Id="rId2" Type="http://schemas.openxmlformats.org/officeDocument/2006/relationships/hyperlink" Target="https://www.gutenberg.org/ebooks/author/2825" TargetMode="External"/><Relationship Id="rId1" Type="http://schemas.openxmlformats.org/officeDocument/2006/relationships/slideLayout" Target="../slideLayouts/slideLayout2.xml"/><Relationship Id="rId6" Type="http://schemas.openxmlformats.org/officeDocument/2006/relationships/hyperlink" Target="https://www.gutenberg.org/ebooks/author/1680" TargetMode="External"/><Relationship Id="rId5" Type="http://schemas.openxmlformats.org/officeDocument/2006/relationships/hyperlink" Target="https://librivox.org/author/1157?primary_key=1157&amp;search_category=author&amp;search_page=1&amp;search_form=get_results&amp;search_order=alpha" TargetMode="External"/><Relationship Id="rId4" Type="http://schemas.openxmlformats.org/officeDocument/2006/relationships/hyperlink" Target="https://www.gutenberg.org/ebooks/author/2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C4B20E0-4754-4A46-96F8-5CDDEFCAD63A}"/>
              </a:ext>
            </a:extLst>
          </p:cNvPr>
          <p:cNvSpPr>
            <a:spLocks noGrp="1"/>
          </p:cNvSpPr>
          <p:nvPr>
            <p:ph type="ctrTitle"/>
          </p:nvPr>
        </p:nvSpPr>
        <p:spPr>
          <a:xfrm>
            <a:off x="113016" y="1122363"/>
            <a:ext cx="11640620" cy="2387600"/>
          </a:xfrm>
        </p:spPr>
        <p:txBody>
          <a:bodyPr>
            <a:normAutofit fontScale="90000"/>
          </a:bodyPr>
          <a:lstStyle/>
          <a:p>
            <a:r>
              <a:rPr lang="en-US" sz="5400" b="1" dirty="0"/>
              <a:t>Care of the Soul: In Antiquity and Today</a:t>
            </a:r>
            <a:br>
              <a:rPr lang="cs-CZ" sz="5400" b="1" dirty="0"/>
            </a:br>
            <a:r>
              <a:rPr lang="cs-CZ" sz="5400" b="1" dirty="0"/>
              <a:t>3</a:t>
            </a:r>
            <a:br>
              <a:rPr lang="cs-CZ" sz="5400" b="1" dirty="0"/>
            </a:br>
            <a:r>
              <a:rPr lang="en-US" sz="3600" dirty="0"/>
              <a:t>Critical periods in life,</a:t>
            </a:r>
            <a:br>
              <a:rPr lang="cs-CZ" sz="3600" dirty="0"/>
            </a:br>
            <a:r>
              <a:rPr lang="en-US" sz="3600" dirty="0"/>
              <a:t>examples of ritualization</a:t>
            </a:r>
            <a:r>
              <a:rPr lang="cs-CZ" sz="3600" dirty="0"/>
              <a:t> </a:t>
            </a:r>
            <a:r>
              <a:rPr lang="en-US" sz="3600" dirty="0"/>
              <a:t>and symbolic expressions</a:t>
            </a:r>
            <a:endParaRPr lang="cs-CZ" sz="5400" dirty="0"/>
          </a:p>
        </p:txBody>
      </p:sp>
      <p:sp>
        <p:nvSpPr>
          <p:cNvPr id="5" name="Podnadpis 4">
            <a:extLst>
              <a:ext uri="{FF2B5EF4-FFF2-40B4-BE49-F238E27FC236}">
                <a16:creationId xmlns:a16="http://schemas.microsoft.com/office/drawing/2014/main" id="{51BD7ABF-4BD9-4813-85FD-921655982EDE}"/>
              </a:ext>
            </a:extLst>
          </p:cNvPr>
          <p:cNvSpPr>
            <a:spLocks noGrp="1"/>
          </p:cNvSpPr>
          <p:nvPr>
            <p:ph type="subTitle" idx="1"/>
          </p:nvPr>
        </p:nvSpPr>
        <p:spPr>
          <a:xfrm>
            <a:off x="2609636" y="4907756"/>
            <a:ext cx="9144000" cy="1655762"/>
          </a:xfrm>
        </p:spPr>
        <p:txBody>
          <a:bodyPr/>
          <a:lstStyle/>
          <a:p>
            <a:pPr algn="r"/>
            <a:r>
              <a:rPr lang="cs-CZ" sz="3200" dirty="0"/>
              <a:t>Zuzana Svobodová, </a:t>
            </a:r>
            <a:r>
              <a:rPr lang="cs-CZ" sz="3200" dirty="0" err="1"/>
              <a:t>Adhip</a:t>
            </a:r>
            <a:r>
              <a:rPr lang="cs-CZ" sz="3200" dirty="0"/>
              <a:t> </a:t>
            </a:r>
            <a:r>
              <a:rPr lang="cs-CZ" sz="3200" dirty="0" err="1"/>
              <a:t>Rawal</a:t>
            </a:r>
            <a:endParaRPr lang="cs-CZ" sz="3200" dirty="0"/>
          </a:p>
          <a:p>
            <a:endParaRPr lang="cs-CZ" dirty="0"/>
          </a:p>
        </p:txBody>
      </p:sp>
    </p:spTree>
    <p:extLst>
      <p:ext uri="{BB962C8B-B14F-4D97-AF65-F5344CB8AC3E}">
        <p14:creationId xmlns:p14="http://schemas.microsoft.com/office/powerpoint/2010/main" val="4202719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4823EE-53F0-6950-AE3D-4F9BBFE2A579}"/>
              </a:ext>
            </a:extLst>
          </p:cNvPr>
          <p:cNvSpPr>
            <a:spLocks noGrp="1"/>
          </p:cNvSpPr>
          <p:nvPr>
            <p:ph idx="1"/>
          </p:nvPr>
        </p:nvSpPr>
        <p:spPr>
          <a:xfrm>
            <a:off x="530088" y="397590"/>
            <a:ext cx="6612834" cy="6619411"/>
          </a:xfrm>
        </p:spPr>
        <p:txBody>
          <a:bodyPr anchor="ctr">
            <a:normAutofit/>
          </a:bodyPr>
          <a:lstStyle/>
          <a:p>
            <a:pPr marL="0" indent="0">
              <a:buNone/>
            </a:pPr>
            <a:r>
              <a:rPr lang="en-US" sz="2000" i="1" dirty="0"/>
              <a:t>When I was twelve and we’d moved to New Rochelle, I had a stroke of luck – the accident of eight-grade teacher. Her name was Miss Anna B. Shank, and as much as anyone, she influenced the course of my life. She was in her late forties, which I considered very old indeed, and she took to me….A deep-dyed romantic, she was the one who told me that I had beautiful brown eyes. Twenty-five years later, having seen my name in a newspaper, she wrote me a letter. ”When you were only twelve,” she wrote, “you stood near my desk one morning and the light from the window fell across your head and features and illuminated the expression on your face. The thought came to me of the great possibilities there were in your development…”. </a:t>
            </a:r>
          </a:p>
          <a:p>
            <a:pPr marL="0" indent="0">
              <a:buNone/>
            </a:pPr>
            <a:r>
              <a:rPr lang="en-US" sz="2000" i="1" dirty="0"/>
              <a:t>Miss Shank set out zealously to turn me away from the eldest-son tradition of our people and the expectations of my father, to steer me off a commercial course that would feature bookkeeping and accounting toward an education in what they now call the humanities</a:t>
            </a:r>
            <a:r>
              <a:rPr lang="en-US" sz="2000" dirty="0"/>
              <a:t>. (Kazan, 1989)</a:t>
            </a:r>
          </a:p>
        </p:txBody>
      </p:sp>
      <p:pic>
        <p:nvPicPr>
          <p:cNvPr id="1026" name="Picture 2" descr="Free Acorn Fruit photo and picture">
            <a:extLst>
              <a:ext uri="{FF2B5EF4-FFF2-40B4-BE49-F238E27FC236}">
                <a16:creationId xmlns:a16="http://schemas.microsoft.com/office/drawing/2014/main" id="{17935C7E-F225-250A-5C24-D393CCE00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463" r="41986" b="-2"/>
          <a:stretch/>
        </p:blipFill>
        <p:spPr bwMode="auto">
          <a:xfrm>
            <a:off x="7614882" y="0"/>
            <a:ext cx="457711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5">
            <a:extLst>
              <a:ext uri="{FF2B5EF4-FFF2-40B4-BE49-F238E27FC236}">
                <a16:creationId xmlns:a16="http://schemas.microsoft.com/office/drawing/2014/main" id="{9F1E9D3F-0F1E-304C-73B6-6E5BC1C744AB}"/>
              </a:ext>
            </a:extLst>
          </p:cNvPr>
          <p:cNvSpPr>
            <a:spLocks noGrp="1"/>
          </p:cNvSpPr>
          <p:nvPr>
            <p:ph type="title"/>
          </p:nvPr>
        </p:nvSpPr>
        <p:spPr>
          <a:xfrm>
            <a:off x="1186822" y="53033"/>
            <a:ext cx="8229600" cy="1143000"/>
          </a:xfrm>
        </p:spPr>
        <p:txBody>
          <a:bodyPr>
            <a:normAutofit/>
          </a:bodyPr>
          <a:lstStyle/>
          <a:p>
            <a:r>
              <a:rPr lang="en-US" sz="3600" dirty="0"/>
              <a:t>‘</a:t>
            </a:r>
            <a:r>
              <a:rPr lang="en-US" sz="3600" i="1" dirty="0"/>
              <a:t>To be is to be perceived</a:t>
            </a:r>
            <a:r>
              <a:rPr lang="en-US" sz="3600" dirty="0"/>
              <a:t>’</a:t>
            </a:r>
          </a:p>
        </p:txBody>
      </p:sp>
    </p:spTree>
    <p:extLst>
      <p:ext uri="{BB962C8B-B14F-4D97-AF65-F5344CB8AC3E}">
        <p14:creationId xmlns:p14="http://schemas.microsoft.com/office/powerpoint/2010/main" val="3040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F41ECC-099C-5D48-45D4-E5C80C7AD2AC}"/>
              </a:ext>
            </a:extLst>
          </p:cNvPr>
          <p:cNvSpPr>
            <a:spLocks noGrp="1"/>
          </p:cNvSpPr>
          <p:nvPr>
            <p:ph idx="1"/>
          </p:nvPr>
        </p:nvSpPr>
        <p:spPr>
          <a:xfrm>
            <a:off x="145773" y="617432"/>
            <a:ext cx="6612835" cy="6677891"/>
          </a:xfrm>
        </p:spPr>
        <p:txBody>
          <a:bodyPr anchor="ctr">
            <a:normAutofit/>
          </a:bodyPr>
          <a:lstStyle/>
          <a:p>
            <a:pPr marL="0" indent="0">
              <a:buNone/>
            </a:pPr>
            <a:r>
              <a:rPr lang="en-US" sz="2000" i="1" dirty="0"/>
              <a:t>“Love goes very far beyond the physical person of the beloved. It finds its deepest meaning in his spiritual being, his inner self….Love is the only way to grasp another human being in the innermost core of his personality. No one can become fully aware of the very essence of another human being unless he loves him. By his love he is enabled to see the essential traits and features in the beloved person; and even more, he sees that which is potential in him, which is not yet actualized but yet ought to be actualized. Furthermore, by his love, the loving person enables the beloved person to actualize these potentialities. By making him aware of what he can be and of what he should become, he makes these potentialities come true.” - Viktor Frankl (1992)</a:t>
            </a:r>
          </a:p>
          <a:p>
            <a:pPr algn="r">
              <a:buFontTx/>
              <a:buChar char="-"/>
            </a:pPr>
            <a:endParaRPr lang="en-US" sz="2000" i="1" dirty="0"/>
          </a:p>
          <a:p>
            <a:pPr marL="0" indent="0">
              <a:buNone/>
            </a:pPr>
            <a:r>
              <a:rPr lang="en-US" sz="2000" i="1" dirty="0"/>
              <a:t>“A woman’s heart should be so hidden in God that a man has to see Him just to find her” – Maya Angelou</a:t>
            </a:r>
          </a:p>
          <a:p>
            <a:pPr>
              <a:lnSpc>
                <a:spcPct val="90000"/>
              </a:lnSpc>
            </a:pPr>
            <a:endParaRPr lang="en-US" sz="1200" dirty="0"/>
          </a:p>
        </p:txBody>
      </p:sp>
      <p:pic>
        <p:nvPicPr>
          <p:cNvPr id="9" name="Picture 8">
            <a:extLst>
              <a:ext uri="{FF2B5EF4-FFF2-40B4-BE49-F238E27FC236}">
                <a16:creationId xmlns:a16="http://schemas.microsoft.com/office/drawing/2014/main" id="{4DF61259-1D55-279F-1856-394FAE6F9057}"/>
              </a:ext>
            </a:extLst>
          </p:cNvPr>
          <p:cNvPicPr>
            <a:picLocks noChangeAspect="1"/>
          </p:cNvPicPr>
          <p:nvPr/>
        </p:nvPicPr>
        <p:blipFill>
          <a:blip r:embed="rId3">
            <a:extLst>
              <a:ext uri="{28A0092B-C50C-407E-A947-70E740481C1C}">
                <a14:useLocalDpi xmlns:a14="http://schemas.microsoft.com/office/drawing/2010/main" val="0"/>
              </a:ext>
            </a:extLst>
          </a:blip>
          <a:srcRect l="26143" r="29141" b="2"/>
          <a:stretch/>
        </p:blipFill>
        <p:spPr>
          <a:xfrm>
            <a:off x="6864626" y="1"/>
            <a:ext cx="5327374" cy="6858000"/>
          </a:xfrm>
          <a:prstGeom prst="rect">
            <a:avLst/>
          </a:prstGeom>
        </p:spPr>
      </p:pic>
      <p:sp>
        <p:nvSpPr>
          <p:cNvPr id="2" name="Title 1">
            <a:extLst>
              <a:ext uri="{FF2B5EF4-FFF2-40B4-BE49-F238E27FC236}">
                <a16:creationId xmlns:a16="http://schemas.microsoft.com/office/drawing/2014/main" id="{2245BAFD-F233-57BB-2793-CE764E573F4C}"/>
              </a:ext>
            </a:extLst>
          </p:cNvPr>
          <p:cNvSpPr>
            <a:spLocks noGrp="1"/>
          </p:cNvSpPr>
          <p:nvPr>
            <p:ph type="title"/>
          </p:nvPr>
        </p:nvSpPr>
        <p:spPr>
          <a:xfrm>
            <a:off x="549965" y="180110"/>
            <a:ext cx="8229600" cy="1143000"/>
          </a:xfrm>
        </p:spPr>
        <p:txBody>
          <a:bodyPr/>
          <a:lstStyle/>
          <a:p>
            <a:r>
              <a:rPr lang="en-US" dirty="0"/>
              <a:t>Is Love Blind?</a:t>
            </a:r>
          </a:p>
        </p:txBody>
      </p:sp>
    </p:spTree>
    <p:extLst>
      <p:ext uri="{BB962C8B-B14F-4D97-AF65-F5344CB8AC3E}">
        <p14:creationId xmlns:p14="http://schemas.microsoft.com/office/powerpoint/2010/main" val="141381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4B85D7-2555-4D83-9E2B-F8F7E7A8BDAD}"/>
              </a:ext>
            </a:extLst>
          </p:cNvPr>
          <p:cNvSpPr>
            <a:spLocks noGrp="1"/>
          </p:cNvSpPr>
          <p:nvPr>
            <p:ph type="title"/>
          </p:nvPr>
        </p:nvSpPr>
        <p:spPr>
          <a:xfrm>
            <a:off x="92467" y="365125"/>
            <a:ext cx="11959120" cy="1325563"/>
          </a:xfrm>
        </p:spPr>
        <p:txBody>
          <a:bodyPr/>
          <a:lstStyle/>
          <a:p>
            <a:pPr algn="ctr"/>
            <a:r>
              <a:rPr lang="cs-CZ" dirty="0"/>
              <a:t>E</a:t>
            </a:r>
            <a:r>
              <a:rPr lang="en-US" dirty="0" err="1"/>
              <a:t>xamples</a:t>
            </a:r>
            <a:r>
              <a:rPr lang="en-US" dirty="0"/>
              <a:t> of ritualization and symbolic expressions</a:t>
            </a:r>
            <a:r>
              <a:rPr lang="cs-CZ" dirty="0"/>
              <a:t> </a:t>
            </a:r>
            <a:r>
              <a:rPr lang="cs-CZ" dirty="0" err="1"/>
              <a:t>of</a:t>
            </a:r>
            <a:r>
              <a:rPr lang="cs-CZ" dirty="0"/>
              <a:t> c</a:t>
            </a:r>
            <a:r>
              <a:rPr lang="en-US" dirty="0" err="1"/>
              <a:t>ritical</a:t>
            </a:r>
            <a:r>
              <a:rPr lang="en-US" dirty="0"/>
              <a:t> periods in life</a:t>
            </a:r>
            <a:endParaRPr lang="cs-CZ" dirty="0"/>
          </a:p>
        </p:txBody>
      </p:sp>
    </p:spTree>
    <p:extLst>
      <p:ext uri="{BB962C8B-B14F-4D97-AF65-F5344CB8AC3E}">
        <p14:creationId xmlns:p14="http://schemas.microsoft.com/office/powerpoint/2010/main" val="3646786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B2C631-2D45-4D9A-9A38-1A0EEA8A9283}"/>
              </a:ext>
            </a:extLst>
          </p:cNvPr>
          <p:cNvSpPr>
            <a:spLocks noGrp="1"/>
          </p:cNvSpPr>
          <p:nvPr>
            <p:ph type="title"/>
          </p:nvPr>
        </p:nvSpPr>
        <p:spPr/>
        <p:txBody>
          <a:bodyPr/>
          <a:lstStyle/>
          <a:p>
            <a:r>
              <a:rPr lang="en-US" dirty="0"/>
              <a:t>Critical periods in life</a:t>
            </a:r>
            <a:endParaRPr lang="cs-CZ" dirty="0"/>
          </a:p>
        </p:txBody>
      </p:sp>
      <p:sp>
        <p:nvSpPr>
          <p:cNvPr id="3" name="Zástupný obsah 2">
            <a:extLst>
              <a:ext uri="{FF2B5EF4-FFF2-40B4-BE49-F238E27FC236}">
                <a16:creationId xmlns:a16="http://schemas.microsoft.com/office/drawing/2014/main" id="{2A8F23A0-AD5F-4F6A-A08A-A606D9AAB727}"/>
              </a:ext>
            </a:extLst>
          </p:cNvPr>
          <p:cNvSpPr>
            <a:spLocks noGrp="1"/>
          </p:cNvSpPr>
          <p:nvPr>
            <p:ph idx="1"/>
          </p:nvPr>
        </p:nvSpPr>
        <p:spPr/>
        <p:txBody>
          <a:bodyPr/>
          <a:lstStyle/>
          <a:p>
            <a:r>
              <a:rPr lang="cs-CZ" dirty="0"/>
              <a:t>natural </a:t>
            </a:r>
            <a:r>
              <a:rPr lang="cs-CZ" i="1" dirty="0" err="1"/>
              <a:t>factum</a:t>
            </a:r>
            <a:endParaRPr lang="cs-CZ" i="1" dirty="0"/>
          </a:p>
          <a:p>
            <a:r>
              <a:rPr lang="cs-CZ" dirty="0" err="1"/>
              <a:t>cultural</a:t>
            </a:r>
            <a:r>
              <a:rPr lang="cs-CZ" dirty="0"/>
              <a:t> re-</a:t>
            </a:r>
            <a:r>
              <a:rPr lang="cs-CZ" dirty="0" err="1"/>
              <a:t>action</a:t>
            </a:r>
            <a:endParaRPr lang="cs-CZ" dirty="0"/>
          </a:p>
          <a:p>
            <a:pPr lvl="1"/>
            <a:r>
              <a:rPr lang="cs-CZ" dirty="0" err="1"/>
              <a:t>reason</a:t>
            </a:r>
            <a:endParaRPr lang="cs-CZ" dirty="0"/>
          </a:p>
          <a:p>
            <a:pPr lvl="1"/>
            <a:r>
              <a:rPr lang="cs-CZ" dirty="0"/>
              <a:t>habit</a:t>
            </a:r>
          </a:p>
          <a:p>
            <a:pPr lvl="1"/>
            <a:r>
              <a:rPr lang="cs-CZ" dirty="0" err="1"/>
              <a:t>social</a:t>
            </a:r>
            <a:r>
              <a:rPr lang="cs-CZ" dirty="0"/>
              <a:t> </a:t>
            </a:r>
            <a:r>
              <a:rPr lang="cs-CZ" dirty="0" err="1"/>
              <a:t>tradition</a:t>
            </a:r>
            <a:endParaRPr lang="cs-CZ" dirty="0"/>
          </a:p>
          <a:p>
            <a:pPr lvl="1"/>
            <a:r>
              <a:rPr lang="cs-CZ" dirty="0" err="1"/>
              <a:t>take</a:t>
            </a:r>
            <a:r>
              <a:rPr lang="cs-CZ" dirty="0"/>
              <a:t> – </a:t>
            </a:r>
            <a:r>
              <a:rPr lang="cs-CZ" dirty="0" err="1"/>
              <a:t>carry</a:t>
            </a:r>
            <a:r>
              <a:rPr lang="cs-CZ" dirty="0"/>
              <a:t> – </a:t>
            </a:r>
            <a:r>
              <a:rPr lang="cs-CZ" dirty="0" err="1"/>
              <a:t>give</a:t>
            </a:r>
            <a:r>
              <a:rPr lang="cs-CZ" dirty="0"/>
              <a:t> </a:t>
            </a:r>
          </a:p>
          <a:p>
            <a:pPr lvl="1"/>
            <a:r>
              <a:rPr lang="cs-CZ" dirty="0"/>
              <a:t>…</a:t>
            </a:r>
          </a:p>
        </p:txBody>
      </p:sp>
    </p:spTree>
    <p:extLst>
      <p:ext uri="{BB962C8B-B14F-4D97-AF65-F5344CB8AC3E}">
        <p14:creationId xmlns:p14="http://schemas.microsoft.com/office/powerpoint/2010/main" val="293058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4ED80-68E9-42C8-B1A9-F69D706FFD99}"/>
              </a:ext>
            </a:extLst>
          </p:cNvPr>
          <p:cNvPicPr>
            <a:picLocks noChangeAspect="1"/>
          </p:cNvPicPr>
          <p:nvPr/>
        </p:nvPicPr>
        <p:blipFill rotWithShape="1">
          <a:blip r:embed="rId2"/>
          <a:srcRect l="10378" t="6258" r="9411" b="30612"/>
          <a:stretch/>
        </p:blipFill>
        <p:spPr>
          <a:xfrm>
            <a:off x="2824071" y="-11567"/>
            <a:ext cx="6543857" cy="6869567"/>
          </a:xfrm>
          <a:prstGeom prst="rect">
            <a:avLst/>
          </a:prstGeom>
        </p:spPr>
      </p:pic>
      <p:sp>
        <p:nvSpPr>
          <p:cNvPr id="3" name="TextovéPole 2">
            <a:extLst>
              <a:ext uri="{FF2B5EF4-FFF2-40B4-BE49-F238E27FC236}">
                <a16:creationId xmlns:a16="http://schemas.microsoft.com/office/drawing/2014/main" id="{5740B05B-9E0F-46A4-889F-AD5A98221179}"/>
              </a:ext>
            </a:extLst>
          </p:cNvPr>
          <p:cNvSpPr txBox="1"/>
          <p:nvPr/>
        </p:nvSpPr>
        <p:spPr>
          <a:xfrm>
            <a:off x="9759819" y="3741576"/>
            <a:ext cx="1813055" cy="923330"/>
          </a:xfrm>
          <a:prstGeom prst="rect">
            <a:avLst/>
          </a:prstGeom>
          <a:noFill/>
        </p:spPr>
        <p:txBody>
          <a:bodyPr wrap="square" rtlCol="0">
            <a:spAutoFit/>
          </a:bodyPr>
          <a:lstStyle/>
          <a:p>
            <a:r>
              <a:rPr lang="cs-CZ" dirty="0" err="1"/>
              <a:t>Graces</a:t>
            </a:r>
            <a:r>
              <a:rPr lang="cs-CZ" dirty="0"/>
              <a:t>, 3rd/4 1st c AD</a:t>
            </a:r>
          </a:p>
          <a:p>
            <a:r>
              <a:rPr lang="cs-CZ" dirty="0" err="1"/>
              <a:t>take-carry-give</a:t>
            </a:r>
            <a:endParaRPr lang="cs-CZ" dirty="0"/>
          </a:p>
        </p:txBody>
      </p:sp>
    </p:spTree>
    <p:extLst>
      <p:ext uri="{BB962C8B-B14F-4D97-AF65-F5344CB8AC3E}">
        <p14:creationId xmlns:p14="http://schemas.microsoft.com/office/powerpoint/2010/main" val="235289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2E2E96A-129D-4438-9639-4B0A3D5B89B6}"/>
              </a:ext>
            </a:extLst>
          </p:cNvPr>
          <p:cNvPicPr>
            <a:picLocks noChangeAspect="1"/>
          </p:cNvPicPr>
          <p:nvPr/>
        </p:nvPicPr>
        <p:blipFill>
          <a:blip r:embed="rId2"/>
          <a:stretch>
            <a:fillRect/>
          </a:stretch>
        </p:blipFill>
        <p:spPr>
          <a:xfrm>
            <a:off x="263112" y="0"/>
            <a:ext cx="9146509" cy="6858000"/>
          </a:xfrm>
          <a:prstGeom prst="rect">
            <a:avLst/>
          </a:prstGeom>
        </p:spPr>
      </p:pic>
      <p:sp>
        <p:nvSpPr>
          <p:cNvPr id="3" name="TextovéPole 2">
            <a:extLst>
              <a:ext uri="{FF2B5EF4-FFF2-40B4-BE49-F238E27FC236}">
                <a16:creationId xmlns:a16="http://schemas.microsoft.com/office/drawing/2014/main" id="{91F6C1E7-1196-4B0B-A5B7-2890B90E0305}"/>
              </a:ext>
            </a:extLst>
          </p:cNvPr>
          <p:cNvSpPr txBox="1"/>
          <p:nvPr/>
        </p:nvSpPr>
        <p:spPr>
          <a:xfrm>
            <a:off x="9694506" y="233265"/>
            <a:ext cx="2155372" cy="369332"/>
          </a:xfrm>
          <a:prstGeom prst="rect">
            <a:avLst/>
          </a:prstGeom>
          <a:noFill/>
        </p:spPr>
        <p:txBody>
          <a:bodyPr wrap="square" rtlCol="0">
            <a:spAutoFit/>
          </a:bodyPr>
          <a:lstStyle/>
          <a:p>
            <a:r>
              <a:rPr lang="cs-CZ" dirty="0"/>
              <a:t>museum in </a:t>
            </a:r>
            <a:r>
              <a:rPr lang="cs-CZ" dirty="0" err="1"/>
              <a:t>Patras</a:t>
            </a:r>
            <a:endParaRPr lang="cs-CZ" dirty="0"/>
          </a:p>
        </p:txBody>
      </p:sp>
      <p:sp>
        <p:nvSpPr>
          <p:cNvPr id="4" name="TextovéPole 3">
            <a:extLst>
              <a:ext uri="{FF2B5EF4-FFF2-40B4-BE49-F238E27FC236}">
                <a16:creationId xmlns:a16="http://schemas.microsoft.com/office/drawing/2014/main" id="{561848CA-3205-4583-B7A1-4D76739B6FFB}"/>
              </a:ext>
            </a:extLst>
          </p:cNvPr>
          <p:cNvSpPr txBox="1"/>
          <p:nvPr/>
        </p:nvSpPr>
        <p:spPr>
          <a:xfrm>
            <a:off x="9694506" y="4248150"/>
            <a:ext cx="2068869" cy="369332"/>
          </a:xfrm>
          <a:prstGeom prst="rect">
            <a:avLst/>
          </a:prstGeom>
          <a:noFill/>
        </p:spPr>
        <p:txBody>
          <a:bodyPr wrap="square" rtlCol="0">
            <a:spAutoFit/>
          </a:bodyPr>
          <a:lstStyle/>
          <a:p>
            <a:r>
              <a:rPr lang="cs-CZ" dirty="0" err="1"/>
              <a:t>Entertainment</a:t>
            </a:r>
            <a:r>
              <a:rPr lang="cs-CZ" dirty="0"/>
              <a:t>?</a:t>
            </a:r>
          </a:p>
        </p:txBody>
      </p:sp>
    </p:spTree>
    <p:extLst>
      <p:ext uri="{BB962C8B-B14F-4D97-AF65-F5344CB8AC3E}">
        <p14:creationId xmlns:p14="http://schemas.microsoft.com/office/powerpoint/2010/main" val="4103410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4B85D7-2555-4D83-9E2B-F8F7E7A8BDAD}"/>
              </a:ext>
            </a:extLst>
          </p:cNvPr>
          <p:cNvSpPr>
            <a:spLocks noGrp="1"/>
          </p:cNvSpPr>
          <p:nvPr>
            <p:ph type="title"/>
          </p:nvPr>
        </p:nvSpPr>
        <p:spPr/>
        <p:txBody>
          <a:bodyPr/>
          <a:lstStyle/>
          <a:p>
            <a:pPr algn="ctr"/>
            <a:r>
              <a:rPr lang="cs-CZ" dirty="0"/>
              <a:t>E</a:t>
            </a:r>
            <a:r>
              <a:rPr lang="en-US" dirty="0" err="1"/>
              <a:t>xamples</a:t>
            </a:r>
            <a:r>
              <a:rPr lang="en-US" dirty="0"/>
              <a:t> of ritualization and symbolic expressions</a:t>
            </a:r>
            <a:r>
              <a:rPr lang="cs-CZ" dirty="0"/>
              <a:t> </a:t>
            </a:r>
            <a:r>
              <a:rPr lang="cs-CZ" dirty="0" err="1"/>
              <a:t>of</a:t>
            </a:r>
            <a:r>
              <a:rPr lang="cs-CZ" dirty="0"/>
              <a:t> c</a:t>
            </a:r>
            <a:r>
              <a:rPr lang="en-US" dirty="0" err="1"/>
              <a:t>ritical</a:t>
            </a:r>
            <a:r>
              <a:rPr lang="en-US" dirty="0"/>
              <a:t> periods in life</a:t>
            </a:r>
            <a:endParaRPr lang="cs-CZ" dirty="0"/>
          </a:p>
        </p:txBody>
      </p:sp>
      <p:sp>
        <p:nvSpPr>
          <p:cNvPr id="3" name="Zástupný obsah 2">
            <a:extLst>
              <a:ext uri="{FF2B5EF4-FFF2-40B4-BE49-F238E27FC236}">
                <a16:creationId xmlns:a16="http://schemas.microsoft.com/office/drawing/2014/main" id="{D124B53E-86EC-48CF-8618-D3690834CDB7}"/>
              </a:ext>
            </a:extLst>
          </p:cNvPr>
          <p:cNvSpPr>
            <a:spLocks noGrp="1"/>
          </p:cNvSpPr>
          <p:nvPr>
            <p:ph idx="1"/>
          </p:nvPr>
        </p:nvSpPr>
        <p:spPr/>
        <p:txBody>
          <a:bodyPr>
            <a:normAutofit lnSpcReduction="10000"/>
          </a:bodyPr>
          <a:lstStyle/>
          <a:p>
            <a:r>
              <a:rPr lang="cs-CZ" dirty="0" err="1"/>
              <a:t>beginning</a:t>
            </a:r>
            <a:endParaRPr lang="cs-CZ" dirty="0"/>
          </a:p>
          <a:p>
            <a:r>
              <a:rPr lang="cs-CZ" dirty="0" err="1"/>
              <a:t>thresholds</a:t>
            </a:r>
            <a:r>
              <a:rPr lang="cs-CZ" dirty="0"/>
              <a:t>: </a:t>
            </a:r>
            <a:r>
              <a:rPr lang="cs-CZ" dirty="0" err="1"/>
              <a:t>school</a:t>
            </a:r>
            <a:r>
              <a:rPr lang="cs-CZ" dirty="0"/>
              <a:t>, </a:t>
            </a:r>
            <a:r>
              <a:rPr lang="cs-CZ" dirty="0" err="1"/>
              <a:t>work</a:t>
            </a:r>
            <a:r>
              <a:rPr lang="cs-CZ" dirty="0"/>
              <a:t>, </a:t>
            </a:r>
            <a:r>
              <a:rPr lang="cs-CZ" dirty="0" err="1"/>
              <a:t>family</a:t>
            </a:r>
            <a:endParaRPr lang="cs-CZ" dirty="0"/>
          </a:p>
          <a:p>
            <a:r>
              <a:rPr lang="cs-CZ" dirty="0" err="1"/>
              <a:t>midle</a:t>
            </a:r>
            <a:endParaRPr lang="cs-CZ" dirty="0"/>
          </a:p>
          <a:p>
            <a:r>
              <a:rPr lang="cs-CZ" dirty="0"/>
              <a:t>end</a:t>
            </a:r>
          </a:p>
          <a:p>
            <a:endParaRPr lang="cs-CZ" dirty="0"/>
          </a:p>
          <a:p>
            <a:endParaRPr lang="cs-CZ" dirty="0"/>
          </a:p>
          <a:p>
            <a:r>
              <a:rPr lang="cs-CZ" dirty="0" err="1"/>
              <a:t>Does</a:t>
            </a:r>
            <a:r>
              <a:rPr lang="cs-CZ" dirty="0"/>
              <a:t> </a:t>
            </a:r>
            <a:r>
              <a:rPr lang="cs-CZ" dirty="0" err="1"/>
              <a:t>each</a:t>
            </a:r>
            <a:r>
              <a:rPr lang="cs-CZ" dirty="0"/>
              <a:t> part </a:t>
            </a:r>
            <a:r>
              <a:rPr lang="cs-CZ" dirty="0" err="1"/>
              <a:t>of</a:t>
            </a:r>
            <a:r>
              <a:rPr lang="cs-CZ" dirty="0"/>
              <a:t> </a:t>
            </a:r>
            <a:r>
              <a:rPr lang="cs-CZ" dirty="0" err="1"/>
              <a:t>life</a:t>
            </a:r>
            <a:r>
              <a:rPr lang="cs-CZ" dirty="0"/>
              <a:t> </a:t>
            </a:r>
            <a:r>
              <a:rPr lang="cs-CZ" dirty="0" err="1"/>
              <a:t>have</a:t>
            </a:r>
            <a:r>
              <a:rPr lang="cs-CZ" dirty="0"/>
              <a:t> a </a:t>
            </a:r>
            <a:r>
              <a:rPr lang="cs-CZ" dirty="0" err="1"/>
              <a:t>unique</a:t>
            </a:r>
            <a:r>
              <a:rPr lang="cs-CZ" dirty="0"/>
              <a:t> </a:t>
            </a:r>
            <a:r>
              <a:rPr lang="cs-CZ" dirty="0" err="1"/>
              <a:t>task</a:t>
            </a:r>
            <a:r>
              <a:rPr lang="cs-CZ" dirty="0"/>
              <a:t>? (</a:t>
            </a:r>
            <a:r>
              <a:rPr lang="cs-CZ" dirty="0" err="1"/>
              <a:t>Erikson</a:t>
            </a:r>
            <a:r>
              <a:rPr lang="cs-CZ" dirty="0"/>
              <a:t>)</a:t>
            </a:r>
          </a:p>
          <a:p>
            <a:r>
              <a:rPr lang="cs-CZ" dirty="0" err="1"/>
              <a:t>Is</a:t>
            </a:r>
            <a:r>
              <a:rPr lang="cs-CZ" dirty="0"/>
              <a:t> </a:t>
            </a:r>
            <a:r>
              <a:rPr lang="cs-CZ" dirty="0" err="1"/>
              <a:t>continuity</a:t>
            </a:r>
            <a:r>
              <a:rPr lang="cs-CZ" dirty="0"/>
              <a:t> (</a:t>
            </a:r>
            <a:r>
              <a:rPr lang="cs-CZ" dirty="0" err="1"/>
              <a:t>from</a:t>
            </a:r>
            <a:r>
              <a:rPr lang="cs-CZ" dirty="0"/>
              <a:t> </a:t>
            </a:r>
            <a:r>
              <a:rPr lang="cs-CZ" dirty="0" err="1"/>
              <a:t>the</a:t>
            </a:r>
            <a:r>
              <a:rPr lang="cs-CZ" dirty="0"/>
              <a:t> </a:t>
            </a:r>
            <a:r>
              <a:rPr lang="cs-CZ" dirty="0" err="1"/>
              <a:t>beginning</a:t>
            </a:r>
            <a:r>
              <a:rPr lang="cs-CZ" dirty="0"/>
              <a:t> to </a:t>
            </a:r>
            <a:r>
              <a:rPr lang="cs-CZ" dirty="0" err="1"/>
              <a:t>the</a:t>
            </a:r>
            <a:r>
              <a:rPr lang="cs-CZ" dirty="0"/>
              <a:t> end) </a:t>
            </a:r>
            <a:r>
              <a:rPr lang="cs-CZ" dirty="0" err="1"/>
              <a:t>the</a:t>
            </a:r>
            <a:r>
              <a:rPr lang="cs-CZ" dirty="0"/>
              <a:t> </a:t>
            </a:r>
            <a:r>
              <a:rPr lang="cs-CZ" dirty="0" err="1"/>
              <a:t>only</a:t>
            </a:r>
            <a:r>
              <a:rPr lang="cs-CZ" dirty="0"/>
              <a:t> </a:t>
            </a:r>
            <a:r>
              <a:rPr lang="cs-CZ" dirty="0" err="1"/>
              <a:t>way</a:t>
            </a:r>
            <a:r>
              <a:rPr lang="cs-CZ" dirty="0"/>
              <a:t> </a:t>
            </a:r>
            <a:r>
              <a:rPr lang="cs-CZ" dirty="0" err="1"/>
              <a:t>of</a:t>
            </a:r>
            <a:r>
              <a:rPr lang="cs-CZ" dirty="0"/>
              <a:t> </a:t>
            </a:r>
            <a:r>
              <a:rPr lang="cs-CZ" dirty="0" err="1"/>
              <a:t>seeing</a:t>
            </a:r>
            <a:r>
              <a:rPr lang="cs-CZ" dirty="0"/>
              <a:t> </a:t>
            </a:r>
            <a:r>
              <a:rPr lang="cs-CZ" dirty="0" err="1"/>
              <a:t>life</a:t>
            </a:r>
            <a:r>
              <a:rPr lang="cs-CZ" dirty="0"/>
              <a:t>? </a:t>
            </a:r>
            <a:r>
              <a:rPr lang="cs-CZ" dirty="0" err="1"/>
              <a:t>Why</a:t>
            </a:r>
            <a:r>
              <a:rPr lang="cs-CZ" dirty="0"/>
              <a:t> do </a:t>
            </a:r>
            <a:r>
              <a:rPr lang="cs-CZ" dirty="0" err="1"/>
              <a:t>we</a:t>
            </a:r>
            <a:r>
              <a:rPr lang="cs-CZ" dirty="0"/>
              <a:t> </a:t>
            </a:r>
            <a:r>
              <a:rPr lang="cs-CZ" dirty="0" err="1"/>
              <a:t>speak</a:t>
            </a:r>
            <a:r>
              <a:rPr lang="cs-CZ" dirty="0"/>
              <a:t> </a:t>
            </a:r>
            <a:r>
              <a:rPr lang="cs-CZ" dirty="0" err="1"/>
              <a:t>about</a:t>
            </a:r>
            <a:r>
              <a:rPr lang="cs-CZ" dirty="0"/>
              <a:t> „</a:t>
            </a:r>
            <a:r>
              <a:rPr lang="cs-CZ" dirty="0" err="1"/>
              <a:t>way</a:t>
            </a:r>
            <a:r>
              <a:rPr lang="cs-CZ" dirty="0"/>
              <a:t>“ </a:t>
            </a:r>
            <a:r>
              <a:rPr lang="cs-CZ" dirty="0" err="1"/>
              <a:t>of</a:t>
            </a:r>
            <a:r>
              <a:rPr lang="cs-CZ" dirty="0"/>
              <a:t> </a:t>
            </a:r>
            <a:r>
              <a:rPr lang="cs-CZ" dirty="0" err="1"/>
              <a:t>life</a:t>
            </a:r>
            <a:r>
              <a:rPr lang="cs-CZ" dirty="0"/>
              <a:t>?</a:t>
            </a:r>
          </a:p>
        </p:txBody>
      </p:sp>
    </p:spTree>
    <p:extLst>
      <p:ext uri="{BB962C8B-B14F-4D97-AF65-F5344CB8AC3E}">
        <p14:creationId xmlns:p14="http://schemas.microsoft.com/office/powerpoint/2010/main" val="1169816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DB51D6-A57D-4667-BF5D-16896949ADA9}"/>
              </a:ext>
            </a:extLst>
          </p:cNvPr>
          <p:cNvSpPr>
            <a:spLocks noGrp="1"/>
          </p:cNvSpPr>
          <p:nvPr>
            <p:ph type="title"/>
          </p:nvPr>
        </p:nvSpPr>
        <p:spPr>
          <a:xfrm>
            <a:off x="838200" y="500062"/>
            <a:ext cx="10515600" cy="1325563"/>
          </a:xfrm>
        </p:spPr>
        <p:txBody>
          <a:bodyPr>
            <a:normAutofit fontScale="90000"/>
          </a:bodyPr>
          <a:lstStyle/>
          <a:p>
            <a:r>
              <a:rPr lang="cs-CZ" dirty="0" err="1"/>
              <a:t>Imagine</a:t>
            </a:r>
            <a:r>
              <a:rPr lang="cs-CZ" dirty="0"/>
              <a:t> </a:t>
            </a:r>
            <a:r>
              <a:rPr lang="cs-CZ" dirty="0" err="1"/>
              <a:t>your</a:t>
            </a:r>
            <a:r>
              <a:rPr lang="cs-CZ" dirty="0"/>
              <a:t> </a:t>
            </a:r>
            <a:r>
              <a:rPr lang="cs-CZ" dirty="0" err="1"/>
              <a:t>previous</a:t>
            </a:r>
            <a:r>
              <a:rPr lang="cs-CZ" dirty="0"/>
              <a:t> visit </a:t>
            </a:r>
            <a:r>
              <a:rPr lang="cs-CZ" dirty="0" err="1"/>
              <a:t>of</a:t>
            </a:r>
            <a:r>
              <a:rPr lang="cs-CZ" dirty="0"/>
              <a:t> … (</a:t>
            </a:r>
            <a:r>
              <a:rPr lang="cs-CZ" dirty="0" err="1"/>
              <a:t>something</a:t>
            </a:r>
            <a:r>
              <a:rPr lang="cs-CZ" dirty="0"/>
              <a:t> </a:t>
            </a:r>
            <a:r>
              <a:rPr lang="cs-CZ" dirty="0" err="1"/>
              <a:t>interesting</a:t>
            </a:r>
            <a:r>
              <a:rPr lang="cs-CZ" dirty="0"/>
              <a:t>, </a:t>
            </a:r>
            <a:r>
              <a:rPr lang="cs-CZ" dirty="0" err="1"/>
              <a:t>other</a:t>
            </a:r>
            <a:r>
              <a:rPr lang="cs-CZ" dirty="0"/>
              <a:t> country, </a:t>
            </a:r>
            <a:r>
              <a:rPr lang="cs-CZ" dirty="0" err="1"/>
              <a:t>gallery</a:t>
            </a:r>
            <a:r>
              <a:rPr lang="cs-CZ" dirty="0"/>
              <a:t>, </a:t>
            </a:r>
            <a:r>
              <a:rPr lang="cs-CZ" dirty="0" err="1"/>
              <a:t>theatre</a:t>
            </a:r>
            <a:r>
              <a:rPr lang="cs-CZ" dirty="0"/>
              <a:t>, concert,…)</a:t>
            </a:r>
          </a:p>
        </p:txBody>
      </p:sp>
      <p:sp>
        <p:nvSpPr>
          <p:cNvPr id="3" name="Zástupný obsah 2">
            <a:extLst>
              <a:ext uri="{FF2B5EF4-FFF2-40B4-BE49-F238E27FC236}">
                <a16:creationId xmlns:a16="http://schemas.microsoft.com/office/drawing/2014/main" id="{ECD323A0-D88F-4E1F-8B82-47D2C94414BE}"/>
              </a:ext>
            </a:extLst>
          </p:cNvPr>
          <p:cNvSpPr>
            <a:spLocks noGrp="1"/>
          </p:cNvSpPr>
          <p:nvPr>
            <p:ph idx="1"/>
          </p:nvPr>
        </p:nvSpPr>
        <p:spPr>
          <a:xfrm>
            <a:off x="838200" y="2719476"/>
            <a:ext cx="10515600" cy="2941585"/>
          </a:xfrm>
        </p:spPr>
        <p:txBody>
          <a:bodyPr/>
          <a:lstStyle/>
          <a:p>
            <a:r>
              <a:rPr lang="cs-CZ" dirty="0" err="1"/>
              <a:t>What</a:t>
            </a:r>
            <a:r>
              <a:rPr lang="cs-CZ" dirty="0"/>
              <a:t> type are </a:t>
            </a:r>
            <a:r>
              <a:rPr lang="cs-CZ" dirty="0" err="1"/>
              <a:t>your</a:t>
            </a:r>
            <a:r>
              <a:rPr lang="cs-CZ" dirty="0"/>
              <a:t> </a:t>
            </a:r>
            <a:r>
              <a:rPr lang="cs-CZ" dirty="0" err="1"/>
              <a:t>memories</a:t>
            </a:r>
            <a:r>
              <a:rPr lang="cs-CZ" dirty="0"/>
              <a:t> on </a:t>
            </a:r>
            <a:r>
              <a:rPr lang="cs-CZ" dirty="0" err="1"/>
              <a:t>it</a:t>
            </a:r>
            <a:r>
              <a:rPr lang="cs-CZ" dirty="0"/>
              <a:t>? Do </a:t>
            </a:r>
            <a:r>
              <a:rPr lang="cs-CZ" dirty="0" err="1"/>
              <a:t>you</a:t>
            </a:r>
            <a:r>
              <a:rPr lang="cs-CZ" dirty="0"/>
              <a:t> </a:t>
            </a:r>
            <a:r>
              <a:rPr lang="cs-CZ" dirty="0" err="1"/>
              <a:t>think</a:t>
            </a:r>
            <a:r>
              <a:rPr lang="cs-CZ" dirty="0"/>
              <a:t> </a:t>
            </a:r>
            <a:r>
              <a:rPr lang="cs-CZ" dirty="0" err="1"/>
              <a:t>about</a:t>
            </a:r>
            <a:r>
              <a:rPr lang="cs-CZ" dirty="0"/>
              <a:t> </a:t>
            </a:r>
            <a:r>
              <a:rPr lang="cs-CZ" dirty="0" err="1"/>
              <a:t>it</a:t>
            </a:r>
            <a:r>
              <a:rPr lang="cs-CZ" dirty="0"/>
              <a:t> as a </a:t>
            </a:r>
            <a:r>
              <a:rPr lang="cs-CZ" dirty="0" err="1"/>
              <a:t>history</a:t>
            </a:r>
            <a:r>
              <a:rPr lang="cs-CZ" dirty="0"/>
              <a:t> </a:t>
            </a:r>
            <a:r>
              <a:rPr lang="cs-CZ" dirty="0" err="1"/>
              <a:t>from</a:t>
            </a:r>
            <a:r>
              <a:rPr lang="cs-CZ" dirty="0"/>
              <a:t> </a:t>
            </a:r>
            <a:r>
              <a:rPr lang="cs-CZ" dirty="0" err="1"/>
              <a:t>the</a:t>
            </a:r>
            <a:r>
              <a:rPr lang="cs-CZ" dirty="0"/>
              <a:t> </a:t>
            </a:r>
            <a:r>
              <a:rPr lang="cs-CZ" dirty="0" err="1"/>
              <a:t>beginning</a:t>
            </a:r>
            <a:r>
              <a:rPr lang="cs-CZ" dirty="0"/>
              <a:t> to </a:t>
            </a:r>
            <a:r>
              <a:rPr lang="cs-CZ" dirty="0" err="1"/>
              <a:t>the</a:t>
            </a:r>
            <a:r>
              <a:rPr lang="cs-CZ" dirty="0"/>
              <a:t> end? </a:t>
            </a:r>
          </a:p>
          <a:p>
            <a:r>
              <a:rPr lang="cs-CZ" dirty="0" err="1"/>
              <a:t>How</a:t>
            </a:r>
            <a:r>
              <a:rPr lang="cs-CZ" dirty="0"/>
              <a:t> </a:t>
            </a:r>
            <a:r>
              <a:rPr lang="cs-CZ" dirty="0" err="1"/>
              <a:t>is</a:t>
            </a:r>
            <a:r>
              <a:rPr lang="cs-CZ" dirty="0"/>
              <a:t> </a:t>
            </a:r>
            <a:r>
              <a:rPr lang="cs-CZ" dirty="0" err="1"/>
              <a:t>your</a:t>
            </a:r>
            <a:r>
              <a:rPr lang="cs-CZ" dirty="0"/>
              <a:t> </a:t>
            </a:r>
            <a:r>
              <a:rPr lang="cs-CZ" dirty="0" err="1"/>
              <a:t>memory</a:t>
            </a:r>
            <a:r>
              <a:rPr lang="cs-CZ" dirty="0"/>
              <a:t> </a:t>
            </a:r>
            <a:r>
              <a:rPr lang="cs-CZ" dirty="0" err="1"/>
              <a:t>working</a:t>
            </a:r>
            <a:r>
              <a:rPr lang="cs-CZ" dirty="0"/>
              <a:t> </a:t>
            </a:r>
            <a:r>
              <a:rPr lang="cs-CZ" dirty="0" err="1"/>
              <a:t>with</a:t>
            </a:r>
            <a:r>
              <a:rPr lang="cs-CZ" dirty="0"/>
              <a:t> these </a:t>
            </a:r>
            <a:r>
              <a:rPr lang="cs-CZ" dirty="0" err="1"/>
              <a:t>experiences</a:t>
            </a:r>
            <a:r>
              <a:rPr lang="cs-CZ" dirty="0"/>
              <a:t>?</a:t>
            </a:r>
          </a:p>
        </p:txBody>
      </p:sp>
    </p:spTree>
    <p:extLst>
      <p:ext uri="{BB962C8B-B14F-4D97-AF65-F5344CB8AC3E}">
        <p14:creationId xmlns:p14="http://schemas.microsoft.com/office/powerpoint/2010/main" val="2861438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D24030-DEB4-414E-9936-F0F94DDDF1E3}"/>
              </a:ext>
            </a:extLst>
          </p:cNvPr>
          <p:cNvSpPr>
            <a:spLocks noGrp="1"/>
          </p:cNvSpPr>
          <p:nvPr>
            <p:ph type="title"/>
          </p:nvPr>
        </p:nvSpPr>
        <p:spPr/>
        <p:txBody>
          <a:bodyPr/>
          <a:lstStyle/>
          <a:p>
            <a:r>
              <a:rPr lang="en-GB" dirty="0"/>
              <a:t>Example</a:t>
            </a:r>
            <a:r>
              <a:rPr lang="cs-CZ" dirty="0"/>
              <a:t>(s)</a:t>
            </a:r>
            <a:r>
              <a:rPr lang="en-GB" dirty="0"/>
              <a:t> about care of the soul</a:t>
            </a:r>
          </a:p>
        </p:txBody>
      </p:sp>
      <p:sp>
        <p:nvSpPr>
          <p:cNvPr id="3" name="Zástupný obsah 2">
            <a:extLst>
              <a:ext uri="{FF2B5EF4-FFF2-40B4-BE49-F238E27FC236}">
                <a16:creationId xmlns:a16="http://schemas.microsoft.com/office/drawing/2014/main" id="{5E7732C1-AA2F-448C-A6DC-5414FD14D321}"/>
              </a:ext>
            </a:extLst>
          </p:cNvPr>
          <p:cNvSpPr>
            <a:spLocks noGrp="1"/>
          </p:cNvSpPr>
          <p:nvPr>
            <p:ph idx="1"/>
          </p:nvPr>
        </p:nvSpPr>
        <p:spPr/>
        <p:txBody>
          <a:bodyPr/>
          <a:lstStyle/>
          <a:p>
            <a:r>
              <a:rPr lang="en-GB" dirty="0"/>
              <a:t>Augustine about memory</a:t>
            </a:r>
          </a:p>
          <a:p>
            <a:r>
              <a:rPr lang="en-GB" dirty="0"/>
              <a:t>How is it possible to heal? / to be healed?</a:t>
            </a:r>
          </a:p>
          <a:p>
            <a:r>
              <a:rPr lang="en-GB" dirty="0"/>
              <a:t>Rejection, renunciation</a:t>
            </a:r>
          </a:p>
          <a:p>
            <a:r>
              <a:rPr lang="en-GB" dirty="0"/>
              <a:t>Openness</a:t>
            </a:r>
          </a:p>
          <a:p>
            <a:r>
              <a:rPr lang="en-GB" dirty="0"/>
              <a:t>Acceptance, admission, adoption</a:t>
            </a:r>
          </a:p>
          <a:p>
            <a:endParaRPr lang="cs-CZ" dirty="0"/>
          </a:p>
        </p:txBody>
      </p:sp>
    </p:spTree>
    <p:extLst>
      <p:ext uri="{BB962C8B-B14F-4D97-AF65-F5344CB8AC3E}">
        <p14:creationId xmlns:p14="http://schemas.microsoft.com/office/powerpoint/2010/main" val="2921067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9993F2-E621-40A4-90B7-3E7A5BCC73F7}"/>
              </a:ext>
            </a:extLst>
          </p:cNvPr>
          <p:cNvSpPr>
            <a:spLocks noGrp="1"/>
          </p:cNvSpPr>
          <p:nvPr>
            <p:ph type="title"/>
          </p:nvPr>
        </p:nvSpPr>
        <p:spPr/>
        <p:txBody>
          <a:bodyPr/>
          <a:lstStyle/>
          <a:p>
            <a:r>
              <a:rPr lang="cs-CZ" dirty="0" err="1"/>
              <a:t>Symbols</a:t>
            </a:r>
            <a:r>
              <a:rPr lang="cs-CZ" dirty="0"/>
              <a:t> </a:t>
            </a:r>
            <a:r>
              <a:rPr lang="cs-CZ" dirty="0" err="1"/>
              <a:t>of</a:t>
            </a:r>
            <a:r>
              <a:rPr lang="cs-CZ" dirty="0"/>
              <a:t> …</a:t>
            </a:r>
          </a:p>
        </p:txBody>
      </p:sp>
      <p:sp>
        <p:nvSpPr>
          <p:cNvPr id="3" name="Zástupný obsah 2">
            <a:extLst>
              <a:ext uri="{FF2B5EF4-FFF2-40B4-BE49-F238E27FC236}">
                <a16:creationId xmlns:a16="http://schemas.microsoft.com/office/drawing/2014/main" id="{9AE86777-A168-4315-A47F-7ED3A753CB25}"/>
              </a:ext>
            </a:extLst>
          </p:cNvPr>
          <p:cNvSpPr>
            <a:spLocks noGrp="1"/>
          </p:cNvSpPr>
          <p:nvPr>
            <p:ph idx="1"/>
          </p:nvPr>
        </p:nvSpPr>
        <p:spPr/>
        <p:txBody>
          <a:bodyPr/>
          <a:lstStyle/>
          <a:p>
            <a:r>
              <a:rPr lang="cs-CZ" dirty="0" err="1"/>
              <a:t>waiting</a:t>
            </a:r>
            <a:endParaRPr lang="cs-CZ" dirty="0"/>
          </a:p>
          <a:p>
            <a:r>
              <a:rPr lang="cs-CZ" dirty="0" err="1"/>
              <a:t>crossing</a:t>
            </a:r>
            <a:r>
              <a:rPr lang="cs-CZ" dirty="0"/>
              <a:t>, </a:t>
            </a:r>
            <a:r>
              <a:rPr lang="cs-CZ" dirty="0" err="1"/>
              <a:t>transgressing</a:t>
            </a:r>
            <a:endParaRPr lang="cs-CZ" dirty="0"/>
          </a:p>
          <a:p>
            <a:r>
              <a:rPr lang="cs-CZ" dirty="0" err="1"/>
              <a:t>receiving</a:t>
            </a:r>
            <a:r>
              <a:rPr lang="cs-CZ" dirty="0"/>
              <a:t>, </a:t>
            </a:r>
            <a:r>
              <a:rPr lang="cs-CZ" dirty="0" err="1"/>
              <a:t>getting</a:t>
            </a:r>
            <a:endParaRPr lang="cs-CZ" dirty="0"/>
          </a:p>
          <a:p>
            <a:r>
              <a:rPr lang="cs-CZ" dirty="0" err="1"/>
              <a:t>carrying</a:t>
            </a:r>
            <a:r>
              <a:rPr lang="cs-CZ" dirty="0"/>
              <a:t>, </a:t>
            </a:r>
            <a:r>
              <a:rPr lang="cs-CZ" dirty="0" err="1"/>
              <a:t>bearing</a:t>
            </a:r>
            <a:endParaRPr lang="cs-CZ" dirty="0"/>
          </a:p>
          <a:p>
            <a:r>
              <a:rPr lang="cs-CZ" dirty="0" err="1"/>
              <a:t>giving</a:t>
            </a:r>
            <a:r>
              <a:rPr lang="cs-CZ" dirty="0"/>
              <a:t>, </a:t>
            </a:r>
            <a:r>
              <a:rPr lang="cs-CZ" dirty="0" err="1"/>
              <a:t>handing</a:t>
            </a:r>
            <a:r>
              <a:rPr lang="cs-CZ" dirty="0"/>
              <a:t>, </a:t>
            </a:r>
            <a:r>
              <a:rPr lang="cs-CZ"/>
              <a:t>passing</a:t>
            </a:r>
            <a:endParaRPr lang="cs-CZ" dirty="0"/>
          </a:p>
        </p:txBody>
      </p:sp>
    </p:spTree>
    <p:extLst>
      <p:ext uri="{BB962C8B-B14F-4D97-AF65-F5344CB8AC3E}">
        <p14:creationId xmlns:p14="http://schemas.microsoft.com/office/powerpoint/2010/main" val="110634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122530"/>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4351338"/>
          </a:xfrm>
        </p:spPr>
        <p:txBody>
          <a:bodyPr>
            <a:normAutofit fontScale="62500" lnSpcReduction="20000"/>
          </a:bodyPr>
          <a:lstStyle/>
          <a:p>
            <a:pPr marL="0" indent="0">
              <a:buNone/>
            </a:pPr>
            <a:r>
              <a:rPr lang="cs-CZ" dirty="0"/>
              <a:t>In SIS: 		CVOL0376</a:t>
            </a:r>
          </a:p>
          <a:p>
            <a:pPr marL="0" indent="0">
              <a:buNone/>
            </a:pPr>
            <a:r>
              <a:rPr lang="en-US" dirty="0"/>
              <a:t>Title:	</a:t>
            </a:r>
            <a:r>
              <a:rPr lang="cs-CZ" dirty="0"/>
              <a:t>	</a:t>
            </a:r>
            <a:r>
              <a:rPr lang="en-US" dirty="0"/>
              <a:t>Care of the Soul: In Antiquity and Today</a:t>
            </a:r>
          </a:p>
          <a:p>
            <a:pPr marL="0" indent="0">
              <a:buNone/>
            </a:pPr>
            <a:r>
              <a:rPr lang="en-US" dirty="0"/>
              <a:t>Guaranteed by:	Department of Medical Ethics and Humanities</a:t>
            </a:r>
            <a:r>
              <a:rPr lang="cs-CZ" dirty="0"/>
              <a:t>, </a:t>
            </a:r>
            <a:r>
              <a:rPr lang="en-US" dirty="0"/>
              <a:t>Third Faculty of Medicine</a:t>
            </a:r>
            <a:r>
              <a:rPr lang="cs-CZ" dirty="0"/>
              <a:t>, Charles University</a:t>
            </a:r>
            <a:endParaRPr lang="en-US" dirty="0"/>
          </a:p>
          <a:p>
            <a:pPr marL="0" indent="0">
              <a:buNone/>
            </a:pPr>
            <a:r>
              <a:rPr lang="en-US" dirty="0"/>
              <a:t>Points</a:t>
            </a:r>
            <a:r>
              <a:rPr lang="cs-CZ" dirty="0"/>
              <a:t>, </a:t>
            </a:r>
            <a:r>
              <a:rPr lang="en-US" dirty="0"/>
              <a:t>E-Credits:	5</a:t>
            </a:r>
          </a:p>
          <a:p>
            <a:pPr marL="0" indent="0">
              <a:buNone/>
            </a:pPr>
            <a:r>
              <a:rPr lang="en-US" dirty="0"/>
              <a:t>Guarantor:	doc. </a:t>
            </a:r>
            <a:r>
              <a:rPr lang="en-US" dirty="0" err="1"/>
              <a:t>PhDr</a:t>
            </a:r>
            <a:r>
              <a:rPr lang="en-US" dirty="0"/>
              <a:t>. Zuzana </a:t>
            </a:r>
            <a:r>
              <a:rPr lang="en-US" dirty="0" err="1"/>
              <a:t>Svobodová</a:t>
            </a:r>
            <a:r>
              <a:rPr lang="en-US" dirty="0"/>
              <a:t>, Ph.D.</a:t>
            </a:r>
            <a:r>
              <a:rPr lang="cs-CZ" dirty="0"/>
              <a:t>:  </a:t>
            </a:r>
            <a:r>
              <a:rPr lang="cs-CZ" b="1" dirty="0"/>
              <a:t>zuzana.svobodova@lf3.cuni.cz</a:t>
            </a:r>
            <a:endParaRPr lang="en-US" b="1" dirty="0"/>
          </a:p>
          <a:p>
            <a:pPr marL="0" indent="0">
              <a:buNone/>
            </a:pPr>
            <a:r>
              <a:rPr lang="en-US" dirty="0"/>
              <a:t>Annotation</a:t>
            </a:r>
            <a:r>
              <a:rPr lang="cs-CZ" dirty="0"/>
              <a:t>: </a:t>
            </a:r>
            <a:r>
              <a:rPr lang="en-US" dirty="0"/>
              <a:t>The care of the soul is a phenomenon of cultivation, of human culture. The course focuses on the exemplifications of care of the soul from the earliest times of mankind to the present day. From the ancient times, examples of material culture with symbols and signs will be presented, and their interpretation will be based on different methodological principles. Course participants will also seek their own interpretive approaches within the expression of the human possibility, which is the care of the soul. The course is taught in tandem with Dr. </a:t>
            </a:r>
            <a:r>
              <a:rPr lang="en-US" dirty="0" err="1"/>
              <a:t>Adhip</a:t>
            </a:r>
            <a:r>
              <a:rPr lang="en-US" dirty="0"/>
              <a:t> Rawal from the University of Sussex School of Psychology, alongside the course supervisor.</a:t>
            </a:r>
          </a:p>
          <a:p>
            <a:pPr marL="0" indent="0">
              <a:buNone/>
            </a:pPr>
            <a:r>
              <a:rPr lang="en-US" b="1" dirty="0"/>
              <a:t>Course completion requirements</a:t>
            </a:r>
            <a:r>
              <a:rPr lang="cs-CZ" dirty="0"/>
              <a:t>:</a:t>
            </a:r>
            <a:r>
              <a:rPr lang="en-US" dirty="0"/>
              <a:t> Students upload </a:t>
            </a:r>
            <a:r>
              <a:rPr lang="en-US" b="1" dirty="0"/>
              <a:t>written text, 4-6 pages</a:t>
            </a:r>
            <a:r>
              <a:rPr lang="en-US" dirty="0"/>
              <a:t> (1800-2700 words). The content of the written work: Students will </a:t>
            </a:r>
            <a:r>
              <a:rPr lang="en-US" b="1" dirty="0"/>
              <a:t>choose a short text</a:t>
            </a:r>
            <a:r>
              <a:rPr lang="cs-CZ" b="1" dirty="0"/>
              <a:t>/</a:t>
            </a:r>
            <a:r>
              <a:rPr lang="cs-CZ" b="1" dirty="0" err="1"/>
              <a:t>picture</a:t>
            </a:r>
            <a:r>
              <a:rPr lang="cs-CZ" b="1" dirty="0"/>
              <a:t>/</a:t>
            </a:r>
            <a:r>
              <a:rPr lang="cs-CZ" b="1" dirty="0" err="1"/>
              <a:t>movie</a:t>
            </a:r>
            <a:r>
              <a:rPr lang="cs-CZ" b="1" dirty="0"/>
              <a:t>/…</a:t>
            </a:r>
            <a:r>
              <a:rPr lang="en-US" b="1" dirty="0"/>
              <a:t> describing the process of caring for the soul and write an interpretation</a:t>
            </a:r>
            <a:r>
              <a:rPr lang="en-US" dirty="0"/>
              <a:t>.</a:t>
            </a:r>
          </a:p>
          <a:p>
            <a:pPr marL="0" indent="0">
              <a:buNone/>
            </a:pPr>
            <a:r>
              <a:rPr lang="en-US" dirty="0"/>
              <a:t>Literature to the course at: https://www.citacepro.com/slozka/bpKEWhZf</a:t>
            </a:r>
          </a:p>
        </p:txBody>
      </p:sp>
    </p:spTree>
    <p:extLst>
      <p:ext uri="{BB962C8B-B14F-4D97-AF65-F5344CB8AC3E}">
        <p14:creationId xmlns:p14="http://schemas.microsoft.com/office/powerpoint/2010/main" val="1440635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0BEF24-DC2A-46DC-8B37-4D8B570E64B0}"/>
              </a:ext>
            </a:extLst>
          </p:cNvPr>
          <p:cNvSpPr>
            <a:spLocks noGrp="1"/>
          </p:cNvSpPr>
          <p:nvPr>
            <p:ph type="title"/>
          </p:nvPr>
        </p:nvSpPr>
        <p:spPr/>
        <p:txBody>
          <a:bodyPr/>
          <a:lstStyle/>
          <a:p>
            <a:r>
              <a:rPr lang="cs-CZ" dirty="0"/>
              <a:t>(</a:t>
            </a:r>
            <a:r>
              <a:rPr lang="cs-CZ" dirty="0" err="1"/>
              <a:t>critical</a:t>
            </a:r>
            <a:r>
              <a:rPr lang="cs-CZ" dirty="0"/>
              <a:t>) </a:t>
            </a:r>
            <a:r>
              <a:rPr lang="cs-CZ" dirty="0" err="1"/>
              <a:t>periods</a:t>
            </a:r>
            <a:r>
              <a:rPr lang="cs-CZ" dirty="0"/>
              <a:t> in </a:t>
            </a:r>
            <a:r>
              <a:rPr lang="cs-CZ" dirty="0" err="1"/>
              <a:t>life</a:t>
            </a:r>
            <a:endParaRPr lang="cs-CZ" dirty="0"/>
          </a:p>
        </p:txBody>
      </p:sp>
      <p:pic>
        <p:nvPicPr>
          <p:cNvPr id="5" name="Zástupný obsah 4" descr="Mírné zlaté vlnění na vodě">
            <a:extLst>
              <a:ext uri="{FF2B5EF4-FFF2-40B4-BE49-F238E27FC236}">
                <a16:creationId xmlns:a16="http://schemas.microsoft.com/office/drawing/2014/main" id="{86B1A6D1-56BF-45C7-AD10-88F7CAA6B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8327" y="1690688"/>
            <a:ext cx="1938220" cy="1291831"/>
          </a:xfrm>
        </p:spPr>
      </p:pic>
      <p:pic>
        <p:nvPicPr>
          <p:cNvPr id="6" name="Obrázek 5">
            <a:extLst>
              <a:ext uri="{FF2B5EF4-FFF2-40B4-BE49-F238E27FC236}">
                <a16:creationId xmlns:a16="http://schemas.microsoft.com/office/drawing/2014/main" id="{AAD2E066-C68E-4363-A10E-7CD87CF770A3}"/>
              </a:ext>
            </a:extLst>
          </p:cNvPr>
          <p:cNvPicPr>
            <a:picLocks noChangeAspect="1"/>
          </p:cNvPicPr>
          <p:nvPr/>
        </p:nvPicPr>
        <p:blipFill rotWithShape="1">
          <a:blip r:embed="rId3"/>
          <a:srcRect l="32782" t="28265" r="30547" b="24468"/>
          <a:stretch/>
        </p:blipFill>
        <p:spPr>
          <a:xfrm>
            <a:off x="3313691" y="1693412"/>
            <a:ext cx="1335218" cy="1289107"/>
          </a:xfrm>
          <a:prstGeom prst="rect">
            <a:avLst/>
          </a:prstGeom>
        </p:spPr>
      </p:pic>
      <p:pic>
        <p:nvPicPr>
          <p:cNvPr id="7" name="Obrázek 6">
            <a:extLst>
              <a:ext uri="{FF2B5EF4-FFF2-40B4-BE49-F238E27FC236}">
                <a16:creationId xmlns:a16="http://schemas.microsoft.com/office/drawing/2014/main" id="{B58D8FE1-2A03-4642-A325-E134D5423DD5}"/>
              </a:ext>
            </a:extLst>
          </p:cNvPr>
          <p:cNvPicPr>
            <a:picLocks noChangeAspect="1"/>
          </p:cNvPicPr>
          <p:nvPr/>
        </p:nvPicPr>
        <p:blipFill rotWithShape="1">
          <a:blip r:embed="rId4"/>
          <a:srcRect l="6982" t="23735" r="8856" b="23414"/>
          <a:stretch/>
        </p:blipFill>
        <p:spPr>
          <a:xfrm>
            <a:off x="5332198" y="1684359"/>
            <a:ext cx="1152530" cy="723744"/>
          </a:xfrm>
          <a:prstGeom prst="rect">
            <a:avLst/>
          </a:prstGeom>
        </p:spPr>
      </p:pic>
      <p:pic>
        <p:nvPicPr>
          <p:cNvPr id="8" name="Obrázek 7">
            <a:extLst>
              <a:ext uri="{FF2B5EF4-FFF2-40B4-BE49-F238E27FC236}">
                <a16:creationId xmlns:a16="http://schemas.microsoft.com/office/drawing/2014/main" id="{C7E8102B-EC16-4006-BDE5-56BF729D9D36}"/>
              </a:ext>
            </a:extLst>
          </p:cNvPr>
          <p:cNvPicPr>
            <a:picLocks noChangeAspect="1"/>
          </p:cNvPicPr>
          <p:nvPr/>
        </p:nvPicPr>
        <p:blipFill>
          <a:blip r:embed="rId5"/>
          <a:stretch>
            <a:fillRect/>
          </a:stretch>
        </p:blipFill>
        <p:spPr>
          <a:xfrm>
            <a:off x="1655466" y="3144394"/>
            <a:ext cx="1928656" cy="1278783"/>
          </a:xfrm>
          <a:prstGeom prst="rect">
            <a:avLst/>
          </a:prstGeom>
        </p:spPr>
      </p:pic>
      <p:pic>
        <p:nvPicPr>
          <p:cNvPr id="10" name="Obrázek 9">
            <a:extLst>
              <a:ext uri="{FF2B5EF4-FFF2-40B4-BE49-F238E27FC236}">
                <a16:creationId xmlns:a16="http://schemas.microsoft.com/office/drawing/2014/main" id="{1C1253B6-5EE9-45B5-95C7-CFF1CE88A2E6}"/>
              </a:ext>
            </a:extLst>
          </p:cNvPr>
          <p:cNvPicPr>
            <a:picLocks noChangeAspect="1"/>
          </p:cNvPicPr>
          <p:nvPr/>
        </p:nvPicPr>
        <p:blipFill rotWithShape="1">
          <a:blip r:embed="rId6"/>
          <a:srcRect l="24326" t="15744" r="24235" b="11773"/>
          <a:stretch/>
        </p:blipFill>
        <p:spPr>
          <a:xfrm>
            <a:off x="746149" y="3162758"/>
            <a:ext cx="605018" cy="1278782"/>
          </a:xfrm>
          <a:prstGeom prst="rect">
            <a:avLst/>
          </a:prstGeom>
        </p:spPr>
      </p:pic>
      <p:pic>
        <p:nvPicPr>
          <p:cNvPr id="21" name="Grafický objekt 20" descr="Miminko se souvislou výplní">
            <a:extLst>
              <a:ext uri="{FF2B5EF4-FFF2-40B4-BE49-F238E27FC236}">
                <a16:creationId xmlns:a16="http://schemas.microsoft.com/office/drawing/2014/main" id="{D9B6CB47-0108-44EA-BF02-26C3FAFBD0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29525" y="3098311"/>
            <a:ext cx="805420" cy="805420"/>
          </a:xfrm>
          <a:prstGeom prst="rect">
            <a:avLst/>
          </a:prstGeom>
        </p:spPr>
      </p:pic>
      <p:pic>
        <p:nvPicPr>
          <p:cNvPr id="23" name="Grafický objekt 22" descr="Diplom stočený do role se souvislou výplní">
            <a:extLst>
              <a:ext uri="{FF2B5EF4-FFF2-40B4-BE49-F238E27FC236}">
                <a16:creationId xmlns:a16="http://schemas.microsoft.com/office/drawing/2014/main" id="{BA2F97C2-B7E9-4259-8D44-1169ED5786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43655" y="2971800"/>
            <a:ext cx="914400" cy="914400"/>
          </a:xfrm>
          <a:prstGeom prst="rect">
            <a:avLst/>
          </a:prstGeom>
        </p:spPr>
      </p:pic>
      <p:pic>
        <p:nvPicPr>
          <p:cNvPr id="25" name="Grafický objekt 24" descr="Třída se souvislou výplní">
            <a:extLst>
              <a:ext uri="{FF2B5EF4-FFF2-40B4-BE49-F238E27FC236}">
                <a16:creationId xmlns:a16="http://schemas.microsoft.com/office/drawing/2014/main" id="{6287C21D-57DE-48DE-96CD-B8267C880B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30372" y="2971800"/>
            <a:ext cx="914400" cy="914400"/>
          </a:xfrm>
          <a:prstGeom prst="rect">
            <a:avLst/>
          </a:prstGeom>
        </p:spPr>
      </p:pic>
      <p:pic>
        <p:nvPicPr>
          <p:cNvPr id="27" name="Grafický objekt 26" descr="Těhotná žena se souvislou výplní">
            <a:extLst>
              <a:ext uri="{FF2B5EF4-FFF2-40B4-BE49-F238E27FC236}">
                <a16:creationId xmlns:a16="http://schemas.microsoft.com/office/drawing/2014/main" id="{529817BC-E049-4F5A-9ECB-6A11F92836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61629" y="2971800"/>
            <a:ext cx="914400" cy="914400"/>
          </a:xfrm>
          <a:prstGeom prst="rect">
            <a:avLst/>
          </a:prstGeom>
        </p:spPr>
      </p:pic>
      <p:pic>
        <p:nvPicPr>
          <p:cNvPr id="29" name="Grafický objekt 28" descr="Muž s holí se souvislou výplní">
            <a:extLst>
              <a:ext uri="{FF2B5EF4-FFF2-40B4-BE49-F238E27FC236}">
                <a16:creationId xmlns:a16="http://schemas.microsoft.com/office/drawing/2014/main" id="{F840A381-E43F-43D6-BA38-B3C7D8D9BD3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491630" y="3956152"/>
            <a:ext cx="914400" cy="914400"/>
          </a:xfrm>
          <a:prstGeom prst="rect">
            <a:avLst/>
          </a:prstGeom>
        </p:spPr>
      </p:pic>
      <p:pic>
        <p:nvPicPr>
          <p:cNvPr id="31" name="Grafický objekt 30" descr="Připojení se souvislou výplní">
            <a:extLst>
              <a:ext uri="{FF2B5EF4-FFF2-40B4-BE49-F238E27FC236}">
                <a16:creationId xmlns:a16="http://schemas.microsoft.com/office/drawing/2014/main" id="{2CB13BF9-8F4A-4D21-8D0C-AC115746D5C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56938" y="2971800"/>
            <a:ext cx="914400" cy="914400"/>
          </a:xfrm>
          <a:prstGeom prst="rect">
            <a:avLst/>
          </a:prstGeom>
        </p:spPr>
      </p:pic>
      <p:pic>
        <p:nvPicPr>
          <p:cNvPr id="33" name="Grafický objekt 32" descr="Skupinový brainstorming se souvislou výplní">
            <a:extLst>
              <a:ext uri="{FF2B5EF4-FFF2-40B4-BE49-F238E27FC236}">
                <a16:creationId xmlns:a16="http://schemas.microsoft.com/office/drawing/2014/main" id="{5D6A2970-2B06-48A0-A8CF-D017DF1C72D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69086" y="2850204"/>
            <a:ext cx="914400" cy="914400"/>
          </a:xfrm>
          <a:prstGeom prst="rect">
            <a:avLst/>
          </a:prstGeom>
        </p:spPr>
      </p:pic>
      <p:pic>
        <p:nvPicPr>
          <p:cNvPr id="35" name="Grafický objekt 34" descr="Dům se souvislou výplní">
            <a:extLst>
              <a:ext uri="{FF2B5EF4-FFF2-40B4-BE49-F238E27FC236}">
                <a16:creationId xmlns:a16="http://schemas.microsoft.com/office/drawing/2014/main" id="{BCD0E01D-0CC8-4B3E-B3A0-CAD3547A6A5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54734" y="3886200"/>
            <a:ext cx="914400" cy="914400"/>
          </a:xfrm>
          <a:prstGeom prst="rect">
            <a:avLst/>
          </a:prstGeom>
        </p:spPr>
      </p:pic>
      <p:pic>
        <p:nvPicPr>
          <p:cNvPr id="37" name="Obrázek 36" descr="Dětský rukopis na papíře">
            <a:extLst>
              <a:ext uri="{FF2B5EF4-FFF2-40B4-BE49-F238E27FC236}">
                <a16:creationId xmlns:a16="http://schemas.microsoft.com/office/drawing/2014/main" id="{785750D4-2BA6-4662-B8B4-76A6CAF629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7970" y="5321031"/>
            <a:ext cx="1988345" cy="1325563"/>
          </a:xfrm>
          <a:prstGeom prst="rect">
            <a:avLst/>
          </a:prstGeom>
        </p:spPr>
      </p:pic>
      <p:pic>
        <p:nvPicPr>
          <p:cNvPr id="39" name="Grafický objekt 38" descr="Plačící obličej s výplní se souvislou výplní">
            <a:extLst>
              <a:ext uri="{FF2B5EF4-FFF2-40B4-BE49-F238E27FC236}">
                <a16:creationId xmlns:a16="http://schemas.microsoft.com/office/drawing/2014/main" id="{24467A6D-7121-4638-9D11-2704D1BB0E4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251921" y="4004153"/>
            <a:ext cx="608228" cy="608228"/>
          </a:xfrm>
          <a:prstGeom prst="rect">
            <a:avLst/>
          </a:prstGeom>
        </p:spPr>
      </p:pic>
      <p:pic>
        <p:nvPicPr>
          <p:cNvPr id="41" name="Grafický objekt 40" descr="Zamilovaný smajlík s výplní se souvislou výplní">
            <a:extLst>
              <a:ext uri="{FF2B5EF4-FFF2-40B4-BE49-F238E27FC236}">
                <a16:creationId xmlns:a16="http://schemas.microsoft.com/office/drawing/2014/main" id="{50E66451-F967-450C-8C5E-95CB59639E0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525642" y="4015041"/>
            <a:ext cx="604739" cy="604739"/>
          </a:xfrm>
          <a:prstGeom prst="rect">
            <a:avLst/>
          </a:prstGeom>
        </p:spPr>
      </p:pic>
      <p:pic>
        <p:nvPicPr>
          <p:cNvPr id="43" name="Grafický objekt 42" descr="Spánek se souvislou výplní">
            <a:extLst>
              <a:ext uri="{FF2B5EF4-FFF2-40B4-BE49-F238E27FC236}">
                <a16:creationId xmlns:a16="http://schemas.microsoft.com/office/drawing/2014/main" id="{6246FC6B-91B8-4D1A-B1B5-6533F40D822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728526" y="3915383"/>
            <a:ext cx="914400" cy="914400"/>
          </a:xfrm>
          <a:prstGeom prst="rect">
            <a:avLst/>
          </a:prstGeom>
        </p:spPr>
      </p:pic>
      <p:pic>
        <p:nvPicPr>
          <p:cNvPr id="45" name="Grafický objekt 44" descr="Trofej se souvislou výplní">
            <a:extLst>
              <a:ext uri="{FF2B5EF4-FFF2-40B4-BE49-F238E27FC236}">
                <a16:creationId xmlns:a16="http://schemas.microsoft.com/office/drawing/2014/main" id="{5869C700-F19C-4814-9543-20723690C16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908723" y="2969471"/>
            <a:ext cx="706103" cy="706103"/>
          </a:xfrm>
          <a:prstGeom prst="rect">
            <a:avLst/>
          </a:prstGeom>
        </p:spPr>
      </p:pic>
      <p:pic>
        <p:nvPicPr>
          <p:cNvPr id="47" name="Obrázek 46" descr="Dva turisté pomáhající si vylézt na skálu">
            <a:extLst>
              <a:ext uri="{FF2B5EF4-FFF2-40B4-BE49-F238E27FC236}">
                <a16:creationId xmlns:a16="http://schemas.microsoft.com/office/drawing/2014/main" id="{F1AF2818-BA2B-4AC2-AED2-A9C8E9327F3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115124" y="5321031"/>
            <a:ext cx="2001439" cy="1335921"/>
          </a:xfrm>
          <a:prstGeom prst="rect">
            <a:avLst/>
          </a:prstGeom>
        </p:spPr>
      </p:pic>
      <p:pic>
        <p:nvPicPr>
          <p:cNvPr id="49" name="Obrázek 48" descr="Silueta obličeje z boku">
            <a:extLst>
              <a:ext uri="{FF2B5EF4-FFF2-40B4-BE49-F238E27FC236}">
                <a16:creationId xmlns:a16="http://schemas.microsoft.com/office/drawing/2014/main" id="{7D02312A-29A7-4EE9-A74B-5F3529311C58}"/>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64671" y="5321031"/>
            <a:ext cx="2001439" cy="1333967"/>
          </a:xfrm>
          <a:prstGeom prst="rect">
            <a:avLst/>
          </a:prstGeom>
        </p:spPr>
      </p:pic>
      <p:pic>
        <p:nvPicPr>
          <p:cNvPr id="51" name="Obrázek 50" descr="Oslavující a bavící se absolventi">
            <a:extLst>
              <a:ext uri="{FF2B5EF4-FFF2-40B4-BE49-F238E27FC236}">
                <a16:creationId xmlns:a16="http://schemas.microsoft.com/office/drawing/2014/main" id="{7FFF5CA3-8684-447F-8886-3E647ED8D83A}"/>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796547" y="5321031"/>
            <a:ext cx="1988345" cy="1325563"/>
          </a:xfrm>
          <a:prstGeom prst="rect">
            <a:avLst/>
          </a:prstGeom>
        </p:spPr>
      </p:pic>
      <p:pic>
        <p:nvPicPr>
          <p:cNvPr id="53" name="Obrázek 52" descr="Výslovnost starého člověka">
            <a:extLst>
              <a:ext uri="{FF2B5EF4-FFF2-40B4-BE49-F238E27FC236}">
                <a16:creationId xmlns:a16="http://schemas.microsoft.com/office/drawing/2014/main" id="{E9576FBC-E732-448E-9B1E-0631B8A7F572}"/>
              </a:ext>
            </a:extLst>
          </p:cNvPr>
          <p:cNvPicPr>
            <a:picLocks noChangeAspect="1"/>
          </p:cNvPicPr>
          <p:nvPr/>
        </p:nvPicPr>
        <p:blipFill rotWithShape="1">
          <a:blip r:embed="rId35">
            <a:extLst>
              <a:ext uri="{28A0092B-C50C-407E-A947-70E740481C1C}">
                <a14:useLocalDpi xmlns:a14="http://schemas.microsoft.com/office/drawing/2010/main" val="0"/>
              </a:ext>
            </a:extLst>
          </a:blip>
          <a:srcRect l="29890" r="26232" b="35745"/>
          <a:stretch/>
        </p:blipFill>
        <p:spPr>
          <a:xfrm>
            <a:off x="9838484" y="5321031"/>
            <a:ext cx="1366359" cy="1333967"/>
          </a:xfrm>
          <a:prstGeom prst="rect">
            <a:avLst/>
          </a:prstGeom>
        </p:spPr>
      </p:pic>
      <p:pic>
        <p:nvPicPr>
          <p:cNvPr id="54" name="Obrázek 53">
            <a:extLst>
              <a:ext uri="{FF2B5EF4-FFF2-40B4-BE49-F238E27FC236}">
                <a16:creationId xmlns:a16="http://schemas.microsoft.com/office/drawing/2014/main" id="{3A72FFC4-40F4-41B5-AADD-1C7E4EEA6617}"/>
              </a:ext>
            </a:extLst>
          </p:cNvPr>
          <p:cNvPicPr>
            <a:picLocks noChangeAspect="1"/>
          </p:cNvPicPr>
          <p:nvPr/>
        </p:nvPicPr>
        <p:blipFill rotWithShape="1">
          <a:blip r:embed="rId36"/>
          <a:srcRect t="13792" r="8156"/>
          <a:stretch/>
        </p:blipFill>
        <p:spPr>
          <a:xfrm>
            <a:off x="7490686" y="0"/>
            <a:ext cx="2347798" cy="2057400"/>
          </a:xfrm>
          <a:prstGeom prst="rect">
            <a:avLst/>
          </a:prstGeom>
        </p:spPr>
      </p:pic>
      <p:pic>
        <p:nvPicPr>
          <p:cNvPr id="55" name="Obrázek 54">
            <a:extLst>
              <a:ext uri="{FF2B5EF4-FFF2-40B4-BE49-F238E27FC236}">
                <a16:creationId xmlns:a16="http://schemas.microsoft.com/office/drawing/2014/main" id="{B46213DA-3D94-4DB9-A704-5B48A5E404B9}"/>
              </a:ext>
            </a:extLst>
          </p:cNvPr>
          <p:cNvPicPr>
            <a:picLocks noChangeAspect="1"/>
          </p:cNvPicPr>
          <p:nvPr/>
        </p:nvPicPr>
        <p:blipFill>
          <a:blip r:embed="rId37"/>
          <a:stretch>
            <a:fillRect/>
          </a:stretch>
        </p:blipFill>
        <p:spPr>
          <a:xfrm>
            <a:off x="9904946" y="3555"/>
            <a:ext cx="2184941" cy="2053845"/>
          </a:xfrm>
          <a:prstGeom prst="rect">
            <a:avLst/>
          </a:prstGeom>
        </p:spPr>
      </p:pic>
    </p:spTree>
    <p:extLst>
      <p:ext uri="{BB962C8B-B14F-4D97-AF65-F5344CB8AC3E}">
        <p14:creationId xmlns:p14="http://schemas.microsoft.com/office/powerpoint/2010/main" val="90808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D24030-DEB4-414E-9936-F0F94DDDF1E3}"/>
              </a:ext>
            </a:extLst>
          </p:cNvPr>
          <p:cNvSpPr>
            <a:spLocks noGrp="1"/>
          </p:cNvSpPr>
          <p:nvPr>
            <p:ph type="title"/>
          </p:nvPr>
        </p:nvSpPr>
        <p:spPr/>
        <p:txBody>
          <a:bodyPr/>
          <a:lstStyle/>
          <a:p>
            <a:r>
              <a:rPr lang="en-GB" dirty="0"/>
              <a:t>Examples about care of the soul</a:t>
            </a:r>
          </a:p>
        </p:txBody>
      </p:sp>
      <p:sp>
        <p:nvSpPr>
          <p:cNvPr id="3" name="Zástupný obsah 2">
            <a:extLst>
              <a:ext uri="{FF2B5EF4-FFF2-40B4-BE49-F238E27FC236}">
                <a16:creationId xmlns:a16="http://schemas.microsoft.com/office/drawing/2014/main" id="{5E7732C1-AA2F-448C-A6DC-5414FD14D321}"/>
              </a:ext>
            </a:extLst>
          </p:cNvPr>
          <p:cNvSpPr>
            <a:spLocks noGrp="1"/>
          </p:cNvSpPr>
          <p:nvPr>
            <p:ph idx="1"/>
          </p:nvPr>
        </p:nvSpPr>
        <p:spPr/>
        <p:txBody>
          <a:bodyPr/>
          <a:lstStyle/>
          <a:p>
            <a:r>
              <a:rPr lang="en-GB" dirty="0"/>
              <a:t>How do we can help ourselves or others (esp. in crisis, difficult situations, critical times, …)</a:t>
            </a:r>
            <a:r>
              <a:rPr lang="cs-CZ" dirty="0"/>
              <a:t>?</a:t>
            </a:r>
          </a:p>
          <a:p>
            <a:r>
              <a:rPr lang="cs-CZ" dirty="0" err="1"/>
              <a:t>Rituals</a:t>
            </a:r>
            <a:r>
              <a:rPr lang="cs-CZ" dirty="0"/>
              <a:t> in </a:t>
            </a:r>
            <a:r>
              <a:rPr lang="cs-CZ" dirty="0" err="1"/>
              <a:t>our</a:t>
            </a:r>
            <a:r>
              <a:rPr lang="cs-CZ" dirty="0"/>
              <a:t> </a:t>
            </a:r>
            <a:r>
              <a:rPr lang="cs-CZ" dirty="0" err="1"/>
              <a:t>lives</a:t>
            </a:r>
            <a:endParaRPr lang="cs-CZ" dirty="0"/>
          </a:p>
          <a:p>
            <a:r>
              <a:rPr lang="cs-CZ" dirty="0" err="1"/>
              <a:t>Rituals</a:t>
            </a:r>
            <a:r>
              <a:rPr lang="cs-CZ" dirty="0"/>
              <a:t> and </a:t>
            </a:r>
            <a:r>
              <a:rPr lang="cs-CZ" dirty="0" err="1"/>
              <a:t>freedom</a:t>
            </a:r>
            <a:endParaRPr lang="cs-CZ" dirty="0"/>
          </a:p>
          <a:p>
            <a:r>
              <a:rPr lang="cs-CZ" dirty="0" err="1"/>
              <a:t>Crisis</a:t>
            </a:r>
            <a:r>
              <a:rPr lang="cs-CZ" dirty="0"/>
              <a:t> and </a:t>
            </a:r>
            <a:r>
              <a:rPr lang="cs-CZ" dirty="0" err="1"/>
              <a:t>freedom</a:t>
            </a:r>
            <a:endParaRPr lang="cs-CZ" dirty="0"/>
          </a:p>
          <a:p>
            <a:r>
              <a:rPr lang="cs-CZ" dirty="0" err="1"/>
              <a:t>Tension</a:t>
            </a:r>
            <a:r>
              <a:rPr lang="cs-CZ" dirty="0"/>
              <a:t> and </a:t>
            </a:r>
            <a:r>
              <a:rPr lang="cs-CZ" dirty="0" err="1"/>
              <a:t>release</a:t>
            </a:r>
            <a:endParaRPr lang="cs-CZ" dirty="0"/>
          </a:p>
          <a:p>
            <a:r>
              <a:rPr lang="cs-CZ" dirty="0" err="1"/>
              <a:t>What</a:t>
            </a:r>
            <a:r>
              <a:rPr lang="cs-CZ" dirty="0"/>
              <a:t> </a:t>
            </a:r>
            <a:r>
              <a:rPr lang="cs-CZ" dirty="0" err="1"/>
              <a:t>can</a:t>
            </a:r>
            <a:r>
              <a:rPr lang="cs-CZ" dirty="0"/>
              <a:t> </a:t>
            </a:r>
            <a:r>
              <a:rPr lang="cs-CZ" dirty="0" err="1"/>
              <a:t>we</a:t>
            </a:r>
            <a:r>
              <a:rPr lang="cs-CZ" dirty="0"/>
              <a:t> do to care/</a:t>
            </a:r>
            <a:r>
              <a:rPr lang="cs-CZ" dirty="0" err="1"/>
              <a:t>for</a:t>
            </a:r>
            <a:r>
              <a:rPr lang="cs-CZ" dirty="0"/>
              <a:t> </a:t>
            </a:r>
            <a:r>
              <a:rPr lang="cs-CZ" dirty="0" err="1"/>
              <a:t>caring</a:t>
            </a:r>
            <a:r>
              <a:rPr lang="cs-CZ" dirty="0"/>
              <a:t> </a:t>
            </a:r>
            <a:r>
              <a:rPr lang="cs-CZ" dirty="0" err="1"/>
              <a:t>of</a:t>
            </a:r>
            <a:r>
              <a:rPr lang="cs-CZ" dirty="0"/>
              <a:t>/</a:t>
            </a:r>
            <a:r>
              <a:rPr lang="cs-CZ" dirty="0" err="1"/>
              <a:t>for</a:t>
            </a:r>
            <a:r>
              <a:rPr lang="cs-CZ" dirty="0"/>
              <a:t> </a:t>
            </a:r>
            <a:r>
              <a:rPr lang="cs-CZ" dirty="0" err="1"/>
              <a:t>the</a:t>
            </a:r>
            <a:r>
              <a:rPr lang="cs-CZ" dirty="0"/>
              <a:t> soul?</a:t>
            </a:r>
            <a:endParaRPr lang="en-GB" dirty="0"/>
          </a:p>
          <a:p>
            <a:endParaRPr lang="cs-CZ" dirty="0"/>
          </a:p>
        </p:txBody>
      </p:sp>
    </p:spTree>
    <p:extLst>
      <p:ext uri="{BB962C8B-B14F-4D97-AF65-F5344CB8AC3E}">
        <p14:creationId xmlns:p14="http://schemas.microsoft.com/office/powerpoint/2010/main" val="618591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3DC2DBE-D1C2-4237-8CEF-FE45121DA96B}"/>
              </a:ext>
            </a:extLst>
          </p:cNvPr>
          <p:cNvPicPr>
            <a:picLocks noChangeAspect="1"/>
          </p:cNvPicPr>
          <p:nvPr/>
        </p:nvPicPr>
        <p:blipFill>
          <a:blip r:embed="rId2"/>
          <a:stretch>
            <a:fillRect/>
          </a:stretch>
        </p:blipFill>
        <p:spPr>
          <a:xfrm>
            <a:off x="7050382" y="0"/>
            <a:ext cx="5141618" cy="6858000"/>
          </a:xfrm>
          <a:prstGeom prst="rect">
            <a:avLst/>
          </a:prstGeom>
        </p:spPr>
      </p:pic>
      <p:pic>
        <p:nvPicPr>
          <p:cNvPr id="3" name="Obrázek 2">
            <a:extLst>
              <a:ext uri="{FF2B5EF4-FFF2-40B4-BE49-F238E27FC236}">
                <a16:creationId xmlns:a16="http://schemas.microsoft.com/office/drawing/2014/main" id="{06BA673E-F88E-4114-BA3E-B36B83696819}"/>
              </a:ext>
            </a:extLst>
          </p:cNvPr>
          <p:cNvPicPr>
            <a:picLocks noChangeAspect="1"/>
          </p:cNvPicPr>
          <p:nvPr/>
        </p:nvPicPr>
        <p:blipFill rotWithShape="1">
          <a:blip r:embed="rId3"/>
          <a:srcRect l="3876" r="7577"/>
          <a:stretch/>
        </p:blipFill>
        <p:spPr>
          <a:xfrm>
            <a:off x="0" y="0"/>
            <a:ext cx="8098970" cy="6858000"/>
          </a:xfrm>
          <a:prstGeom prst="rect">
            <a:avLst/>
          </a:prstGeom>
        </p:spPr>
      </p:pic>
      <p:sp>
        <p:nvSpPr>
          <p:cNvPr id="4" name="TextovéPole 3">
            <a:extLst>
              <a:ext uri="{FF2B5EF4-FFF2-40B4-BE49-F238E27FC236}">
                <a16:creationId xmlns:a16="http://schemas.microsoft.com/office/drawing/2014/main" id="{09F75DE8-18E5-4F1B-8977-A8D5AE7FBBDA}"/>
              </a:ext>
            </a:extLst>
          </p:cNvPr>
          <p:cNvSpPr txBox="1"/>
          <p:nvPr/>
        </p:nvSpPr>
        <p:spPr>
          <a:xfrm>
            <a:off x="11077575" y="304800"/>
            <a:ext cx="962025" cy="369332"/>
          </a:xfrm>
          <a:prstGeom prst="rect">
            <a:avLst/>
          </a:prstGeom>
          <a:noFill/>
        </p:spPr>
        <p:txBody>
          <a:bodyPr wrap="square" rtlCol="0">
            <a:spAutoFit/>
          </a:bodyPr>
          <a:lstStyle/>
          <a:p>
            <a:r>
              <a:rPr lang="cs-CZ" dirty="0"/>
              <a:t>Sport?</a:t>
            </a:r>
          </a:p>
        </p:txBody>
      </p:sp>
    </p:spTree>
    <p:extLst>
      <p:ext uri="{BB962C8B-B14F-4D97-AF65-F5344CB8AC3E}">
        <p14:creationId xmlns:p14="http://schemas.microsoft.com/office/powerpoint/2010/main" val="3931022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450CC86-393B-4ADD-8709-1B0801E62D7E}"/>
              </a:ext>
            </a:extLst>
          </p:cNvPr>
          <p:cNvPicPr>
            <a:picLocks noChangeAspect="1"/>
          </p:cNvPicPr>
          <p:nvPr/>
        </p:nvPicPr>
        <p:blipFill>
          <a:blip r:embed="rId2"/>
          <a:stretch>
            <a:fillRect/>
          </a:stretch>
        </p:blipFill>
        <p:spPr>
          <a:xfrm>
            <a:off x="3525191" y="0"/>
            <a:ext cx="5141618" cy="6858000"/>
          </a:xfrm>
          <a:prstGeom prst="rect">
            <a:avLst/>
          </a:prstGeom>
        </p:spPr>
      </p:pic>
      <p:sp>
        <p:nvSpPr>
          <p:cNvPr id="3" name="TextovéPole 2">
            <a:extLst>
              <a:ext uri="{FF2B5EF4-FFF2-40B4-BE49-F238E27FC236}">
                <a16:creationId xmlns:a16="http://schemas.microsoft.com/office/drawing/2014/main" id="{0B8ECEB3-3A9A-4DFE-9060-9CDB9718D004}"/>
              </a:ext>
            </a:extLst>
          </p:cNvPr>
          <p:cNvSpPr txBox="1"/>
          <p:nvPr/>
        </p:nvSpPr>
        <p:spPr>
          <a:xfrm>
            <a:off x="8854751" y="242596"/>
            <a:ext cx="2099388" cy="369332"/>
          </a:xfrm>
          <a:prstGeom prst="rect">
            <a:avLst/>
          </a:prstGeom>
          <a:noFill/>
        </p:spPr>
        <p:txBody>
          <a:bodyPr wrap="square" rtlCol="0">
            <a:spAutoFit/>
          </a:bodyPr>
          <a:lstStyle/>
          <a:p>
            <a:r>
              <a:rPr lang="cs-CZ" dirty="0" err="1"/>
              <a:t>Delphi</a:t>
            </a:r>
            <a:endParaRPr lang="cs-CZ" dirty="0"/>
          </a:p>
        </p:txBody>
      </p:sp>
    </p:spTree>
    <p:extLst>
      <p:ext uri="{BB962C8B-B14F-4D97-AF65-F5344CB8AC3E}">
        <p14:creationId xmlns:p14="http://schemas.microsoft.com/office/powerpoint/2010/main" val="224348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A995CBC-DF7B-4CB5-8F92-3BED197FF52D}"/>
              </a:ext>
            </a:extLst>
          </p:cNvPr>
          <p:cNvPicPr>
            <a:picLocks noChangeAspect="1"/>
          </p:cNvPicPr>
          <p:nvPr/>
        </p:nvPicPr>
        <p:blipFill rotWithShape="1">
          <a:blip r:embed="rId2"/>
          <a:srcRect l="19453" t="13333" r="18665" b="19048"/>
          <a:stretch/>
        </p:blipFill>
        <p:spPr>
          <a:xfrm>
            <a:off x="3743305" y="0"/>
            <a:ext cx="4705389" cy="6858000"/>
          </a:xfrm>
          <a:prstGeom prst="rect">
            <a:avLst/>
          </a:prstGeom>
        </p:spPr>
      </p:pic>
    </p:spTree>
    <p:extLst>
      <p:ext uri="{BB962C8B-B14F-4D97-AF65-F5344CB8AC3E}">
        <p14:creationId xmlns:p14="http://schemas.microsoft.com/office/powerpoint/2010/main" val="1261185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D7F3582-967A-451D-87A8-D64D27EBDEAB}"/>
              </a:ext>
            </a:extLst>
          </p:cNvPr>
          <p:cNvPicPr>
            <a:picLocks noChangeAspect="1"/>
          </p:cNvPicPr>
          <p:nvPr/>
        </p:nvPicPr>
        <p:blipFill>
          <a:blip r:embed="rId2"/>
          <a:stretch>
            <a:fillRect/>
          </a:stretch>
        </p:blipFill>
        <p:spPr>
          <a:xfrm>
            <a:off x="0" y="0"/>
            <a:ext cx="5141618" cy="6858000"/>
          </a:xfrm>
          <a:prstGeom prst="rect">
            <a:avLst/>
          </a:prstGeom>
        </p:spPr>
      </p:pic>
      <p:pic>
        <p:nvPicPr>
          <p:cNvPr id="3" name="Obrázek 2">
            <a:extLst>
              <a:ext uri="{FF2B5EF4-FFF2-40B4-BE49-F238E27FC236}">
                <a16:creationId xmlns:a16="http://schemas.microsoft.com/office/drawing/2014/main" id="{15BAA1CD-029D-44BC-A8C8-F17640843E89}"/>
              </a:ext>
            </a:extLst>
          </p:cNvPr>
          <p:cNvPicPr>
            <a:picLocks noChangeAspect="1"/>
          </p:cNvPicPr>
          <p:nvPr/>
        </p:nvPicPr>
        <p:blipFill>
          <a:blip r:embed="rId3"/>
          <a:stretch>
            <a:fillRect/>
          </a:stretch>
        </p:blipFill>
        <p:spPr>
          <a:xfrm>
            <a:off x="5335330" y="0"/>
            <a:ext cx="5141618" cy="6858000"/>
          </a:xfrm>
          <a:prstGeom prst="rect">
            <a:avLst/>
          </a:prstGeom>
        </p:spPr>
      </p:pic>
      <p:sp>
        <p:nvSpPr>
          <p:cNvPr id="4" name="TextovéPole 3">
            <a:extLst>
              <a:ext uri="{FF2B5EF4-FFF2-40B4-BE49-F238E27FC236}">
                <a16:creationId xmlns:a16="http://schemas.microsoft.com/office/drawing/2014/main" id="{FBB2A96C-1A91-4ABF-8A05-E6173F3D3B19}"/>
              </a:ext>
            </a:extLst>
          </p:cNvPr>
          <p:cNvSpPr txBox="1"/>
          <p:nvPr/>
        </p:nvSpPr>
        <p:spPr>
          <a:xfrm>
            <a:off x="10748865" y="121298"/>
            <a:ext cx="1324947" cy="369332"/>
          </a:xfrm>
          <a:prstGeom prst="rect">
            <a:avLst/>
          </a:prstGeom>
          <a:noFill/>
        </p:spPr>
        <p:txBody>
          <a:bodyPr wrap="square" rtlCol="0">
            <a:spAutoFit/>
          </a:bodyPr>
          <a:lstStyle/>
          <a:p>
            <a:r>
              <a:rPr lang="cs-CZ" dirty="0" err="1"/>
              <a:t>Naples</a:t>
            </a:r>
            <a:endParaRPr lang="cs-CZ" dirty="0"/>
          </a:p>
        </p:txBody>
      </p:sp>
      <p:sp>
        <p:nvSpPr>
          <p:cNvPr id="5" name="TextovéPole 4">
            <a:extLst>
              <a:ext uri="{FF2B5EF4-FFF2-40B4-BE49-F238E27FC236}">
                <a16:creationId xmlns:a16="http://schemas.microsoft.com/office/drawing/2014/main" id="{025C74CE-4364-4B9E-A0D2-C826EF6D13B1}"/>
              </a:ext>
            </a:extLst>
          </p:cNvPr>
          <p:cNvSpPr txBox="1"/>
          <p:nvPr/>
        </p:nvSpPr>
        <p:spPr>
          <a:xfrm>
            <a:off x="10748865" y="4210050"/>
            <a:ext cx="1443135" cy="369332"/>
          </a:xfrm>
          <a:prstGeom prst="rect">
            <a:avLst/>
          </a:prstGeom>
          <a:noFill/>
        </p:spPr>
        <p:txBody>
          <a:bodyPr wrap="square" rtlCol="0">
            <a:spAutoFit/>
          </a:bodyPr>
          <a:lstStyle/>
          <a:p>
            <a:r>
              <a:rPr lang="cs-CZ" dirty="0"/>
              <a:t>Art?</a:t>
            </a:r>
          </a:p>
        </p:txBody>
      </p:sp>
    </p:spTree>
    <p:extLst>
      <p:ext uri="{BB962C8B-B14F-4D97-AF65-F5344CB8AC3E}">
        <p14:creationId xmlns:p14="http://schemas.microsoft.com/office/powerpoint/2010/main" val="1637112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19144E9-C298-449E-AE2B-D84D3C6D5183}"/>
              </a:ext>
            </a:extLst>
          </p:cNvPr>
          <p:cNvPicPr>
            <a:picLocks noChangeAspect="1"/>
          </p:cNvPicPr>
          <p:nvPr/>
        </p:nvPicPr>
        <p:blipFill>
          <a:blip r:embed="rId2"/>
          <a:stretch>
            <a:fillRect/>
          </a:stretch>
        </p:blipFill>
        <p:spPr>
          <a:xfrm>
            <a:off x="0" y="0"/>
            <a:ext cx="5138928" cy="6858000"/>
          </a:xfrm>
          <a:prstGeom prst="rect">
            <a:avLst/>
          </a:prstGeom>
        </p:spPr>
      </p:pic>
      <p:pic>
        <p:nvPicPr>
          <p:cNvPr id="3" name="Obrázek 2">
            <a:extLst>
              <a:ext uri="{FF2B5EF4-FFF2-40B4-BE49-F238E27FC236}">
                <a16:creationId xmlns:a16="http://schemas.microsoft.com/office/drawing/2014/main" id="{70160F30-3E45-4ADC-88AE-1C8F090DC2CB}"/>
              </a:ext>
            </a:extLst>
          </p:cNvPr>
          <p:cNvPicPr>
            <a:picLocks noChangeAspect="1"/>
          </p:cNvPicPr>
          <p:nvPr/>
        </p:nvPicPr>
        <p:blipFill rotWithShape="1">
          <a:blip r:embed="rId3"/>
          <a:srcRect t="7756"/>
          <a:stretch/>
        </p:blipFill>
        <p:spPr>
          <a:xfrm>
            <a:off x="5755206" y="-9362"/>
            <a:ext cx="5581487" cy="6867362"/>
          </a:xfrm>
          <a:prstGeom prst="rect">
            <a:avLst/>
          </a:prstGeom>
        </p:spPr>
      </p:pic>
      <p:sp>
        <p:nvSpPr>
          <p:cNvPr id="4" name="TextovéPole 3">
            <a:extLst>
              <a:ext uri="{FF2B5EF4-FFF2-40B4-BE49-F238E27FC236}">
                <a16:creationId xmlns:a16="http://schemas.microsoft.com/office/drawing/2014/main" id="{F0C005E6-8648-44FC-B21F-C026FCCD015F}"/>
              </a:ext>
            </a:extLst>
          </p:cNvPr>
          <p:cNvSpPr txBox="1"/>
          <p:nvPr/>
        </p:nvSpPr>
        <p:spPr>
          <a:xfrm>
            <a:off x="10401300" y="1247775"/>
            <a:ext cx="1714500" cy="369332"/>
          </a:xfrm>
          <a:prstGeom prst="rect">
            <a:avLst/>
          </a:prstGeom>
          <a:noFill/>
        </p:spPr>
        <p:txBody>
          <a:bodyPr wrap="square" rtlCol="0">
            <a:spAutoFit/>
          </a:bodyPr>
          <a:lstStyle/>
          <a:p>
            <a:r>
              <a:rPr lang="cs-CZ" dirty="0" err="1"/>
              <a:t>Concentration</a:t>
            </a:r>
            <a:r>
              <a:rPr lang="cs-CZ" dirty="0"/>
              <a:t>?</a:t>
            </a:r>
          </a:p>
        </p:txBody>
      </p:sp>
    </p:spTree>
    <p:extLst>
      <p:ext uri="{BB962C8B-B14F-4D97-AF65-F5344CB8AC3E}">
        <p14:creationId xmlns:p14="http://schemas.microsoft.com/office/powerpoint/2010/main" val="3487629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A93FF1E8-545D-4434-883D-1C0B019B9493}"/>
              </a:ext>
            </a:extLst>
          </p:cNvPr>
          <p:cNvPicPr>
            <a:picLocks noChangeAspect="1"/>
          </p:cNvPicPr>
          <p:nvPr/>
        </p:nvPicPr>
        <p:blipFill>
          <a:blip r:embed="rId2"/>
          <a:stretch>
            <a:fillRect/>
          </a:stretch>
        </p:blipFill>
        <p:spPr>
          <a:xfrm>
            <a:off x="5941819" y="0"/>
            <a:ext cx="5141618" cy="6858000"/>
          </a:xfrm>
          <a:prstGeom prst="rect">
            <a:avLst/>
          </a:prstGeom>
        </p:spPr>
      </p:pic>
      <p:pic>
        <p:nvPicPr>
          <p:cNvPr id="3" name="Obrázek 2">
            <a:extLst>
              <a:ext uri="{FF2B5EF4-FFF2-40B4-BE49-F238E27FC236}">
                <a16:creationId xmlns:a16="http://schemas.microsoft.com/office/drawing/2014/main" id="{2D856404-1DE6-491C-A3C3-C9799F5BB609}"/>
              </a:ext>
            </a:extLst>
          </p:cNvPr>
          <p:cNvPicPr>
            <a:picLocks noChangeAspect="1"/>
          </p:cNvPicPr>
          <p:nvPr/>
        </p:nvPicPr>
        <p:blipFill rotWithShape="1">
          <a:blip r:embed="rId3"/>
          <a:srcRect l="6748" t="1088" r="31007" b="7619"/>
          <a:stretch/>
        </p:blipFill>
        <p:spPr>
          <a:xfrm>
            <a:off x="2220686" y="-5196"/>
            <a:ext cx="3508310" cy="6863196"/>
          </a:xfrm>
          <a:prstGeom prst="rect">
            <a:avLst/>
          </a:prstGeom>
        </p:spPr>
      </p:pic>
      <p:sp>
        <p:nvSpPr>
          <p:cNvPr id="4" name="TextovéPole 3">
            <a:extLst>
              <a:ext uri="{FF2B5EF4-FFF2-40B4-BE49-F238E27FC236}">
                <a16:creationId xmlns:a16="http://schemas.microsoft.com/office/drawing/2014/main" id="{765B7303-6722-4C1D-B5CC-7DB57CAE4F9A}"/>
              </a:ext>
            </a:extLst>
          </p:cNvPr>
          <p:cNvSpPr txBox="1"/>
          <p:nvPr/>
        </p:nvSpPr>
        <p:spPr>
          <a:xfrm>
            <a:off x="121298" y="802433"/>
            <a:ext cx="1698171" cy="2031325"/>
          </a:xfrm>
          <a:prstGeom prst="rect">
            <a:avLst/>
          </a:prstGeom>
          <a:noFill/>
        </p:spPr>
        <p:txBody>
          <a:bodyPr wrap="square" rtlCol="0">
            <a:spAutoFit/>
          </a:bodyPr>
          <a:lstStyle/>
          <a:p>
            <a:r>
              <a:rPr lang="cs-CZ" dirty="0"/>
              <a:t>45-79 AD</a:t>
            </a:r>
          </a:p>
          <a:p>
            <a:r>
              <a:rPr lang="cs-CZ" dirty="0"/>
              <a:t>Elena ?</a:t>
            </a:r>
          </a:p>
          <a:p>
            <a:r>
              <a:rPr lang="cs-CZ" dirty="0" err="1"/>
              <a:t>Departure</a:t>
            </a:r>
            <a:r>
              <a:rPr lang="cs-CZ" dirty="0"/>
              <a:t> </a:t>
            </a:r>
            <a:r>
              <a:rPr lang="cs-CZ" dirty="0" err="1"/>
              <a:t>for</a:t>
            </a:r>
            <a:r>
              <a:rPr lang="cs-CZ" dirty="0"/>
              <a:t> </a:t>
            </a:r>
            <a:r>
              <a:rPr lang="cs-CZ" dirty="0" err="1"/>
              <a:t>Troy</a:t>
            </a:r>
            <a:r>
              <a:rPr lang="cs-CZ" dirty="0"/>
              <a:t> / </a:t>
            </a:r>
            <a:r>
              <a:rPr lang="cs-CZ" dirty="0" err="1"/>
              <a:t>bording</a:t>
            </a:r>
            <a:r>
              <a:rPr lang="cs-CZ" dirty="0"/>
              <a:t> on a </a:t>
            </a:r>
            <a:r>
              <a:rPr lang="cs-CZ" dirty="0" err="1"/>
              <a:t>ship</a:t>
            </a:r>
            <a:endParaRPr lang="cs-CZ" dirty="0"/>
          </a:p>
          <a:p>
            <a:endParaRPr lang="cs-CZ" dirty="0"/>
          </a:p>
          <a:p>
            <a:r>
              <a:rPr lang="cs-CZ" dirty="0" err="1"/>
              <a:t>The</a:t>
            </a:r>
            <a:r>
              <a:rPr lang="cs-CZ" dirty="0"/>
              <a:t> </a:t>
            </a:r>
            <a:r>
              <a:rPr lang="cs-CZ" dirty="0" err="1"/>
              <a:t>first</a:t>
            </a:r>
            <a:r>
              <a:rPr lang="cs-CZ" dirty="0"/>
              <a:t> step</a:t>
            </a:r>
          </a:p>
        </p:txBody>
      </p:sp>
    </p:spTree>
    <p:extLst>
      <p:ext uri="{BB962C8B-B14F-4D97-AF65-F5344CB8AC3E}">
        <p14:creationId xmlns:p14="http://schemas.microsoft.com/office/powerpoint/2010/main" val="56692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D00C392-400B-4EDE-9B24-CC10131039D6}"/>
              </a:ext>
            </a:extLst>
          </p:cNvPr>
          <p:cNvPicPr>
            <a:picLocks noChangeAspect="1"/>
          </p:cNvPicPr>
          <p:nvPr/>
        </p:nvPicPr>
        <p:blipFill>
          <a:blip r:embed="rId2"/>
          <a:stretch>
            <a:fillRect/>
          </a:stretch>
        </p:blipFill>
        <p:spPr>
          <a:xfrm>
            <a:off x="0" y="0"/>
            <a:ext cx="5705857" cy="6858000"/>
          </a:xfrm>
          <a:prstGeom prst="rect">
            <a:avLst/>
          </a:prstGeom>
        </p:spPr>
      </p:pic>
      <p:pic>
        <p:nvPicPr>
          <p:cNvPr id="3" name="Obrázek 2">
            <a:extLst>
              <a:ext uri="{FF2B5EF4-FFF2-40B4-BE49-F238E27FC236}">
                <a16:creationId xmlns:a16="http://schemas.microsoft.com/office/drawing/2014/main" id="{5C194738-E5B9-4E5D-9D10-A59B1EA26CD1}"/>
              </a:ext>
            </a:extLst>
          </p:cNvPr>
          <p:cNvPicPr>
            <a:picLocks noChangeAspect="1"/>
          </p:cNvPicPr>
          <p:nvPr/>
        </p:nvPicPr>
        <p:blipFill>
          <a:blip r:embed="rId3"/>
          <a:stretch>
            <a:fillRect/>
          </a:stretch>
        </p:blipFill>
        <p:spPr>
          <a:xfrm>
            <a:off x="5808472" y="-1"/>
            <a:ext cx="6383528" cy="6322979"/>
          </a:xfrm>
          <a:prstGeom prst="rect">
            <a:avLst/>
          </a:prstGeom>
        </p:spPr>
      </p:pic>
    </p:spTree>
    <p:extLst>
      <p:ext uri="{BB962C8B-B14F-4D97-AF65-F5344CB8AC3E}">
        <p14:creationId xmlns:p14="http://schemas.microsoft.com/office/powerpoint/2010/main" val="2167558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FA3E43A-B76A-4E92-9F4D-D54306166E57}"/>
              </a:ext>
            </a:extLst>
          </p:cNvPr>
          <p:cNvSpPr txBox="1"/>
          <p:nvPr/>
        </p:nvSpPr>
        <p:spPr>
          <a:xfrm>
            <a:off x="10888132" y="194733"/>
            <a:ext cx="1277213" cy="2308324"/>
          </a:xfrm>
          <a:prstGeom prst="rect">
            <a:avLst/>
          </a:prstGeom>
          <a:noFill/>
        </p:spPr>
        <p:txBody>
          <a:bodyPr wrap="square" rtlCol="0">
            <a:spAutoFit/>
          </a:bodyPr>
          <a:lstStyle/>
          <a:p>
            <a:r>
              <a:rPr lang="cs-CZ" dirty="0" err="1"/>
              <a:t>Hercules</a:t>
            </a:r>
            <a:r>
              <a:rPr lang="cs-CZ" dirty="0"/>
              <a:t> </a:t>
            </a:r>
            <a:r>
              <a:rPr lang="cs-CZ" dirty="0" err="1"/>
              <a:t>at</a:t>
            </a:r>
            <a:r>
              <a:rPr lang="cs-CZ" dirty="0"/>
              <a:t> </a:t>
            </a:r>
            <a:r>
              <a:rPr lang="cs-CZ" dirty="0" err="1"/>
              <a:t>the</a:t>
            </a:r>
            <a:r>
              <a:rPr lang="cs-CZ" dirty="0"/>
              <a:t> </a:t>
            </a:r>
            <a:r>
              <a:rPr lang="cs-CZ" dirty="0" err="1"/>
              <a:t>crossroads</a:t>
            </a:r>
            <a:r>
              <a:rPr lang="cs-CZ" dirty="0"/>
              <a:t>, 1625</a:t>
            </a:r>
          </a:p>
          <a:p>
            <a:r>
              <a:rPr lang="cs-CZ" dirty="0" err="1"/>
              <a:t>Dresden</a:t>
            </a:r>
            <a:endParaRPr lang="cs-CZ" dirty="0"/>
          </a:p>
          <a:p>
            <a:r>
              <a:rPr lang="cs-CZ" dirty="0"/>
              <a:t>Johann </a:t>
            </a:r>
            <a:r>
              <a:rPr lang="cs-CZ" dirty="0" err="1"/>
              <a:t>Liss</a:t>
            </a:r>
            <a:r>
              <a:rPr lang="cs-CZ" dirty="0"/>
              <a:t> (1597-1631)</a:t>
            </a:r>
          </a:p>
        </p:txBody>
      </p:sp>
      <p:pic>
        <p:nvPicPr>
          <p:cNvPr id="4" name="Obrázek 3">
            <a:extLst>
              <a:ext uri="{FF2B5EF4-FFF2-40B4-BE49-F238E27FC236}">
                <a16:creationId xmlns:a16="http://schemas.microsoft.com/office/drawing/2014/main" id="{C0826B9E-C440-4F44-AC3A-2E14D002A0F2}"/>
              </a:ext>
            </a:extLst>
          </p:cNvPr>
          <p:cNvPicPr>
            <a:picLocks noChangeAspect="1"/>
          </p:cNvPicPr>
          <p:nvPr/>
        </p:nvPicPr>
        <p:blipFill>
          <a:blip r:embed="rId2"/>
          <a:stretch>
            <a:fillRect/>
          </a:stretch>
        </p:blipFill>
        <p:spPr>
          <a:xfrm>
            <a:off x="26655" y="2101174"/>
            <a:ext cx="6249413" cy="4756826"/>
          </a:xfrm>
          <a:prstGeom prst="rect">
            <a:avLst/>
          </a:prstGeom>
        </p:spPr>
      </p:pic>
      <p:pic>
        <p:nvPicPr>
          <p:cNvPr id="2" name="Obrázek 1">
            <a:extLst>
              <a:ext uri="{FF2B5EF4-FFF2-40B4-BE49-F238E27FC236}">
                <a16:creationId xmlns:a16="http://schemas.microsoft.com/office/drawing/2014/main" id="{F0E47D18-847F-429C-A4ED-4251B05A20B0}"/>
              </a:ext>
            </a:extLst>
          </p:cNvPr>
          <p:cNvPicPr>
            <a:picLocks noChangeAspect="1"/>
          </p:cNvPicPr>
          <p:nvPr/>
        </p:nvPicPr>
        <p:blipFill rotWithShape="1">
          <a:blip r:embed="rId3"/>
          <a:srcRect l="16534" t="13617" r="13272" b="12199"/>
          <a:stretch/>
        </p:blipFill>
        <p:spPr>
          <a:xfrm>
            <a:off x="5683184" y="1"/>
            <a:ext cx="5204948" cy="4124528"/>
          </a:xfrm>
          <a:prstGeom prst="rect">
            <a:avLst/>
          </a:prstGeom>
        </p:spPr>
      </p:pic>
      <p:sp>
        <p:nvSpPr>
          <p:cNvPr id="5" name="TextovéPole 4">
            <a:extLst>
              <a:ext uri="{FF2B5EF4-FFF2-40B4-BE49-F238E27FC236}">
                <a16:creationId xmlns:a16="http://schemas.microsoft.com/office/drawing/2014/main" id="{A282EBAA-4ED0-499F-B1AB-62C126FEB0E0}"/>
              </a:ext>
            </a:extLst>
          </p:cNvPr>
          <p:cNvSpPr txBox="1"/>
          <p:nvPr/>
        </p:nvSpPr>
        <p:spPr>
          <a:xfrm>
            <a:off x="169333" y="861936"/>
            <a:ext cx="1380067" cy="1200329"/>
          </a:xfrm>
          <a:prstGeom prst="rect">
            <a:avLst/>
          </a:prstGeom>
          <a:noFill/>
        </p:spPr>
        <p:txBody>
          <a:bodyPr wrap="square" rtlCol="0">
            <a:spAutoFit/>
          </a:bodyPr>
          <a:lstStyle/>
          <a:p>
            <a:r>
              <a:rPr lang="cs-CZ" dirty="0" err="1"/>
              <a:t>Comenius</a:t>
            </a:r>
            <a:r>
              <a:rPr lang="cs-CZ" dirty="0"/>
              <a:t>, </a:t>
            </a:r>
            <a:r>
              <a:rPr lang="cs-CZ" i="1" dirty="0"/>
              <a:t>Orbis </a:t>
            </a:r>
            <a:r>
              <a:rPr lang="cs-CZ" i="1" dirty="0" err="1"/>
              <a:t>sensualium</a:t>
            </a:r>
            <a:r>
              <a:rPr lang="cs-CZ" i="1" dirty="0"/>
              <a:t> pictus</a:t>
            </a:r>
            <a:r>
              <a:rPr lang="cs-CZ" dirty="0"/>
              <a:t>, 1658</a:t>
            </a:r>
          </a:p>
        </p:txBody>
      </p:sp>
    </p:spTree>
    <p:extLst>
      <p:ext uri="{BB962C8B-B14F-4D97-AF65-F5344CB8AC3E}">
        <p14:creationId xmlns:p14="http://schemas.microsoft.com/office/powerpoint/2010/main" val="3523489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712B6-81C2-4F24-BB6C-5870F618A6DC}"/>
              </a:ext>
            </a:extLst>
          </p:cNvPr>
          <p:cNvSpPr>
            <a:spLocks noGrp="1"/>
          </p:cNvSpPr>
          <p:nvPr>
            <p:ph type="title"/>
          </p:nvPr>
        </p:nvSpPr>
        <p:spPr>
          <a:xfrm>
            <a:off x="242595" y="94537"/>
            <a:ext cx="10515600" cy="1325563"/>
          </a:xfrm>
        </p:spPr>
        <p:txBody>
          <a:bodyPr/>
          <a:lstStyle/>
          <a:p>
            <a:r>
              <a:rPr lang="cs-CZ" dirty="0"/>
              <a:t>Basic </a:t>
            </a:r>
            <a:r>
              <a:rPr lang="cs-CZ" dirty="0" err="1"/>
              <a:t>information</a:t>
            </a:r>
            <a:endParaRPr lang="cs-CZ" dirty="0"/>
          </a:p>
        </p:txBody>
      </p:sp>
      <p:sp>
        <p:nvSpPr>
          <p:cNvPr id="3" name="Zástupný obsah 2">
            <a:extLst>
              <a:ext uri="{FF2B5EF4-FFF2-40B4-BE49-F238E27FC236}">
                <a16:creationId xmlns:a16="http://schemas.microsoft.com/office/drawing/2014/main" id="{9D776F23-EDF4-4283-9587-A56E68C2F3E1}"/>
              </a:ext>
            </a:extLst>
          </p:cNvPr>
          <p:cNvSpPr>
            <a:spLocks noGrp="1"/>
          </p:cNvSpPr>
          <p:nvPr>
            <p:ph idx="1"/>
          </p:nvPr>
        </p:nvSpPr>
        <p:spPr>
          <a:xfrm>
            <a:off x="242595" y="1321772"/>
            <a:ext cx="11784563" cy="5358946"/>
          </a:xfrm>
        </p:spPr>
        <p:txBody>
          <a:bodyPr>
            <a:normAutofit fontScale="47500" lnSpcReduction="20000"/>
          </a:bodyPr>
          <a:lstStyle/>
          <a:p>
            <a:pPr marL="0" indent="0">
              <a:buNone/>
            </a:pPr>
            <a:r>
              <a:rPr lang="en-US" b="1" dirty="0"/>
              <a:t>Syllabus</a:t>
            </a:r>
            <a:r>
              <a:rPr lang="cs-CZ" dirty="0"/>
              <a:t>: </a:t>
            </a:r>
          </a:p>
          <a:p>
            <a:r>
              <a:rPr lang="en-US" dirty="0"/>
              <a:t>Examples of the oldest remains of material culture, their symbols and interpretations.</a:t>
            </a:r>
          </a:p>
          <a:p>
            <a:r>
              <a:rPr lang="en-US" dirty="0"/>
              <a:t>The seeking for personality and integrity in different cultures.</a:t>
            </a:r>
          </a:p>
          <a:p>
            <a:r>
              <a:rPr lang="en-US" b="1" dirty="0"/>
              <a:t>Critical periods in life, examples of ritualization and symbolic expressions.</a:t>
            </a:r>
          </a:p>
          <a:p>
            <a:r>
              <a:rPr lang="en-US" dirty="0"/>
              <a:t>Theatre as a manifestation of care of the soul.</a:t>
            </a:r>
          </a:p>
          <a:p>
            <a:r>
              <a:rPr lang="en-US" dirty="0"/>
              <a:t>Spa as an expression of care for a good and beautiful life.</a:t>
            </a:r>
          </a:p>
          <a:p>
            <a:pPr marL="0" indent="0">
              <a:buNone/>
            </a:pPr>
            <a:r>
              <a:rPr lang="en-US" dirty="0"/>
              <a:t>Learning resources - Moodle: https://dl1.cuni.cz/course/view.php?id=16377</a:t>
            </a:r>
          </a:p>
          <a:p>
            <a:pPr marL="0" indent="0">
              <a:buNone/>
            </a:pPr>
            <a:r>
              <a:rPr lang="en-US" dirty="0"/>
              <a:t>MS Teams: https://teams.microsoft.com/l/team/19%3aW70bEVcamrlLOG6V9FgovqmNVQo-Wf8uff3vIal8ZGw1%40thread.tacv2/conversations?groupId=2b9b36ce-8617-449e-b3dd-9cc70566e7ec&amp;tenantId=e09276da-f934-4086-bf08-8816a20414a2</a:t>
            </a:r>
          </a:p>
          <a:p>
            <a:pPr marL="0" indent="0">
              <a:buNone/>
            </a:pPr>
            <a:r>
              <a:rPr lang="en-US" b="1" dirty="0"/>
              <a:t>Schedule</a:t>
            </a:r>
            <a:r>
              <a:rPr lang="en-US" dirty="0"/>
              <a:t> for the winter semester 2024–2025:</a:t>
            </a:r>
          </a:p>
          <a:p>
            <a:r>
              <a:rPr lang="en-US" dirty="0"/>
              <a:t>October 22, 18-19:30</a:t>
            </a:r>
          </a:p>
          <a:p>
            <a:r>
              <a:rPr lang="en-US" dirty="0"/>
              <a:t>November 5, 18-19:30</a:t>
            </a:r>
          </a:p>
          <a:p>
            <a:r>
              <a:rPr lang="en-US" b="1" dirty="0"/>
              <a:t>November 19, 18-19:30</a:t>
            </a:r>
          </a:p>
          <a:p>
            <a:r>
              <a:rPr lang="en-US" dirty="0"/>
              <a:t>December 10, 18-19:30</a:t>
            </a:r>
          </a:p>
          <a:p>
            <a:r>
              <a:rPr lang="en-US" dirty="0"/>
              <a:t>January 7, 18-19:30</a:t>
            </a:r>
          </a:p>
          <a:p>
            <a:r>
              <a:rPr lang="en-US" dirty="0"/>
              <a:t>In these days and hours</a:t>
            </a:r>
            <a:r>
              <a:rPr lang="cs-CZ" dirty="0"/>
              <a:t> (</a:t>
            </a:r>
            <a:r>
              <a:rPr lang="cs-CZ" dirty="0" err="1"/>
              <a:t>at</a:t>
            </a:r>
            <a:r>
              <a:rPr lang="cs-CZ" dirty="0"/>
              <a:t> least 3 </a:t>
            </a:r>
            <a:r>
              <a:rPr lang="cs-CZ" dirty="0" err="1"/>
              <a:t>of</a:t>
            </a:r>
            <a:r>
              <a:rPr lang="cs-CZ" dirty="0"/>
              <a:t> </a:t>
            </a:r>
            <a:r>
              <a:rPr lang="cs-CZ" dirty="0" err="1"/>
              <a:t>them</a:t>
            </a:r>
            <a:r>
              <a:rPr lang="cs-CZ" dirty="0"/>
              <a:t>)</a:t>
            </a:r>
            <a:r>
              <a:rPr lang="en-US" dirty="0"/>
              <a:t>, connect to: </a:t>
            </a:r>
          </a:p>
          <a:p>
            <a:r>
              <a:rPr lang="en-US" dirty="0"/>
              <a:t>https://teams.microsoft.com/l/meetup-join/19%3aW70bEVcamrlLOG6V9FgovqmNVQo-Wf8uff3vIal8ZGw1%40thread.tacv2/1718882985968?context=%7b%22Tid%22%3a%22e09276da-f934-4086-bf08-8816a20414a2%22%2c%22Oid%22%3a%22da59b418-9bdf-4c0e-b401-2e81c8f22ed6%22%7d</a:t>
            </a:r>
          </a:p>
          <a:p>
            <a:r>
              <a:rPr lang="en-US" dirty="0"/>
              <a:t>Minimal requirements, prerequisites, conditions for selection and enrolment of students: Students can use the internet for MS Teams video meetings, have English as a spoken language - minimum level: B1 - "Can understand the main points of clear standard input on familiar matters regularly encountered in work, school, leisure, etc. Can deal with most situations likely to arise whilst travelling in an area where the language is spoken. Can produce simple connected text on topics which are familiar or of personal interest. Can describe experiences and events, dreams, hopes &amp; ambitions and briefly give reasons and explanations for opinions and plans."</a:t>
            </a:r>
          </a:p>
        </p:txBody>
      </p:sp>
    </p:spTree>
    <p:extLst>
      <p:ext uri="{BB962C8B-B14F-4D97-AF65-F5344CB8AC3E}">
        <p14:creationId xmlns:p14="http://schemas.microsoft.com/office/powerpoint/2010/main" val="2700582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703FA9B-67BE-4F50-BDDE-824407E83297}"/>
              </a:ext>
            </a:extLst>
          </p:cNvPr>
          <p:cNvPicPr>
            <a:picLocks noChangeAspect="1"/>
          </p:cNvPicPr>
          <p:nvPr/>
        </p:nvPicPr>
        <p:blipFill>
          <a:blip r:embed="rId2"/>
          <a:stretch>
            <a:fillRect/>
          </a:stretch>
        </p:blipFill>
        <p:spPr>
          <a:xfrm>
            <a:off x="3045491" y="0"/>
            <a:ext cx="9146509" cy="6858000"/>
          </a:xfrm>
          <a:prstGeom prst="rect">
            <a:avLst/>
          </a:prstGeom>
        </p:spPr>
      </p:pic>
      <p:pic>
        <p:nvPicPr>
          <p:cNvPr id="2" name="Obrázek 1">
            <a:extLst>
              <a:ext uri="{FF2B5EF4-FFF2-40B4-BE49-F238E27FC236}">
                <a16:creationId xmlns:a16="http://schemas.microsoft.com/office/drawing/2014/main" id="{A70B40C9-B080-44C6-B27C-33D3A4797909}"/>
              </a:ext>
            </a:extLst>
          </p:cNvPr>
          <p:cNvPicPr>
            <a:picLocks noChangeAspect="1"/>
          </p:cNvPicPr>
          <p:nvPr/>
        </p:nvPicPr>
        <p:blipFill rotWithShape="1">
          <a:blip r:embed="rId3"/>
          <a:srcRect l="14057" t="5170" r="15146" b="2721"/>
          <a:stretch/>
        </p:blipFill>
        <p:spPr>
          <a:xfrm>
            <a:off x="1" y="0"/>
            <a:ext cx="3760236" cy="3668127"/>
          </a:xfrm>
          <a:prstGeom prst="rect">
            <a:avLst/>
          </a:prstGeom>
        </p:spPr>
      </p:pic>
    </p:spTree>
    <p:extLst>
      <p:ext uri="{BB962C8B-B14F-4D97-AF65-F5344CB8AC3E}">
        <p14:creationId xmlns:p14="http://schemas.microsoft.com/office/powerpoint/2010/main" val="756799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BC5D17A-2CC9-4919-86F6-E75A82457E5E}"/>
              </a:ext>
            </a:extLst>
          </p:cNvPr>
          <p:cNvPicPr>
            <a:picLocks noChangeAspect="1"/>
          </p:cNvPicPr>
          <p:nvPr/>
        </p:nvPicPr>
        <p:blipFill>
          <a:blip r:embed="rId2"/>
          <a:stretch>
            <a:fillRect/>
          </a:stretch>
        </p:blipFill>
        <p:spPr>
          <a:xfrm>
            <a:off x="3734153" y="0"/>
            <a:ext cx="5141618" cy="6858000"/>
          </a:xfrm>
          <a:prstGeom prst="rect">
            <a:avLst/>
          </a:prstGeom>
        </p:spPr>
      </p:pic>
      <p:sp>
        <p:nvSpPr>
          <p:cNvPr id="3" name="TextovéPole 2">
            <a:extLst>
              <a:ext uri="{FF2B5EF4-FFF2-40B4-BE49-F238E27FC236}">
                <a16:creationId xmlns:a16="http://schemas.microsoft.com/office/drawing/2014/main" id="{AE6947B5-9889-4949-99B6-927D6E13B124}"/>
              </a:ext>
            </a:extLst>
          </p:cNvPr>
          <p:cNvSpPr txBox="1"/>
          <p:nvPr/>
        </p:nvSpPr>
        <p:spPr>
          <a:xfrm>
            <a:off x="9017000" y="304800"/>
            <a:ext cx="1921933" cy="1477328"/>
          </a:xfrm>
          <a:prstGeom prst="rect">
            <a:avLst/>
          </a:prstGeom>
          <a:noFill/>
        </p:spPr>
        <p:txBody>
          <a:bodyPr wrap="square" rtlCol="0">
            <a:spAutoFit/>
          </a:bodyPr>
          <a:lstStyle/>
          <a:p>
            <a:r>
              <a:rPr lang="cs-CZ" dirty="0"/>
              <a:t>Hieronymus / Saint </a:t>
            </a:r>
            <a:r>
              <a:rPr lang="cs-CZ" dirty="0" err="1"/>
              <a:t>Jerome</a:t>
            </a:r>
            <a:r>
              <a:rPr lang="cs-CZ" dirty="0"/>
              <a:t>. Daniel </a:t>
            </a:r>
            <a:r>
              <a:rPr lang="cs-CZ" dirty="0" err="1"/>
              <a:t>Seiter</a:t>
            </a:r>
            <a:r>
              <a:rPr lang="cs-CZ" dirty="0"/>
              <a:t> (1647-1708), 1680/90</a:t>
            </a:r>
          </a:p>
        </p:txBody>
      </p:sp>
      <p:pic>
        <p:nvPicPr>
          <p:cNvPr id="4" name="Obrázek 3">
            <a:extLst>
              <a:ext uri="{FF2B5EF4-FFF2-40B4-BE49-F238E27FC236}">
                <a16:creationId xmlns:a16="http://schemas.microsoft.com/office/drawing/2014/main" id="{BD846F3A-8FB4-4AE8-9074-A895809E1E4D}"/>
              </a:ext>
            </a:extLst>
          </p:cNvPr>
          <p:cNvPicPr>
            <a:picLocks noChangeAspect="1"/>
          </p:cNvPicPr>
          <p:nvPr/>
        </p:nvPicPr>
        <p:blipFill rotWithShape="1">
          <a:blip r:embed="rId3"/>
          <a:srcRect l="19207" t="7407" r="10973"/>
          <a:stretch/>
        </p:blipFill>
        <p:spPr>
          <a:xfrm>
            <a:off x="3058" y="0"/>
            <a:ext cx="3589867" cy="6350000"/>
          </a:xfrm>
          <a:prstGeom prst="rect">
            <a:avLst/>
          </a:prstGeom>
        </p:spPr>
      </p:pic>
      <p:sp>
        <p:nvSpPr>
          <p:cNvPr id="5" name="TextovéPole 4">
            <a:extLst>
              <a:ext uri="{FF2B5EF4-FFF2-40B4-BE49-F238E27FC236}">
                <a16:creationId xmlns:a16="http://schemas.microsoft.com/office/drawing/2014/main" id="{9593A38B-134F-4418-BE47-56EAF69F8D9C}"/>
              </a:ext>
            </a:extLst>
          </p:cNvPr>
          <p:cNvSpPr txBox="1"/>
          <p:nvPr/>
        </p:nvSpPr>
        <p:spPr>
          <a:xfrm>
            <a:off x="0" y="6443133"/>
            <a:ext cx="3589867" cy="369332"/>
          </a:xfrm>
          <a:prstGeom prst="rect">
            <a:avLst/>
          </a:prstGeom>
          <a:noFill/>
        </p:spPr>
        <p:txBody>
          <a:bodyPr wrap="square" rtlCol="0">
            <a:spAutoFit/>
          </a:bodyPr>
          <a:lstStyle/>
          <a:p>
            <a:r>
              <a:rPr lang="cs-CZ" dirty="0"/>
              <a:t>Saint </a:t>
            </a:r>
            <a:r>
              <a:rPr lang="cs-CZ" dirty="0" err="1"/>
              <a:t>Jerome</a:t>
            </a:r>
            <a:r>
              <a:rPr lang="cs-CZ" dirty="0"/>
              <a:t>(?) ZV3628 </a:t>
            </a:r>
            <a:r>
              <a:rPr lang="cs-CZ" dirty="0" err="1"/>
              <a:t>Dresden</a:t>
            </a:r>
            <a:endParaRPr lang="cs-CZ" dirty="0"/>
          </a:p>
        </p:txBody>
      </p:sp>
      <p:pic>
        <p:nvPicPr>
          <p:cNvPr id="6" name="Obrázek 5">
            <a:extLst>
              <a:ext uri="{FF2B5EF4-FFF2-40B4-BE49-F238E27FC236}">
                <a16:creationId xmlns:a16="http://schemas.microsoft.com/office/drawing/2014/main" id="{8E803499-F518-43A1-ADE9-7F6C74EEED3F}"/>
              </a:ext>
            </a:extLst>
          </p:cNvPr>
          <p:cNvPicPr>
            <a:picLocks noChangeAspect="1"/>
          </p:cNvPicPr>
          <p:nvPr/>
        </p:nvPicPr>
        <p:blipFill rotWithShape="1">
          <a:blip r:embed="rId4"/>
          <a:srcRect l="28696" t="2777" r="12950" b="40833"/>
          <a:stretch/>
        </p:blipFill>
        <p:spPr>
          <a:xfrm>
            <a:off x="9528511" y="3429000"/>
            <a:ext cx="2660431" cy="3429000"/>
          </a:xfrm>
          <a:prstGeom prst="rect">
            <a:avLst/>
          </a:prstGeom>
        </p:spPr>
      </p:pic>
      <p:sp>
        <p:nvSpPr>
          <p:cNvPr id="7" name="TextovéPole 6">
            <a:extLst>
              <a:ext uri="{FF2B5EF4-FFF2-40B4-BE49-F238E27FC236}">
                <a16:creationId xmlns:a16="http://schemas.microsoft.com/office/drawing/2014/main" id="{7D0D4080-0949-46AF-BE15-0E38FCACE9B8}"/>
              </a:ext>
            </a:extLst>
          </p:cNvPr>
          <p:cNvSpPr txBox="1"/>
          <p:nvPr/>
        </p:nvSpPr>
        <p:spPr>
          <a:xfrm>
            <a:off x="9267824" y="2381250"/>
            <a:ext cx="2660431" cy="646331"/>
          </a:xfrm>
          <a:prstGeom prst="rect">
            <a:avLst/>
          </a:prstGeom>
          <a:noFill/>
        </p:spPr>
        <p:txBody>
          <a:bodyPr wrap="square" rtlCol="0">
            <a:spAutoFit/>
          </a:bodyPr>
          <a:lstStyle/>
          <a:p>
            <a:r>
              <a:rPr lang="cs-CZ" dirty="0" err="1"/>
              <a:t>searching</a:t>
            </a:r>
            <a:r>
              <a:rPr lang="cs-CZ" dirty="0"/>
              <a:t>, </a:t>
            </a:r>
            <a:r>
              <a:rPr lang="cs-CZ" dirty="0" err="1"/>
              <a:t>seeking</a:t>
            </a:r>
            <a:r>
              <a:rPr lang="cs-CZ" dirty="0"/>
              <a:t>, </a:t>
            </a:r>
            <a:r>
              <a:rPr lang="cs-CZ" dirty="0" err="1"/>
              <a:t>decision</a:t>
            </a:r>
            <a:r>
              <a:rPr lang="cs-CZ" dirty="0"/>
              <a:t> </a:t>
            </a:r>
            <a:r>
              <a:rPr lang="cs-CZ" dirty="0" err="1"/>
              <a:t>making</a:t>
            </a:r>
            <a:endParaRPr lang="cs-CZ" dirty="0"/>
          </a:p>
        </p:txBody>
      </p:sp>
    </p:spTree>
    <p:extLst>
      <p:ext uri="{BB962C8B-B14F-4D97-AF65-F5344CB8AC3E}">
        <p14:creationId xmlns:p14="http://schemas.microsoft.com/office/powerpoint/2010/main" val="2401320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FD490D7-0826-4D47-8A56-24C126C481DA}"/>
              </a:ext>
            </a:extLst>
          </p:cNvPr>
          <p:cNvPicPr>
            <a:picLocks noChangeAspect="1"/>
          </p:cNvPicPr>
          <p:nvPr/>
        </p:nvPicPr>
        <p:blipFill rotWithShape="1">
          <a:blip r:embed="rId2"/>
          <a:srcRect l="5724" t="10556" r="908" b="1944"/>
          <a:stretch/>
        </p:blipFill>
        <p:spPr>
          <a:xfrm>
            <a:off x="1917382" y="0"/>
            <a:ext cx="5499735" cy="6874669"/>
          </a:xfrm>
          <a:prstGeom prst="rect">
            <a:avLst/>
          </a:prstGeom>
        </p:spPr>
      </p:pic>
      <p:pic>
        <p:nvPicPr>
          <p:cNvPr id="4" name="Obrázek 3">
            <a:extLst>
              <a:ext uri="{FF2B5EF4-FFF2-40B4-BE49-F238E27FC236}">
                <a16:creationId xmlns:a16="http://schemas.microsoft.com/office/drawing/2014/main" id="{1E623348-7737-4311-94B7-936CFDDA48C5}"/>
              </a:ext>
            </a:extLst>
          </p:cNvPr>
          <p:cNvPicPr>
            <a:picLocks noChangeAspect="1"/>
          </p:cNvPicPr>
          <p:nvPr/>
        </p:nvPicPr>
        <p:blipFill rotWithShape="1">
          <a:blip r:embed="rId3"/>
          <a:srcRect l="21842" t="10417" r="19433" b="14723"/>
          <a:stretch/>
        </p:blipFill>
        <p:spPr>
          <a:xfrm>
            <a:off x="7953375" y="0"/>
            <a:ext cx="4038601" cy="6866893"/>
          </a:xfrm>
          <a:prstGeom prst="rect">
            <a:avLst/>
          </a:prstGeom>
        </p:spPr>
      </p:pic>
      <p:sp>
        <p:nvSpPr>
          <p:cNvPr id="5" name="TextovéPole 4">
            <a:extLst>
              <a:ext uri="{FF2B5EF4-FFF2-40B4-BE49-F238E27FC236}">
                <a16:creationId xmlns:a16="http://schemas.microsoft.com/office/drawing/2014/main" id="{71A4B53D-50B0-4A4E-8B12-92CF78FEC58B}"/>
              </a:ext>
            </a:extLst>
          </p:cNvPr>
          <p:cNvSpPr txBox="1"/>
          <p:nvPr/>
        </p:nvSpPr>
        <p:spPr>
          <a:xfrm>
            <a:off x="200024" y="190500"/>
            <a:ext cx="1562101" cy="1200329"/>
          </a:xfrm>
          <a:prstGeom prst="rect">
            <a:avLst/>
          </a:prstGeom>
          <a:noFill/>
        </p:spPr>
        <p:txBody>
          <a:bodyPr wrap="square" rtlCol="0">
            <a:spAutoFit/>
          </a:bodyPr>
          <a:lstStyle/>
          <a:p>
            <a:r>
              <a:rPr lang="cs-CZ" dirty="0"/>
              <a:t>Saint Andrew</a:t>
            </a:r>
          </a:p>
          <a:p>
            <a:r>
              <a:rPr lang="cs-CZ" dirty="0"/>
              <a:t>„</a:t>
            </a:r>
            <a:r>
              <a:rPr lang="cs-CZ" dirty="0" err="1"/>
              <a:t>Protokletos</a:t>
            </a:r>
            <a:r>
              <a:rPr lang="cs-CZ" dirty="0"/>
              <a:t>“ – „</a:t>
            </a:r>
            <a:r>
              <a:rPr lang="cs-CZ" dirty="0" err="1"/>
              <a:t>the</a:t>
            </a:r>
            <a:r>
              <a:rPr lang="cs-CZ" dirty="0"/>
              <a:t> </a:t>
            </a:r>
            <a:r>
              <a:rPr lang="cs-CZ" dirty="0" err="1"/>
              <a:t>first</a:t>
            </a:r>
            <a:r>
              <a:rPr lang="cs-CZ" dirty="0"/>
              <a:t> </a:t>
            </a:r>
            <a:r>
              <a:rPr lang="cs-CZ" dirty="0" err="1"/>
              <a:t>called</a:t>
            </a:r>
            <a:r>
              <a:rPr lang="cs-CZ" dirty="0"/>
              <a:t>“ </a:t>
            </a:r>
          </a:p>
        </p:txBody>
      </p:sp>
    </p:spTree>
    <p:extLst>
      <p:ext uri="{BB962C8B-B14F-4D97-AF65-F5344CB8AC3E}">
        <p14:creationId xmlns:p14="http://schemas.microsoft.com/office/powerpoint/2010/main" val="1087217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F069CE9C-136D-44CD-8D0D-D74585019E52}"/>
              </a:ext>
            </a:extLst>
          </p:cNvPr>
          <p:cNvPicPr>
            <a:picLocks noChangeAspect="1"/>
          </p:cNvPicPr>
          <p:nvPr/>
        </p:nvPicPr>
        <p:blipFill rotWithShape="1">
          <a:blip r:embed="rId2"/>
          <a:srcRect l="10727" r="10170" b="28889"/>
          <a:stretch/>
        </p:blipFill>
        <p:spPr>
          <a:xfrm>
            <a:off x="0" y="0"/>
            <a:ext cx="5719466" cy="6858000"/>
          </a:xfrm>
          <a:prstGeom prst="rect">
            <a:avLst/>
          </a:prstGeom>
        </p:spPr>
      </p:pic>
      <p:pic>
        <p:nvPicPr>
          <p:cNvPr id="4" name="Obrázek 3">
            <a:extLst>
              <a:ext uri="{FF2B5EF4-FFF2-40B4-BE49-F238E27FC236}">
                <a16:creationId xmlns:a16="http://schemas.microsoft.com/office/drawing/2014/main" id="{C01CD139-1DE3-40D3-A32F-F82EEDEE7812}"/>
              </a:ext>
            </a:extLst>
          </p:cNvPr>
          <p:cNvPicPr>
            <a:picLocks noChangeAspect="1"/>
          </p:cNvPicPr>
          <p:nvPr/>
        </p:nvPicPr>
        <p:blipFill>
          <a:blip r:embed="rId3"/>
          <a:stretch>
            <a:fillRect/>
          </a:stretch>
        </p:blipFill>
        <p:spPr>
          <a:xfrm>
            <a:off x="6910121" y="-1"/>
            <a:ext cx="5281879" cy="6857999"/>
          </a:xfrm>
          <a:prstGeom prst="rect">
            <a:avLst/>
          </a:prstGeom>
        </p:spPr>
      </p:pic>
    </p:spTree>
    <p:extLst>
      <p:ext uri="{BB962C8B-B14F-4D97-AF65-F5344CB8AC3E}">
        <p14:creationId xmlns:p14="http://schemas.microsoft.com/office/powerpoint/2010/main" val="1180122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D5595E-8205-4028-A3A9-2DD0D39999CF}"/>
              </a:ext>
            </a:extLst>
          </p:cNvPr>
          <p:cNvSpPr>
            <a:spLocks noGrp="1"/>
          </p:cNvSpPr>
          <p:nvPr>
            <p:ph type="title"/>
          </p:nvPr>
        </p:nvSpPr>
        <p:spPr/>
        <p:txBody>
          <a:bodyPr/>
          <a:lstStyle/>
          <a:p>
            <a:r>
              <a:rPr lang="cs-CZ" dirty="0" err="1"/>
              <a:t>For</a:t>
            </a:r>
            <a:r>
              <a:rPr lang="cs-CZ" dirty="0"/>
              <a:t> session 4:</a:t>
            </a:r>
          </a:p>
        </p:txBody>
      </p:sp>
      <p:sp>
        <p:nvSpPr>
          <p:cNvPr id="3" name="Zástupný obsah 2">
            <a:extLst>
              <a:ext uri="{FF2B5EF4-FFF2-40B4-BE49-F238E27FC236}">
                <a16:creationId xmlns:a16="http://schemas.microsoft.com/office/drawing/2014/main" id="{A1D41FBD-8F84-4E4C-A0B9-590EBAA8B32B}"/>
              </a:ext>
            </a:extLst>
          </p:cNvPr>
          <p:cNvSpPr>
            <a:spLocks noGrp="1"/>
          </p:cNvSpPr>
          <p:nvPr>
            <p:ph idx="1"/>
          </p:nvPr>
        </p:nvSpPr>
        <p:spPr/>
        <p:txBody>
          <a:bodyPr>
            <a:normAutofit fontScale="92500" lnSpcReduction="10000"/>
          </a:bodyPr>
          <a:lstStyle/>
          <a:p>
            <a:r>
              <a:rPr lang="cs-CZ" dirty="0" err="1"/>
              <a:t>Aeschylus</a:t>
            </a:r>
            <a:r>
              <a:rPr lang="cs-CZ" dirty="0"/>
              <a:t>:</a:t>
            </a:r>
          </a:p>
          <a:p>
            <a:pPr lvl="1"/>
            <a:r>
              <a:rPr lang="cs-CZ" dirty="0">
                <a:hlinkClick r:id="rId2"/>
              </a:rPr>
              <a:t>https://www.gutenberg.org/ebooks/author/2825</a:t>
            </a:r>
            <a:endParaRPr lang="cs-CZ" dirty="0"/>
          </a:p>
          <a:p>
            <a:pPr lvl="1"/>
            <a:r>
              <a:rPr lang="cs-CZ" dirty="0">
                <a:hlinkClick r:id="rId3"/>
              </a:rPr>
              <a:t>https://librivox.org/author/478?primary_key=478&amp;search_category=author&amp;search_page=1&amp;search_form=get_results&amp;search_order=alpha</a:t>
            </a:r>
            <a:endParaRPr lang="cs-CZ" dirty="0"/>
          </a:p>
          <a:p>
            <a:r>
              <a:rPr lang="cs-CZ" dirty="0" err="1"/>
              <a:t>Sophocles</a:t>
            </a:r>
            <a:r>
              <a:rPr lang="cs-CZ" dirty="0"/>
              <a:t>:</a:t>
            </a:r>
          </a:p>
          <a:p>
            <a:pPr lvl="1"/>
            <a:r>
              <a:rPr lang="cs-CZ" dirty="0">
                <a:hlinkClick r:id="rId4"/>
              </a:rPr>
              <a:t>https://www.gutenberg.org/ebooks/author/26</a:t>
            </a:r>
            <a:endParaRPr lang="cs-CZ" dirty="0"/>
          </a:p>
          <a:p>
            <a:pPr lvl="1"/>
            <a:r>
              <a:rPr lang="cs-CZ" dirty="0">
                <a:hlinkClick r:id="rId5"/>
              </a:rPr>
              <a:t>https://librivox.org/author/1157?primary_key=1157&amp;search_category=author&amp;search_page=1&amp;search_form=get_results&amp;search_order=alpha</a:t>
            </a:r>
            <a:endParaRPr lang="cs-CZ" dirty="0"/>
          </a:p>
          <a:p>
            <a:r>
              <a:rPr lang="cs-CZ" dirty="0"/>
              <a:t>Euripides</a:t>
            </a:r>
          </a:p>
          <a:p>
            <a:pPr lvl="1"/>
            <a:r>
              <a:rPr lang="cs-CZ" dirty="0">
                <a:hlinkClick r:id="rId6"/>
              </a:rPr>
              <a:t>https://www.gutenberg.org/ebooks/author/1680</a:t>
            </a:r>
            <a:endParaRPr lang="cs-CZ" dirty="0"/>
          </a:p>
          <a:p>
            <a:pPr lvl="1"/>
            <a:r>
              <a:rPr lang="cs-CZ" dirty="0">
                <a:hlinkClick r:id="rId7"/>
              </a:rPr>
              <a:t>https://librivox.org/author/1247?primary_key=1247&amp;search_category=author&amp;search_page=1&amp;search_form=get_results&amp;search_order=alpha</a:t>
            </a:r>
            <a:endParaRPr lang="cs-CZ" dirty="0"/>
          </a:p>
        </p:txBody>
      </p:sp>
    </p:spTree>
    <p:extLst>
      <p:ext uri="{BB962C8B-B14F-4D97-AF65-F5344CB8AC3E}">
        <p14:creationId xmlns:p14="http://schemas.microsoft.com/office/powerpoint/2010/main" val="4036318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in Man: From the bestselling author of STILL LIFE eBook : Winman, Sarah:  Amazon.co.uk: Kindle Store">
            <a:extLst>
              <a:ext uri="{FF2B5EF4-FFF2-40B4-BE49-F238E27FC236}">
                <a16:creationId xmlns:a16="http://schemas.microsoft.com/office/drawing/2014/main" id="{48B61F2A-2330-2F05-1940-8108CC42C8C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102" y="1030804"/>
            <a:ext cx="3127247" cy="47963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3AC96D3-9363-760A-0C5A-5591377626E4}"/>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US">
              <a:solidFill>
                <a:prstClr val="white"/>
              </a:solidFill>
              <a:latin typeface="Calibri"/>
            </a:endParaRPr>
          </a:p>
        </p:txBody>
      </p:sp>
      <p:sp>
        <p:nvSpPr>
          <p:cNvPr id="2" name="Content Placeholder 1">
            <a:extLst>
              <a:ext uri="{FF2B5EF4-FFF2-40B4-BE49-F238E27FC236}">
                <a16:creationId xmlns:a16="http://schemas.microsoft.com/office/drawing/2014/main" id="{67F198E7-EEDC-7CF3-B50F-57D6CE1F670F}"/>
              </a:ext>
            </a:extLst>
          </p:cNvPr>
          <p:cNvSpPr>
            <a:spLocks noGrp="1"/>
          </p:cNvSpPr>
          <p:nvPr>
            <p:ph idx="1"/>
          </p:nvPr>
        </p:nvSpPr>
        <p:spPr>
          <a:xfrm>
            <a:off x="3667875" y="432052"/>
            <a:ext cx="8342616" cy="6597348"/>
          </a:xfrm>
        </p:spPr>
        <p:txBody>
          <a:bodyPr>
            <a:normAutofit fontScale="40000" lnSpcReduction="20000"/>
          </a:bodyPr>
          <a:lstStyle/>
          <a:p>
            <a:pPr marL="0" indent="0" algn="ctr">
              <a:buNone/>
            </a:pPr>
            <a:r>
              <a:rPr lang="en-US" sz="4300" dirty="0"/>
              <a:t>1950</a:t>
            </a:r>
          </a:p>
          <a:p>
            <a:pPr marL="0" indent="0" algn="ctr">
              <a:buNone/>
            </a:pPr>
            <a:r>
              <a:rPr lang="en-US" sz="4300" dirty="0"/>
              <a:t>All Dora Judd ever told anyone about that night three weeks before Christmas was that she won the painting in a raffle. She remembered being out in the back garden, as lights from the Cowley car plant spilt across the darkening sky, smoking her last cigarette, thinking there must be more to life. Back inside, her husband said, ‘Bloody move it, will you’, and she said, ‘Give it a rest, Len’, and she began to undo her housedress as she made her way upstairs. In the bedroom, she looked at herself sideways in the mirror, her hands feeling for the progression of her pregnancy, this new life she knew was a son. </a:t>
            </a:r>
          </a:p>
          <a:p>
            <a:pPr algn="ctr"/>
            <a:endParaRPr lang="en-US" sz="4300" dirty="0"/>
          </a:p>
          <a:p>
            <a:pPr marL="0" indent="0" algn="ctr">
              <a:buNone/>
            </a:pPr>
            <a:r>
              <a:rPr lang="en-US" sz="4300" dirty="0"/>
              <a:t>She sat down at her dressing table and rested her chin on her hands. She thought her eyes look tired, her skin dry. She painted her lips red and the </a:t>
            </a:r>
            <a:r>
              <a:rPr lang="en-US" sz="4300" dirty="0" err="1"/>
              <a:t>colour</a:t>
            </a:r>
            <a:r>
              <a:rPr lang="en-US" sz="4300" dirty="0"/>
              <a:t> instantly lifted her face. It did little for her mood, however. </a:t>
            </a:r>
          </a:p>
          <a:p>
            <a:pPr algn="ctr"/>
            <a:endParaRPr lang="en-US" sz="4300" dirty="0"/>
          </a:p>
          <a:p>
            <a:pPr marL="0" indent="0" algn="ctr">
              <a:buNone/>
            </a:pPr>
            <a:r>
              <a:rPr lang="en-US" sz="4300" dirty="0"/>
              <a:t>The moment she walked through the door of the Community Centre, she knew it had been a mistake to come. The room was smoky and festive drinkers jostled as they tried to get to the bar. She followed her husband through the crowds and the intermittent wafts of perfume and hair oil, bodies and beer. She wasn’t up for socializing with him any more, not the way he behaved with his friends, making a point of looking at every pretty thing that passed, making sure she was watching. She stood off to the side holding a glass of warm orange juice that was beginning to make her feel sick. Thank God </a:t>
            </a:r>
            <a:r>
              <a:rPr lang="en-US" sz="4300" dirty="0" err="1"/>
              <a:t>Mrs</a:t>
            </a:r>
            <a:r>
              <a:rPr lang="en-US" sz="4300" dirty="0"/>
              <a:t> Powys made a beeline for her, clutching a book of raffle tickets.</a:t>
            </a:r>
          </a:p>
          <a:p>
            <a:pPr marL="0" indent="0" algn="ctr">
              <a:buNone/>
            </a:pPr>
            <a:endParaRPr lang="en-US" sz="4300" dirty="0"/>
          </a:p>
          <a:p>
            <a:pPr marL="0" indent="0" algn="ctr">
              <a:buNone/>
            </a:pPr>
            <a:r>
              <a:rPr lang="en-US" sz="4300" dirty="0"/>
              <a:t>Top prize was a bottle of Scotch whiskey, said </a:t>
            </a:r>
            <a:r>
              <a:rPr lang="en-US" sz="4300" dirty="0" err="1"/>
              <a:t>Mrs</a:t>
            </a:r>
            <a:r>
              <a:rPr lang="en-US" sz="4300" dirty="0"/>
              <a:t> Powys, as she took Dora over to the table where the prizes were laid out. Then we have a radio, a voucher for a haircut and set at Audrey’s Coiffure, a tin of Quality Street, a pewter hip flask, and lastly – she leant forward for this confidence – a mid-size oil painting of very little worth. Albeit a fine copy of a European work of art, she added with a wink.</a:t>
            </a:r>
          </a:p>
          <a:p>
            <a:pPr marL="0" indent="0" algn="ctr">
              <a:buNone/>
            </a:pPr>
            <a:endParaRPr lang="en-US" dirty="0"/>
          </a:p>
          <a:p>
            <a:endParaRPr lang="en-US" dirty="0"/>
          </a:p>
          <a:p>
            <a:endParaRPr lang="en-US" dirty="0"/>
          </a:p>
        </p:txBody>
      </p:sp>
    </p:spTree>
    <p:extLst>
      <p:ext uri="{BB962C8B-B14F-4D97-AF65-F5344CB8AC3E}">
        <p14:creationId xmlns:p14="http://schemas.microsoft.com/office/powerpoint/2010/main" val="5868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9DD9315-518B-18E8-F7A1-506C6BFDB0AA}"/>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US">
              <a:solidFill>
                <a:prstClr val="white"/>
              </a:solidFill>
              <a:latin typeface="Calibri"/>
            </a:endParaRPr>
          </a:p>
        </p:txBody>
      </p:sp>
      <p:sp>
        <p:nvSpPr>
          <p:cNvPr id="2" name="Content Placeholder 1">
            <a:extLst>
              <a:ext uri="{FF2B5EF4-FFF2-40B4-BE49-F238E27FC236}">
                <a16:creationId xmlns:a16="http://schemas.microsoft.com/office/drawing/2014/main" id="{60112971-750E-7711-3647-E3A9FE780EFF}"/>
              </a:ext>
            </a:extLst>
          </p:cNvPr>
          <p:cNvSpPr>
            <a:spLocks noGrp="1"/>
          </p:cNvSpPr>
          <p:nvPr>
            <p:ph idx="1"/>
          </p:nvPr>
        </p:nvSpPr>
        <p:spPr>
          <a:xfrm>
            <a:off x="198633" y="184666"/>
            <a:ext cx="11794733" cy="6597345"/>
          </a:xfrm>
        </p:spPr>
        <p:txBody>
          <a:bodyPr>
            <a:normAutofit fontScale="47500" lnSpcReduction="20000"/>
          </a:bodyPr>
          <a:lstStyle/>
          <a:p>
            <a:pPr marL="0" indent="0">
              <a:buNone/>
            </a:pPr>
            <a:r>
              <a:rPr lang="en-US" sz="3600" dirty="0"/>
              <a:t>Dora had seen the original on a school trip to London at the National Gallery’s Pimlico site. Fifteen years old she’d been, full of the contradictions of that age. But when she had entered the gallery room, the storm shutters around her heart flew open and she knew immediately that this was the life she wanted: </a:t>
            </a:r>
            <a:r>
              <a:rPr lang="en-US" sz="3600" i="1" dirty="0"/>
              <a:t>Freedom</a:t>
            </a:r>
            <a:r>
              <a:rPr lang="en-US" sz="3600" dirty="0"/>
              <a:t>. </a:t>
            </a:r>
            <a:r>
              <a:rPr lang="en-US" sz="3600" i="1" dirty="0"/>
              <a:t>Possibility</a:t>
            </a:r>
            <a:r>
              <a:rPr lang="en-US" sz="3600" dirty="0"/>
              <a:t>. </a:t>
            </a:r>
            <a:r>
              <a:rPr lang="en-US" sz="3600" i="1" dirty="0"/>
              <a:t>Beauty</a:t>
            </a:r>
            <a:r>
              <a:rPr lang="en-US" sz="3600" dirty="0"/>
              <a:t>. </a:t>
            </a:r>
          </a:p>
          <a:p>
            <a:pPr marL="0" indent="0">
              <a:buNone/>
            </a:pPr>
            <a:r>
              <a:rPr lang="en-US" sz="3600" dirty="0"/>
              <a:t>There were other paintings in the room, too, she remembered – van Gogh’s Chair and Seurat’s Bathers at </a:t>
            </a:r>
            <a:r>
              <a:rPr lang="en-US" sz="3600" dirty="0" err="1"/>
              <a:t>Asnieres</a:t>
            </a:r>
            <a:r>
              <a:rPr lang="en-US" sz="3600" dirty="0"/>
              <a:t> – but it was as if she had fallen under this particular painting’s spell, and whatever had transfixed her then, and drawn her into the inescapable confines of its frame, was exactly what was pleading with her now. </a:t>
            </a:r>
          </a:p>
          <a:p>
            <a:pPr marL="0" indent="0">
              <a:buNone/>
            </a:pPr>
            <a:r>
              <a:rPr lang="en-US" sz="3600" dirty="0" err="1"/>
              <a:t>Mrs</a:t>
            </a:r>
            <a:r>
              <a:rPr lang="en-US" sz="3600" dirty="0"/>
              <a:t> Judd? said </a:t>
            </a:r>
            <a:r>
              <a:rPr lang="en-US" sz="3600" dirty="0" err="1"/>
              <a:t>Mrs</a:t>
            </a:r>
            <a:r>
              <a:rPr lang="en-US" sz="3600" dirty="0"/>
              <a:t> Powys.</a:t>
            </a:r>
          </a:p>
          <a:p>
            <a:pPr marL="0" indent="0">
              <a:buNone/>
            </a:pPr>
            <a:r>
              <a:rPr lang="en-US" sz="3600" dirty="0" err="1"/>
              <a:t>Mrs</a:t>
            </a:r>
            <a:r>
              <a:rPr lang="en-US" sz="3600" dirty="0"/>
              <a:t> Judd? repeated </a:t>
            </a:r>
            <a:r>
              <a:rPr lang="en-US" sz="3600" dirty="0" err="1"/>
              <a:t>Mrs</a:t>
            </a:r>
            <a:r>
              <a:rPr lang="en-US" sz="3600" dirty="0"/>
              <a:t> Powys. Can I tempt you to a ticket then?</a:t>
            </a:r>
          </a:p>
          <a:p>
            <a:pPr marL="0" indent="0">
              <a:buNone/>
            </a:pPr>
            <a:r>
              <a:rPr lang="en-US" sz="3600" dirty="0"/>
              <a:t>What?</a:t>
            </a:r>
          </a:p>
          <a:p>
            <a:pPr marL="0" indent="0">
              <a:buNone/>
            </a:pPr>
            <a:r>
              <a:rPr lang="en-US" sz="3600" dirty="0"/>
              <a:t>A raffle ticket?</a:t>
            </a:r>
          </a:p>
          <a:p>
            <a:pPr marL="0" indent="0">
              <a:buNone/>
            </a:pPr>
            <a:r>
              <a:rPr lang="en-US" sz="3600" dirty="0"/>
              <a:t>Oh, yes. Of course.</a:t>
            </a:r>
          </a:p>
          <a:p>
            <a:pPr marL="0" indent="0">
              <a:buNone/>
            </a:pPr>
            <a:endParaRPr lang="en-US" sz="3600" dirty="0"/>
          </a:p>
          <a:p>
            <a:pPr marL="0" indent="0">
              <a:buNone/>
            </a:pPr>
            <a:r>
              <a:rPr lang="en-US" sz="3600" dirty="0"/>
              <a:t>The lights flickered on and off and a man tapped a spoon against a glass. The room quietened as </a:t>
            </a:r>
            <a:r>
              <a:rPr lang="en-US" sz="3600" dirty="0" err="1"/>
              <a:t>Mrs</a:t>
            </a:r>
            <a:r>
              <a:rPr lang="en-US" sz="3600" dirty="0"/>
              <a:t> Powys made a great show of reaching in the cardboard box and pulling out the first winning ticket. ‘Number seventeen’, she said, grandly.</a:t>
            </a:r>
          </a:p>
          <a:p>
            <a:pPr marL="0" indent="0">
              <a:buNone/>
            </a:pPr>
            <a:r>
              <a:rPr lang="en-US" sz="3600" dirty="0"/>
              <a:t>Dora was too distracted by the feelings of nausea to hear </a:t>
            </a:r>
            <a:r>
              <a:rPr lang="en-US" sz="3600" dirty="0" err="1"/>
              <a:t>Mrs</a:t>
            </a:r>
            <a:r>
              <a:rPr lang="en-US" sz="3600" dirty="0"/>
              <a:t> Powys, and it was only when the woman next to her nudged her and said, It’s you! that Dora realized she had won. She up her ticket and said, ‘I’m seventeen’! and </a:t>
            </a:r>
            <a:r>
              <a:rPr lang="en-US" sz="3600" dirty="0" err="1"/>
              <a:t>Mrs</a:t>
            </a:r>
            <a:r>
              <a:rPr lang="en-US" sz="3600" dirty="0"/>
              <a:t> Powys shouted, ‘It’s </a:t>
            </a:r>
            <a:r>
              <a:rPr lang="en-US" sz="3600" dirty="0" err="1"/>
              <a:t>Mrs</a:t>
            </a:r>
            <a:r>
              <a:rPr lang="en-US" sz="3600" dirty="0"/>
              <a:t> Judd! </a:t>
            </a:r>
            <a:r>
              <a:rPr lang="en-US" sz="3600" dirty="0" err="1"/>
              <a:t>Mrs</a:t>
            </a:r>
            <a:r>
              <a:rPr lang="en-US" sz="3600" dirty="0"/>
              <a:t> Judd is our first winner!’, and led her over to the table to take her pick of the prizes.</a:t>
            </a:r>
          </a:p>
          <a:p>
            <a:pPr marL="0" indent="0">
              <a:buNone/>
            </a:pPr>
            <a:endParaRPr lang="en-US" sz="3600" dirty="0"/>
          </a:p>
          <a:p>
            <a:pPr marL="0" indent="0">
              <a:buNone/>
            </a:pPr>
            <a:r>
              <a:rPr lang="en-US" sz="3600" dirty="0" err="1"/>
              <a:t>Lenoard</a:t>
            </a:r>
            <a:r>
              <a:rPr lang="en-US" sz="3600" dirty="0"/>
              <a:t> shouted out for her to choose the whisky. </a:t>
            </a:r>
          </a:p>
          <a:p>
            <a:pPr marL="0" indent="0">
              <a:buNone/>
            </a:pPr>
            <a:r>
              <a:rPr lang="en-US" sz="3600" dirty="0"/>
              <a:t>‘</a:t>
            </a:r>
            <a:r>
              <a:rPr lang="en-US" sz="3600" dirty="0" err="1"/>
              <a:t>Mrs</a:t>
            </a:r>
            <a:r>
              <a:rPr lang="en-US" sz="3600" dirty="0"/>
              <a:t> Judd?’ said </a:t>
            </a:r>
            <a:r>
              <a:rPr lang="en-US" sz="3600" dirty="0" err="1"/>
              <a:t>Mrs</a:t>
            </a:r>
            <a:r>
              <a:rPr lang="en-US" sz="3600" dirty="0"/>
              <a:t> Powys, quietly.</a:t>
            </a:r>
          </a:p>
          <a:p>
            <a:pPr marL="0" indent="0">
              <a:buNone/>
            </a:pPr>
            <a:r>
              <a:rPr lang="en-US" sz="3600" dirty="0"/>
              <a:t>But Dora said nothing, she stared at the table. </a:t>
            </a:r>
          </a:p>
          <a:p>
            <a:pPr marL="0" indent="0">
              <a:buNone/>
            </a:pPr>
            <a:r>
              <a:rPr lang="en-US" sz="3600" dirty="0"/>
              <a:t>‘Get the whisky’, Leonard shouted again. ‘The whisky’!</a:t>
            </a:r>
          </a:p>
          <a:p>
            <a:pPr marL="0" indent="0">
              <a:buNone/>
            </a:pPr>
            <a:r>
              <a:rPr lang="en-US" sz="3600" dirty="0"/>
              <a:t>And slowly, in unison, the men’s voice chanted, ‘Whisky! Whisky! Whisky!’</a:t>
            </a:r>
          </a:p>
          <a:p>
            <a:pPr marL="0" indent="0">
              <a:buNone/>
            </a:pPr>
            <a:r>
              <a:rPr lang="en-US" sz="3600" dirty="0"/>
              <a:t>‘</a:t>
            </a:r>
            <a:r>
              <a:rPr lang="en-US" sz="3600" dirty="0" err="1"/>
              <a:t>Mrs</a:t>
            </a:r>
            <a:r>
              <a:rPr lang="en-US" sz="3600" dirty="0"/>
              <a:t> Judd?’ said </a:t>
            </a:r>
            <a:r>
              <a:rPr lang="en-US" sz="3600" dirty="0" err="1"/>
              <a:t>Mrs</a:t>
            </a:r>
            <a:r>
              <a:rPr lang="en-US" sz="3600" dirty="0"/>
              <a:t> Powys. ‘Will it be the whisky?’</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7561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BBA627F-8905-02DE-0FF4-66A4CBE64691}"/>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US">
              <a:solidFill>
                <a:prstClr val="white"/>
              </a:solidFill>
              <a:latin typeface="Calibri"/>
            </a:endParaRPr>
          </a:p>
        </p:txBody>
      </p:sp>
      <p:sp>
        <p:nvSpPr>
          <p:cNvPr id="2" name="Content Placeholder 1">
            <a:extLst>
              <a:ext uri="{FF2B5EF4-FFF2-40B4-BE49-F238E27FC236}">
                <a16:creationId xmlns:a16="http://schemas.microsoft.com/office/drawing/2014/main" id="{D01B9F67-F6DD-9432-E208-6660E2748052}"/>
              </a:ext>
            </a:extLst>
          </p:cNvPr>
          <p:cNvSpPr>
            <a:spLocks noGrp="1"/>
          </p:cNvSpPr>
          <p:nvPr>
            <p:ph idx="1"/>
          </p:nvPr>
        </p:nvSpPr>
        <p:spPr>
          <a:xfrm>
            <a:off x="193497" y="184666"/>
            <a:ext cx="11805006" cy="6597348"/>
          </a:xfrm>
        </p:spPr>
        <p:txBody>
          <a:bodyPr>
            <a:normAutofit fontScale="47500" lnSpcReduction="20000"/>
          </a:bodyPr>
          <a:lstStyle/>
          <a:p>
            <a:pPr marL="0" indent="0">
              <a:buNone/>
            </a:pPr>
            <a:r>
              <a:rPr lang="en-US" sz="4000" dirty="0"/>
              <a:t>And Dora turned and faced her husband and said, ‘No, I don’t like whisky. I choose the painting instead’. It was her first ever act of defiance. Like cutting off an ear. And she made it public. She and Len left shortly after. They sat separately on the bus journey home, her up, him down. Whey they got off, he stormed ahead of her, and she fell back into the peace of her star-aligned night.</a:t>
            </a:r>
          </a:p>
          <a:p>
            <a:pPr marL="0" indent="0">
              <a:buNone/>
            </a:pPr>
            <a:endParaRPr lang="en-US" sz="4000" dirty="0"/>
          </a:p>
          <a:p>
            <a:pPr marL="0" indent="0">
              <a:buNone/>
            </a:pPr>
            <a:r>
              <a:rPr lang="en-US" sz="4000" dirty="0"/>
              <a:t>The front door was ajar when she arrived and the house was dark, no noise from upstairs. She went quietly into the back room and turned on the light. It was a drab room, furnished by one pay packet, his. Two armchairs were set by the hearth and a large dining table that had witnessed little conversation over the years blocked the way to the kitchen. There was nothing on those brown walls except a mirror, and Dora knew she should hand the painting in the shadow of the dresser away from his sight, but she couldn’t help herself, not that night. And she knew if she didn’t do it then, she never would. She went to the kitchen and opened his toolbox. She took out a hammer and a nail and came back to the wall. A few gentle taps and the nail moved softly and easily into the plaster.</a:t>
            </a:r>
          </a:p>
          <a:p>
            <a:pPr marL="0" indent="0">
              <a:buNone/>
            </a:pPr>
            <a:endParaRPr lang="en-US" sz="4000" dirty="0"/>
          </a:p>
          <a:p>
            <a:pPr marL="0" indent="0">
              <a:buNone/>
            </a:pPr>
            <a:r>
              <a:rPr lang="en-US" sz="4000" dirty="0"/>
              <a:t>She stood back. The painting was as conspicuous as a newly installed window, but one that looked out on to a life of </a:t>
            </a:r>
            <a:r>
              <a:rPr lang="en-US" sz="4000" dirty="0" err="1"/>
              <a:t>colour</a:t>
            </a:r>
            <a:r>
              <a:rPr lang="en-US" sz="4000" dirty="0"/>
              <a:t> and imagination, far away from the grey factory dawn and in stark contrast to the brown curtains and brown carpet, both chosen by a man to hide the dirt. It would be as if the sun itself every morning on the wall, showering the silence of their mealtimes with the shifting emotion of light.</a:t>
            </a:r>
          </a:p>
          <a:p>
            <a:pPr marL="0" indent="0">
              <a:buNone/>
            </a:pPr>
            <a:endParaRPr lang="en-US" sz="4000" dirty="0"/>
          </a:p>
          <a:p>
            <a:pPr marL="0" indent="0">
              <a:buNone/>
            </a:pPr>
            <a:r>
              <a:rPr lang="en-US" sz="4000" dirty="0"/>
              <a:t>The door exploded and nearly came off its hinges. Leonard Judd made a lunge for the painting, and as quickly as she had ever moved in her life, Dora stood in front of it, raised the hammer, and said, ‘Do it and I’ll kill you. If not now, then when you sleep. This painting is me. You don’t touch it, you respect it. Tonight I’ll move into the spare room. And tomorrow you’ll buy yourself another hammer’. </a:t>
            </a:r>
          </a:p>
          <a:p>
            <a:pPr marL="0" indent="0">
              <a:buNone/>
            </a:pPr>
            <a:endParaRPr lang="en-US" sz="4000" dirty="0"/>
          </a:p>
          <a:p>
            <a:pPr marL="0" indent="0">
              <a:buNone/>
            </a:pPr>
            <a:r>
              <a:rPr lang="en-US" sz="4000" dirty="0"/>
              <a:t>All for a painting of sunflowers.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3022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unflower Field by Vincent Van Gogh 1888 Signed Original image 1">
            <a:extLst>
              <a:ext uri="{FF2B5EF4-FFF2-40B4-BE49-F238E27FC236}">
                <a16:creationId xmlns:a16="http://schemas.microsoft.com/office/drawing/2014/main" id="{A93C34EA-BC18-CC81-2259-F62B8537D0C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81" r="8802" b="-2"/>
          <a:stretch/>
        </p:blipFill>
        <p:spPr bwMode="auto">
          <a:xfrm>
            <a:off x="887895" y="80794"/>
            <a:ext cx="10455965" cy="6020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88DF76-3591-254B-A5E5-1E21125B7BF2}"/>
              </a:ext>
            </a:extLst>
          </p:cNvPr>
          <p:cNvSpPr txBox="1"/>
          <p:nvPr/>
        </p:nvSpPr>
        <p:spPr>
          <a:xfrm>
            <a:off x="0" y="6171172"/>
            <a:ext cx="12191999" cy="1015663"/>
          </a:xfrm>
          <a:prstGeom prst="rect">
            <a:avLst/>
          </a:prstGeom>
          <a:noFill/>
        </p:spPr>
        <p:txBody>
          <a:bodyPr wrap="square" rtlCol="0">
            <a:spAutoFit/>
          </a:bodyPr>
          <a:lstStyle/>
          <a:p>
            <a:pPr algn="ctr">
              <a:defRPr/>
            </a:pPr>
            <a:r>
              <a:rPr lang="en-US" sz="2200" b="1" i="1" dirty="0">
                <a:solidFill>
                  <a:srgbClr val="FFC000"/>
                </a:solidFill>
                <a:highlight>
                  <a:srgbClr val="008000"/>
                </a:highlight>
                <a:latin typeface="Calibri"/>
              </a:rPr>
              <a:t>I want to touch people with my art. I want them to say ”He feels deeply, he feels tenderly” </a:t>
            </a:r>
          </a:p>
          <a:p>
            <a:pPr marL="285750" indent="-285750" algn="ctr">
              <a:buFontTx/>
              <a:buChar char="-"/>
              <a:defRPr/>
            </a:pPr>
            <a:r>
              <a:rPr lang="en-US" b="1" dirty="0">
                <a:solidFill>
                  <a:srgbClr val="FFC000"/>
                </a:solidFill>
                <a:highlight>
                  <a:srgbClr val="008000"/>
                </a:highlight>
                <a:latin typeface="Calibri"/>
              </a:rPr>
              <a:t>Vincent van Gogh</a:t>
            </a:r>
            <a:endParaRPr lang="en-US" dirty="0">
              <a:solidFill>
                <a:srgbClr val="FFC000"/>
              </a:solidFill>
              <a:latin typeface="Calibri"/>
            </a:endParaRPr>
          </a:p>
          <a:p>
            <a:pPr marL="285750" indent="-285750" algn="ctr">
              <a:buFontTx/>
              <a:buChar char="-"/>
              <a:defRPr/>
            </a:pPr>
            <a:endParaRPr lang="en-US" dirty="0">
              <a:solidFill>
                <a:srgbClr val="FFC000"/>
              </a:solidFill>
              <a:latin typeface="Calibri"/>
            </a:endParaRPr>
          </a:p>
        </p:txBody>
      </p:sp>
    </p:spTree>
    <p:extLst>
      <p:ext uri="{BB962C8B-B14F-4D97-AF65-F5344CB8AC3E}">
        <p14:creationId xmlns:p14="http://schemas.microsoft.com/office/powerpoint/2010/main" val="291666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B2C631-2D45-4D9A-9A38-1A0EEA8A9283}"/>
              </a:ext>
            </a:extLst>
          </p:cNvPr>
          <p:cNvSpPr>
            <a:spLocks noGrp="1"/>
          </p:cNvSpPr>
          <p:nvPr>
            <p:ph type="title"/>
          </p:nvPr>
        </p:nvSpPr>
        <p:spPr>
          <a:xfrm>
            <a:off x="3708915" y="124784"/>
            <a:ext cx="4991957" cy="1325563"/>
          </a:xfrm>
        </p:spPr>
        <p:txBody>
          <a:bodyPr/>
          <a:lstStyle/>
          <a:p>
            <a:r>
              <a:rPr lang="en-US" dirty="0"/>
              <a:t>Critical periods in life</a:t>
            </a:r>
            <a:endParaRPr lang="cs-CZ" dirty="0"/>
          </a:p>
        </p:txBody>
      </p:sp>
      <p:sp>
        <p:nvSpPr>
          <p:cNvPr id="4" name="TextBox 3">
            <a:extLst>
              <a:ext uri="{FF2B5EF4-FFF2-40B4-BE49-F238E27FC236}">
                <a16:creationId xmlns:a16="http://schemas.microsoft.com/office/drawing/2014/main" id="{2EFF4BA4-947B-9209-6DC3-5447E8FA4BF5}"/>
              </a:ext>
            </a:extLst>
          </p:cNvPr>
          <p:cNvSpPr txBox="1"/>
          <p:nvPr/>
        </p:nvSpPr>
        <p:spPr>
          <a:xfrm>
            <a:off x="300990" y="948958"/>
            <a:ext cx="11590020" cy="6186309"/>
          </a:xfrm>
          <a:prstGeom prst="rect">
            <a:avLst/>
          </a:prstGeom>
          <a:noFill/>
        </p:spPr>
        <p:txBody>
          <a:bodyPr wrap="square">
            <a:spAutoFit/>
          </a:bodyPr>
          <a:lstStyle/>
          <a:p>
            <a:pPr marL="0" indent="0" algn="ctr">
              <a:buNone/>
            </a:pPr>
            <a:endParaRPr lang="en-US" sz="2400" dirty="0"/>
          </a:p>
          <a:p>
            <a:pPr marL="285750" indent="-285750">
              <a:buFont typeface="Wingdings" pitchFamily="2" charset="2"/>
              <a:buChar char="§"/>
            </a:pPr>
            <a:r>
              <a:rPr lang="en-US" sz="2400" dirty="0"/>
              <a:t>Maturational stage in a life during which person is particularly sensitive to input including that by which they come to a deeper psychological understanding and sense of self</a:t>
            </a:r>
          </a:p>
          <a:p>
            <a:pPr marL="285750" indent="-285750">
              <a:buFont typeface="Wingdings" pitchFamily="2" charset="2"/>
              <a:buChar char="§"/>
            </a:pPr>
            <a:r>
              <a:rPr lang="en-US" sz="2400" dirty="0"/>
              <a:t>‘</a:t>
            </a:r>
            <a:r>
              <a:rPr lang="en-US" sz="2400" i="1" dirty="0"/>
              <a:t>Imaginal cells</a:t>
            </a:r>
            <a:r>
              <a:rPr lang="en-US" sz="2400" dirty="0"/>
              <a:t>’: Each soul carries core imagination that sparks growth and orientation towards its destiny</a:t>
            </a:r>
          </a:p>
          <a:p>
            <a:pPr marL="742950" lvl="1" indent="-285750">
              <a:buFont typeface="Wingdings" pitchFamily="2" charset="2"/>
              <a:buChar char="§"/>
            </a:pPr>
            <a:r>
              <a:rPr lang="en-US" sz="2400" dirty="0"/>
              <a:t>Soul consciousness can break to surface: Moves us toward possibility of life</a:t>
            </a:r>
          </a:p>
          <a:p>
            <a:pPr marL="285750" indent="-285750">
              <a:buFont typeface="Wingdings" pitchFamily="2" charset="2"/>
              <a:buChar char="§"/>
            </a:pPr>
            <a:endParaRPr lang="en-US" sz="2400" dirty="0"/>
          </a:p>
          <a:p>
            <a:pPr marL="285750" indent="-285750">
              <a:buFont typeface="Wingdings" pitchFamily="2" charset="2"/>
              <a:buChar char="§"/>
            </a:pPr>
            <a:endParaRPr lang="en-US" sz="2400" dirty="0"/>
          </a:p>
          <a:p>
            <a:pPr algn="ctr"/>
            <a:r>
              <a:rPr lang="en-US" sz="2400" dirty="0"/>
              <a:t>“</a:t>
            </a:r>
            <a:r>
              <a:rPr lang="en-US" sz="2400" i="1" dirty="0"/>
              <a:t>Our age has shifted all emphasis to the here and now, and thus brought about a </a:t>
            </a:r>
            <a:r>
              <a:rPr lang="en-US" sz="2400" i="1" dirty="0" err="1"/>
              <a:t>daemonisation</a:t>
            </a:r>
            <a:r>
              <a:rPr lang="en-US" sz="2400" i="1" dirty="0"/>
              <a:t> of man and his world. The phenomenon of dictators and all the misery they have wrought springs from the fact that man has been robbed of transcendence by the shortsightedness of the super-intellectuals. Like them, he has fallen a victim to unconsciousness. But man’s task is the exact opposite: to become conscious of the contents that press upward from the unconscious…As far as we can discern, the sole purpose of human existence is to kindle a light in the darkness of mere being</a:t>
            </a:r>
            <a:r>
              <a:rPr lang="en-US" sz="2400" dirty="0"/>
              <a:t>.” (Jung, 1961)</a:t>
            </a:r>
          </a:p>
          <a:p>
            <a:pPr marL="0" indent="0" algn="ctr">
              <a:buNone/>
            </a:pPr>
            <a:endParaRPr lang="en-US" dirty="0"/>
          </a:p>
          <a:p>
            <a:pPr marL="0" indent="0" algn="ctr">
              <a:buNone/>
            </a:pPr>
            <a:endParaRPr lang="en-US" dirty="0"/>
          </a:p>
        </p:txBody>
      </p:sp>
    </p:spTree>
    <p:extLst>
      <p:ext uri="{BB962C8B-B14F-4D97-AF65-F5344CB8AC3E}">
        <p14:creationId xmlns:p14="http://schemas.microsoft.com/office/powerpoint/2010/main" val="829545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agram&#10;&#10;Description automatically generated">
            <a:extLst>
              <a:ext uri="{FF2B5EF4-FFF2-40B4-BE49-F238E27FC236}">
                <a16:creationId xmlns:a16="http://schemas.microsoft.com/office/drawing/2014/main" id="{18AC3F59-AB31-5166-1205-2B2EC84F3E4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67046" y="697661"/>
            <a:ext cx="7146564" cy="46032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B149C8-97C5-4D82-D8CF-6546A460E355}"/>
              </a:ext>
            </a:extLst>
          </p:cNvPr>
          <p:cNvSpPr txBox="1"/>
          <p:nvPr/>
        </p:nvSpPr>
        <p:spPr>
          <a:xfrm>
            <a:off x="447822" y="5633762"/>
            <a:ext cx="11296356" cy="1969770"/>
          </a:xfrm>
          <a:prstGeom prst="rect">
            <a:avLst/>
          </a:prstGeom>
          <a:noFill/>
        </p:spPr>
        <p:txBody>
          <a:bodyPr wrap="square" rtlCol="0">
            <a:spAutoFit/>
          </a:bodyPr>
          <a:lstStyle/>
          <a:p>
            <a:pPr algn="ctr">
              <a:defRPr/>
            </a:pPr>
            <a:r>
              <a:rPr lang="en-US" sz="2400" dirty="0">
                <a:latin typeface="Calibri"/>
              </a:rPr>
              <a:t>"</a:t>
            </a:r>
            <a:r>
              <a:rPr lang="en-US" sz="2400" i="1" dirty="0">
                <a:latin typeface="Calibri"/>
              </a:rPr>
              <a:t>It is a very remarkable thing that the unconscious of one human being can react upon that of another, without passing through the conscious</a:t>
            </a:r>
            <a:r>
              <a:rPr lang="en-US" sz="2400" dirty="0">
                <a:latin typeface="Calibri"/>
              </a:rPr>
              <a:t>" (Freud, 1915)</a:t>
            </a:r>
          </a:p>
          <a:p>
            <a:pPr algn="ctr">
              <a:defRPr/>
            </a:pPr>
            <a:endParaRPr lang="en-US" sz="2000" dirty="0">
              <a:solidFill>
                <a:prstClr val="white"/>
              </a:solidFill>
              <a:latin typeface="Calibri"/>
            </a:endParaRPr>
          </a:p>
          <a:p>
            <a:pPr algn="ctr">
              <a:defRPr/>
            </a:pPr>
            <a:endParaRPr lang="en-US" dirty="0">
              <a:solidFill>
                <a:prstClr val="white"/>
              </a:solidFill>
              <a:latin typeface="Calibri"/>
            </a:endParaRPr>
          </a:p>
          <a:p>
            <a:pPr algn="ctr">
              <a:defRPr/>
            </a:pPr>
            <a:endParaRPr lang="en-US" dirty="0">
              <a:solidFill>
                <a:prstClr val="white"/>
              </a:solidFill>
              <a:latin typeface="Calibri"/>
            </a:endParaRPr>
          </a:p>
          <a:p>
            <a:pPr>
              <a:defRPr/>
            </a:pPr>
            <a:endParaRPr lang="en-US" dirty="0">
              <a:solidFill>
                <a:prstClr val="white"/>
              </a:solidFill>
              <a:latin typeface="Calibri"/>
            </a:endParaRPr>
          </a:p>
        </p:txBody>
      </p:sp>
      <p:pic>
        <p:nvPicPr>
          <p:cNvPr id="7" name="Picture 2">
            <a:extLst>
              <a:ext uri="{FF2B5EF4-FFF2-40B4-BE49-F238E27FC236}">
                <a16:creationId xmlns:a16="http://schemas.microsoft.com/office/drawing/2014/main" id="{8F6E5259-C588-183A-8EEE-78078D9039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67" r="27132"/>
          <a:stretch/>
        </p:blipFill>
        <p:spPr bwMode="auto">
          <a:xfrm>
            <a:off x="79512" y="697662"/>
            <a:ext cx="4565896" cy="460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0173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2133</TotalTime>
  <Words>3015</Words>
  <Application>Microsoft Office PowerPoint</Application>
  <PresentationFormat>Širokoúhlá obrazovka</PresentationFormat>
  <Paragraphs>170</Paragraphs>
  <Slides>34</Slides>
  <Notes>7</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34</vt:i4>
      </vt:variant>
    </vt:vector>
  </HeadingPairs>
  <TitlesOfParts>
    <vt:vector size="39" baseType="lpstr">
      <vt:lpstr>Arial</vt:lpstr>
      <vt:lpstr>Calibri</vt:lpstr>
      <vt:lpstr>Calibri Light</vt:lpstr>
      <vt:lpstr>Wingdings</vt:lpstr>
      <vt:lpstr>Motiv Office</vt:lpstr>
      <vt:lpstr>Care of the Soul: In Antiquity and Today 3 Critical periods in life, examples of ritualization and symbolic expressions</vt:lpstr>
      <vt:lpstr>Basic information</vt:lpstr>
      <vt:lpstr>Basic information</vt:lpstr>
      <vt:lpstr>Prezentace aplikace PowerPoint</vt:lpstr>
      <vt:lpstr>Prezentace aplikace PowerPoint</vt:lpstr>
      <vt:lpstr>Prezentace aplikace PowerPoint</vt:lpstr>
      <vt:lpstr>Prezentace aplikace PowerPoint</vt:lpstr>
      <vt:lpstr>Critical periods in life</vt:lpstr>
      <vt:lpstr>Prezentace aplikace PowerPoint</vt:lpstr>
      <vt:lpstr>‘To be is to be perceived’</vt:lpstr>
      <vt:lpstr>Is Love Blind?</vt:lpstr>
      <vt:lpstr>Examples of ritualization and symbolic expressions of critical periods in life</vt:lpstr>
      <vt:lpstr>Critical periods in life</vt:lpstr>
      <vt:lpstr>Prezentace aplikace PowerPoint</vt:lpstr>
      <vt:lpstr>Prezentace aplikace PowerPoint</vt:lpstr>
      <vt:lpstr>Examples of ritualization and symbolic expressions of critical periods in life</vt:lpstr>
      <vt:lpstr>Imagine your previous visit of … (something interesting, other country, gallery, theatre, concert,…)</vt:lpstr>
      <vt:lpstr>Example(s) about care of the soul</vt:lpstr>
      <vt:lpstr>Symbols of …</vt:lpstr>
      <vt:lpstr>(critical) periods in life</vt:lpstr>
      <vt:lpstr>Examples about care of the soul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For session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of the Soul: In Antiquity and Today 3 Critical periods in life, examples of ritualization and symbolic expressions</dc:title>
  <dc:creator>ZS</dc:creator>
  <cp:lastModifiedBy>ZS</cp:lastModifiedBy>
  <cp:revision>31</cp:revision>
  <dcterms:created xsi:type="dcterms:W3CDTF">2024-11-15T18:43:36Z</dcterms:created>
  <dcterms:modified xsi:type="dcterms:W3CDTF">2024-11-19T16:27:42Z</dcterms:modified>
</cp:coreProperties>
</file>