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81" r:id="rId1"/>
  </p:sldMasterIdLst>
  <p:notesMasterIdLst>
    <p:notesMasterId r:id="rId17"/>
  </p:notesMasterIdLst>
  <p:sldIdLst>
    <p:sldId id="267" r:id="rId2"/>
    <p:sldId id="268" r:id="rId3"/>
    <p:sldId id="269" r:id="rId4"/>
    <p:sldId id="270" r:id="rId5"/>
    <p:sldId id="278" r:id="rId6"/>
    <p:sldId id="271" r:id="rId7"/>
    <p:sldId id="279" r:id="rId8"/>
    <p:sldId id="280" r:id="rId9"/>
    <p:sldId id="273" r:id="rId10"/>
    <p:sldId id="272" r:id="rId11"/>
    <p:sldId id="281" r:id="rId12"/>
    <p:sldId id="274" r:id="rId13"/>
    <p:sldId id="277" r:id="rId14"/>
    <p:sldId id="275" r:id="rId15"/>
    <p:sldId id="276" r:id="rId1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11"/>
    <p:restoredTop sz="94646"/>
  </p:normalViewPr>
  <p:slideViewPr>
    <p:cSldViewPr snapToGrid="0" snapToObjects="1">
      <p:cViewPr varScale="1">
        <p:scale>
          <a:sx n="52" d="100"/>
          <a:sy n="52" d="100"/>
        </p:scale>
        <p:origin x="200" y="1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4F8590-F340-8047-B84C-43D6CD1977B1}" type="datetimeFigureOut">
              <a:rPr lang="en-GB" smtClean="0"/>
              <a:t>25/05/2021</a:t>
            </a:fld>
            <a:endParaRPr lang="en-GB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DEF3AE-6E3B-4441-AD5D-95F88035AB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55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1148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224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18331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93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060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29670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5632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5343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2646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61944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Přetáhněte obrázek na zástupný symbol nebo klikněte na ikonu pro přidání.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5701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6166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tiff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E0EE2DC9-B491-C44C-AFEB-255D93C9B4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837" y="3492500"/>
            <a:ext cx="3810000" cy="2540000"/>
          </a:xfr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E34A818-63B9-BD43-9772-21A828F2E3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6837" y="3462685"/>
            <a:ext cx="4328110" cy="2569815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F442A180-CAF4-334C-B292-CD6F311F0C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4947" y="3619500"/>
            <a:ext cx="4066854" cy="2413000"/>
          </a:xfrm>
          <a:prstGeom prst="rect">
            <a:avLst/>
          </a:prstGeom>
        </p:spPr>
      </p:pic>
      <p:sp>
        <p:nvSpPr>
          <p:cNvPr id="10" name="Nadpis 1">
            <a:extLst>
              <a:ext uri="{FF2B5EF4-FFF2-40B4-BE49-F238E27FC236}">
                <a16:creationId xmlns:a16="http://schemas.microsoft.com/office/drawing/2014/main" id="{22740816-1491-A649-A8E5-DFBD65017C1A}"/>
              </a:ext>
            </a:extLst>
          </p:cNvPr>
          <p:cNvSpPr txBox="1">
            <a:spLocks/>
          </p:cNvSpPr>
          <p:nvPr/>
        </p:nvSpPr>
        <p:spPr>
          <a:xfrm>
            <a:off x="838199" y="365124"/>
            <a:ext cx="7114953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latin typeface="Times New Roman" charset="0"/>
                <a:cs typeface="Times New Roman" charset="0"/>
              </a:rPr>
              <a:t>HOW TO SWIM BREASTSTROKE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BB484850-F344-254E-BA21-BD716E38531C}"/>
              </a:ext>
            </a:extLst>
          </p:cNvPr>
          <p:cNvSpPr txBox="1"/>
          <p:nvPr/>
        </p:nvSpPr>
        <p:spPr>
          <a:xfrm>
            <a:off x="4566416" y="2129928"/>
            <a:ext cx="3386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Side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view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06669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>
            <a:extLst>
              <a:ext uri="{FF2B5EF4-FFF2-40B4-BE49-F238E27FC236}">
                <a16:creationId xmlns:a16="http://schemas.microsoft.com/office/drawing/2014/main" id="{57B9B316-137B-F14E-B36F-E0DDDB78AF62}"/>
              </a:ext>
            </a:extLst>
          </p:cNvPr>
          <p:cNvSpPr txBox="1">
            <a:spLocks/>
          </p:cNvSpPr>
          <p:nvPr/>
        </p:nvSpPr>
        <p:spPr>
          <a:xfrm>
            <a:off x="838200" y="365124"/>
            <a:ext cx="8870004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latin typeface="Times New Roman" charset="0"/>
                <a:ea typeface="Times New Roman" charset="0"/>
                <a:cs typeface="Times New Roman" charset="0"/>
              </a:rPr>
              <a:t>OLYMPIC EVENTS AND RECORDS (MEN)</a:t>
            </a:r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9CB05BE2-0552-9346-A29A-5B73D8A4BE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5315"/>
          <a:stretch/>
        </p:blipFill>
        <p:spPr>
          <a:xfrm>
            <a:off x="87492" y="3429000"/>
            <a:ext cx="5777450" cy="2843784"/>
          </a:xfrm>
          <a:prstGeom prst="rect">
            <a:avLst/>
          </a:prstGeom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id="{B351B998-1800-2941-A4A1-87ABA1B06F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5304" b="6610"/>
          <a:stretch/>
        </p:blipFill>
        <p:spPr>
          <a:xfrm>
            <a:off x="5917397" y="3429000"/>
            <a:ext cx="6187111" cy="2843784"/>
          </a:xfrm>
          <a:prstGeom prst="rect">
            <a:avLst/>
          </a:prstGeom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A3D7E704-AD9A-4247-AE4C-333A63B481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7712" y="1796088"/>
            <a:ext cx="1190262" cy="1572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280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Zástupný obsah 8">
            <a:extLst>
              <a:ext uri="{FF2B5EF4-FFF2-40B4-BE49-F238E27FC236}">
                <a16:creationId xmlns:a16="http://schemas.microsoft.com/office/drawing/2014/main" id="{822D530C-230B-5449-85D0-5F6B5F37FA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15468" b="8455"/>
          <a:stretch/>
        </p:blipFill>
        <p:spPr>
          <a:xfrm>
            <a:off x="116614" y="3634641"/>
            <a:ext cx="5757714" cy="2599105"/>
          </a:xfr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24E30208-DC36-5A4B-BBCF-51A82903A3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09" r="13437"/>
          <a:stretch/>
        </p:blipFill>
        <p:spPr>
          <a:xfrm>
            <a:off x="5998299" y="3634641"/>
            <a:ext cx="6193701" cy="2599105"/>
          </a:xfrm>
          <a:prstGeom prst="rect">
            <a:avLst/>
          </a:prstGeom>
        </p:spPr>
      </p:pic>
      <p:sp>
        <p:nvSpPr>
          <p:cNvPr id="12" name="Nadpis 1">
            <a:extLst>
              <a:ext uri="{FF2B5EF4-FFF2-40B4-BE49-F238E27FC236}">
                <a16:creationId xmlns:a16="http://schemas.microsoft.com/office/drawing/2014/main" id="{BBAC24A1-6518-6A41-A70E-3B97E8D5002D}"/>
              </a:ext>
            </a:extLst>
          </p:cNvPr>
          <p:cNvSpPr txBox="1">
            <a:spLocks/>
          </p:cNvSpPr>
          <p:nvPr/>
        </p:nvSpPr>
        <p:spPr>
          <a:xfrm>
            <a:off x="838200" y="365124"/>
            <a:ext cx="9790216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latin typeface="Times New Roman" charset="0"/>
                <a:ea typeface="Times New Roman" charset="0"/>
                <a:cs typeface="Times New Roman" charset="0"/>
              </a:rPr>
              <a:t>OLYMPIC EVENTS AND RECORDS (WOMEN)</a:t>
            </a:r>
          </a:p>
        </p:txBody>
      </p:sp>
      <p:pic>
        <p:nvPicPr>
          <p:cNvPr id="15" name="Obrázek 14">
            <a:extLst>
              <a:ext uri="{FF2B5EF4-FFF2-40B4-BE49-F238E27FC236}">
                <a16:creationId xmlns:a16="http://schemas.microsoft.com/office/drawing/2014/main" id="{441152A0-E6D0-2A42-9F0B-5233133B60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7161" y="1779340"/>
            <a:ext cx="1087167" cy="176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5884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798738-2455-FE45-BD44-FA946B9FB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600" dirty="0">
                <a:latin typeface="Times New Roman" charset="0"/>
                <a:cs typeface="Times New Roman" charset="0"/>
              </a:rPr>
              <a:t>CZECH SWIMMERS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A0BB120-BFEA-A145-BDEA-1F55E8C108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8173" y="2526635"/>
            <a:ext cx="2128436" cy="2661558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9B96FFC0-56E0-6446-B25E-D33E75B9CB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635"/>
          <a:stretch/>
        </p:blipFill>
        <p:spPr>
          <a:xfrm>
            <a:off x="8822724" y="2526635"/>
            <a:ext cx="2128435" cy="2661558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58485198-DD6B-094C-88F4-1895A29BF122}"/>
              </a:ext>
            </a:extLst>
          </p:cNvPr>
          <p:cNvSpPr txBox="1"/>
          <p:nvPr/>
        </p:nvSpPr>
        <p:spPr>
          <a:xfrm>
            <a:off x="522058" y="2859613"/>
            <a:ext cx="322839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cap="all" dirty="0">
                <a:solidFill>
                  <a:schemeClr val="tx2"/>
                </a:solidFill>
                <a:latin typeface="Times" pitchFamily="2" charset="0"/>
              </a:rPr>
              <a:t>Simona Kubová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cs-CZ" sz="2400" cap="all" spc="200" dirty="0">
              <a:solidFill>
                <a:schemeClr val="tx2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</a:rPr>
              <a:t>Front </a:t>
            </a:r>
            <a:r>
              <a:rPr lang="cs-CZ" sz="2400" cap="all" spc="200" dirty="0" err="1">
                <a:solidFill>
                  <a:schemeClr val="tx2"/>
                </a:solidFill>
              </a:rPr>
              <a:t>crawl</a:t>
            </a:r>
            <a:endParaRPr lang="cs-CZ" sz="2400" cap="all" spc="200" dirty="0">
              <a:solidFill>
                <a:schemeClr val="tx2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</a:rPr>
              <a:t>Czech </a:t>
            </a:r>
            <a:r>
              <a:rPr lang="cs-CZ" sz="2400" cap="all" spc="200" dirty="0" err="1">
                <a:solidFill>
                  <a:schemeClr val="tx2"/>
                </a:solidFill>
              </a:rPr>
              <a:t>records</a:t>
            </a:r>
            <a:endParaRPr lang="cs-CZ" sz="2400" cap="all" spc="200" dirty="0">
              <a:solidFill>
                <a:schemeClr val="tx2"/>
              </a:solidFill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DE4FB1DD-1BC5-6C4F-B9D3-69AC1E71F23A}"/>
              </a:ext>
            </a:extLst>
          </p:cNvPr>
          <p:cNvSpPr txBox="1"/>
          <p:nvPr/>
        </p:nvSpPr>
        <p:spPr>
          <a:xfrm>
            <a:off x="5921206" y="2859612"/>
            <a:ext cx="304317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cap="all" dirty="0">
                <a:solidFill>
                  <a:schemeClr val="tx2"/>
                </a:solidFill>
                <a:latin typeface="Times" pitchFamily="2" charset="0"/>
              </a:rPr>
              <a:t>Jan Micka</a:t>
            </a:r>
          </a:p>
          <a:p>
            <a:pPr marL="285750" indent="-285750">
              <a:buFontTx/>
              <a:buChar char="-"/>
            </a:pPr>
            <a:endParaRPr lang="cs-CZ" sz="2400" cap="all" spc="200" dirty="0">
              <a:solidFill>
                <a:schemeClr val="tx2"/>
              </a:solidFill>
            </a:endParaRPr>
          </a:p>
          <a:p>
            <a:pPr marL="285750" indent="-285750">
              <a:buFontTx/>
              <a:buChar char="-"/>
            </a:pPr>
            <a:r>
              <a:rPr lang="cs-CZ" sz="2400" cap="all" spc="200" dirty="0">
                <a:solidFill>
                  <a:schemeClr val="tx2"/>
                </a:solidFill>
              </a:rPr>
              <a:t>Free style</a:t>
            </a:r>
          </a:p>
          <a:p>
            <a:pPr marL="285750" indent="-285750">
              <a:buFontTx/>
              <a:buChar char="-"/>
            </a:pPr>
            <a:r>
              <a:rPr lang="cs-CZ" sz="2400" cap="all" spc="200" dirty="0">
                <a:solidFill>
                  <a:schemeClr val="tx2"/>
                </a:solidFill>
              </a:rPr>
              <a:t>Czech </a:t>
            </a:r>
            <a:r>
              <a:rPr lang="cs-CZ" sz="2400" cap="all" spc="200" dirty="0" err="1">
                <a:solidFill>
                  <a:schemeClr val="tx2"/>
                </a:solidFill>
              </a:rPr>
              <a:t>records</a:t>
            </a:r>
            <a:endParaRPr lang="cs-CZ" sz="2400" cap="all" spc="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0709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text 2">
            <a:extLst>
              <a:ext uri="{FF2B5EF4-FFF2-40B4-BE49-F238E27FC236}">
                <a16:creationId xmlns:a16="http://schemas.microsoft.com/office/drawing/2014/main" id="{1D32E044-83F3-A344-AC0A-58D356D52B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97280" y="988905"/>
            <a:ext cx="4876801" cy="736282"/>
          </a:xfrm>
        </p:spPr>
        <p:txBody>
          <a:bodyPr/>
          <a:lstStyle/>
          <a:p>
            <a:pPr algn="ctr"/>
            <a:r>
              <a:rPr lang="cs-CZ" sz="2800" dirty="0" err="1">
                <a:latin typeface="Times" pitchFamily="2" charset="0"/>
              </a:rPr>
              <a:t>Health</a:t>
            </a:r>
            <a:r>
              <a:rPr lang="cs-CZ" sz="2800" dirty="0">
                <a:latin typeface="Times" pitchFamily="2" charset="0"/>
              </a:rPr>
              <a:t> </a:t>
            </a:r>
            <a:r>
              <a:rPr lang="cs-CZ" sz="2800" dirty="0" err="1">
                <a:latin typeface="Times" pitchFamily="2" charset="0"/>
              </a:rPr>
              <a:t>benefits</a:t>
            </a:r>
            <a:endParaRPr lang="cs-CZ" sz="2800" dirty="0">
              <a:latin typeface="Times" pitchFamily="2" charset="0"/>
            </a:endParaRPr>
          </a:p>
          <a:p>
            <a:endParaRPr lang="cs-CZ" dirty="0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71B74A44-0FFB-4B4A-BFE9-7680F93383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97280" y="2114501"/>
            <a:ext cx="4937760" cy="3712139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GB" sz="2400" cap="all" spc="200" dirty="0">
                <a:solidFill>
                  <a:schemeClr val="tx2"/>
                </a:solidFill>
              </a:rPr>
              <a:t> low-impact workout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2400" cap="all" spc="200" dirty="0">
                <a:solidFill>
                  <a:schemeClr val="tx2"/>
                </a:solidFill>
              </a:rPr>
              <a:t> recreational activity</a:t>
            </a:r>
            <a:r>
              <a:rPr lang="cs-CZ" sz="2400" cap="all" spc="200" dirty="0">
                <a:solidFill>
                  <a:schemeClr val="tx2"/>
                </a:solidFill>
              </a:rPr>
              <a:t>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2400" cap="all" spc="200" dirty="0">
                <a:solidFill>
                  <a:schemeClr val="tx2"/>
                </a:solidFill>
              </a:rPr>
              <a:t> physical benefits </a:t>
            </a:r>
            <a:endParaRPr lang="cs-CZ" sz="2400" cap="all" spc="200" dirty="0">
              <a:solidFill>
                <a:schemeClr val="tx2"/>
              </a:solidFill>
            </a:endParaRP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61BDAC54-87D1-E044-93DC-49E2E9A147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7920" y="974351"/>
            <a:ext cx="4937760" cy="736282"/>
          </a:xfrm>
        </p:spPr>
        <p:txBody>
          <a:bodyPr/>
          <a:lstStyle/>
          <a:p>
            <a:pPr algn="ctr"/>
            <a:r>
              <a:rPr lang="cs-CZ" sz="2800" dirty="0" err="1">
                <a:latin typeface="Times" pitchFamily="2" charset="0"/>
              </a:rPr>
              <a:t>Common</a:t>
            </a:r>
            <a:r>
              <a:rPr lang="cs-CZ" sz="2800" dirty="0">
                <a:latin typeface="Times" pitchFamily="2" charset="0"/>
              </a:rPr>
              <a:t> </a:t>
            </a:r>
            <a:r>
              <a:rPr lang="cs-CZ" sz="2800" dirty="0" err="1">
                <a:latin typeface="Times" pitchFamily="2" charset="0"/>
              </a:rPr>
              <a:t>injuries</a:t>
            </a:r>
            <a:endParaRPr lang="cs-CZ" sz="2800" dirty="0">
              <a:latin typeface="Times" pitchFamily="2" charset="0"/>
            </a:endParaRPr>
          </a:p>
          <a:p>
            <a:endParaRPr lang="cs-CZ" dirty="0"/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101B0DBB-4640-0042-A4EE-765945EAA8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7920" y="2114500"/>
            <a:ext cx="4937760" cy="3712141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GB" sz="2400" cap="all" spc="200" dirty="0">
                <a:solidFill>
                  <a:schemeClr val="tx2"/>
                </a:solidFill>
              </a:rPr>
              <a:t> rotator cuff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2400" cap="all" spc="200" dirty="0">
                <a:solidFill>
                  <a:schemeClr val="tx2"/>
                </a:solidFill>
              </a:rPr>
              <a:t> breaststroke knee</a:t>
            </a:r>
            <a:r>
              <a:rPr lang="cs-CZ" sz="2400" cap="all" spc="200" dirty="0">
                <a:solidFill>
                  <a:schemeClr val="tx2"/>
                </a:solidFill>
              </a:rPr>
              <a:t> 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336F9DCC-63FC-5749-9668-68B2EB528F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3335" y="3286640"/>
            <a:ext cx="2540000" cy="2540000"/>
          </a:xfrm>
          <a:prstGeom prst="rect">
            <a:avLst/>
          </a:prstGeom>
        </p:spPr>
      </p:pic>
      <p:sp>
        <p:nvSpPr>
          <p:cNvPr id="10" name="Zástupný obsah 5">
            <a:extLst>
              <a:ext uri="{FF2B5EF4-FFF2-40B4-BE49-F238E27FC236}">
                <a16:creationId xmlns:a16="http://schemas.microsoft.com/office/drawing/2014/main" id="{4E01F494-3185-B541-BA94-0BA35C7B60A8}"/>
              </a:ext>
            </a:extLst>
          </p:cNvPr>
          <p:cNvSpPr txBox="1">
            <a:spLocks/>
          </p:cNvSpPr>
          <p:nvPr/>
        </p:nvSpPr>
        <p:spPr>
          <a:xfrm>
            <a:off x="8434455" y="5883649"/>
            <a:ext cx="4937760" cy="45503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cap="all" spc="200" dirty="0">
                <a:solidFill>
                  <a:schemeClr val="tx2"/>
                </a:solidFill>
                <a:latin typeface="Times" pitchFamily="2" charset="0"/>
              </a:rPr>
              <a:t>(rotator cuff)</a:t>
            </a:r>
          </a:p>
        </p:txBody>
      </p:sp>
    </p:spTree>
    <p:extLst>
      <p:ext uri="{BB962C8B-B14F-4D97-AF65-F5344CB8AC3E}">
        <p14:creationId xmlns:p14="http://schemas.microsoft.com/office/powerpoint/2010/main" val="31243766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ECA7861-2236-124E-B05F-9B55DF3F2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600" dirty="0">
                <a:latin typeface="Times New Roman" charset="0"/>
                <a:cs typeface="Times New Roman" charset="0"/>
              </a:rPr>
              <a:t>QUESTIONS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2AEFBBF-2EA5-804D-AE56-4F6FAE14B7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400" cap="all" spc="200" dirty="0">
                <a:solidFill>
                  <a:schemeClr val="tx2"/>
                </a:solidFill>
              </a:rPr>
              <a:t>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2400" cap="all" spc="200" dirty="0">
                <a:solidFill>
                  <a:schemeClr val="tx2"/>
                </a:solidFill>
              </a:rPr>
              <a:t> Three basic types of swimsuit?</a:t>
            </a:r>
          </a:p>
          <a:p>
            <a:pPr>
              <a:buFont typeface="Courier New" panose="02070309020205020404" pitchFamily="49" charset="0"/>
              <a:buChar char="o"/>
            </a:pPr>
            <a:endParaRPr lang="cs-CZ" sz="2400" cap="all" spc="200" dirty="0">
              <a:solidFill>
                <a:schemeClr val="tx2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</a:rPr>
              <a:t>How</a:t>
            </a:r>
            <a:r>
              <a:rPr lang="cs-CZ" sz="2400" cap="all" spc="200" dirty="0">
                <a:solidFill>
                  <a:schemeClr val="tx2"/>
                </a:solidFill>
              </a:rPr>
              <a:t> long </a:t>
            </a:r>
            <a:r>
              <a:rPr lang="cs-CZ" sz="2400" cap="all" spc="200" dirty="0" err="1">
                <a:solidFill>
                  <a:schemeClr val="tx2"/>
                </a:solidFill>
              </a:rPr>
              <a:t>is</a:t>
            </a:r>
            <a:r>
              <a:rPr lang="cs-CZ" sz="2400" cap="all" spc="200" dirty="0">
                <a:solidFill>
                  <a:schemeClr val="tx2"/>
                </a:solidFill>
              </a:rPr>
              <a:t> COMPETITION POOLS?</a:t>
            </a:r>
          </a:p>
          <a:p>
            <a:pPr>
              <a:buFont typeface="Courier New" panose="02070309020205020404" pitchFamily="49" charset="0"/>
              <a:buChar char="o"/>
            </a:pPr>
            <a:endParaRPr lang="cs-CZ" sz="2400" cap="all" spc="200" dirty="0">
              <a:solidFill>
                <a:schemeClr val="tx2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</a:rPr>
              <a:t>three</a:t>
            </a:r>
            <a:r>
              <a:rPr lang="cs-CZ" sz="2400" cap="all" spc="200" dirty="0">
                <a:solidFill>
                  <a:schemeClr val="tx2"/>
                </a:solidFill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</a:rPr>
              <a:t>competitions</a:t>
            </a:r>
            <a:r>
              <a:rPr lang="cs-CZ" sz="2400" cap="all" spc="200" dirty="0">
                <a:solidFill>
                  <a:schemeClr val="tx2"/>
                </a:solidFill>
              </a:rPr>
              <a:t> in </a:t>
            </a:r>
            <a:r>
              <a:rPr lang="cs-CZ" sz="2400" cap="all" spc="200" dirty="0" err="1">
                <a:solidFill>
                  <a:schemeClr val="tx2"/>
                </a:solidFill>
              </a:rPr>
              <a:t>swimming</a:t>
            </a:r>
            <a:r>
              <a:rPr lang="cs-CZ" sz="2400" cap="all" spc="200" dirty="0">
                <a:solidFill>
                  <a:schemeClr val="tx2"/>
                </a:solidFill>
              </a:rPr>
              <a:t>?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287306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C78C10AE-635A-C843-9A92-08FE8D815D19}"/>
              </a:ext>
            </a:extLst>
          </p:cNvPr>
          <p:cNvSpPr txBox="1">
            <a:spLocks/>
          </p:cNvSpPr>
          <p:nvPr/>
        </p:nvSpPr>
        <p:spPr>
          <a:xfrm>
            <a:off x="2078665" y="2130018"/>
            <a:ext cx="8034669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 err="1">
                <a:solidFill>
                  <a:srgbClr val="00B0F0"/>
                </a:solidFill>
                <a:latin typeface="Monaco" pitchFamily="2" charset="0"/>
                <a:ea typeface="Times New Roman" charset="0"/>
                <a:cs typeface="Times New Roman" charset="0"/>
              </a:rPr>
              <a:t>Thank</a:t>
            </a:r>
            <a:r>
              <a:rPr lang="cs-CZ" sz="3600" dirty="0">
                <a:solidFill>
                  <a:srgbClr val="00B0F0"/>
                </a:solidFill>
                <a:latin typeface="Monaco" pitchFamily="2" charset="0"/>
                <a:ea typeface="Times New Roman" charset="0"/>
                <a:cs typeface="Times New Roman" charset="0"/>
              </a:rPr>
              <a:t> </a:t>
            </a:r>
            <a:r>
              <a:rPr lang="cs-CZ" sz="3600" dirty="0" err="1">
                <a:solidFill>
                  <a:srgbClr val="00B0F0"/>
                </a:solidFill>
                <a:latin typeface="Monaco" pitchFamily="2" charset="0"/>
                <a:ea typeface="Times New Roman" charset="0"/>
                <a:cs typeface="Times New Roman" charset="0"/>
              </a:rPr>
              <a:t>you</a:t>
            </a:r>
            <a:r>
              <a:rPr lang="cs-CZ" sz="3600" dirty="0">
                <a:solidFill>
                  <a:srgbClr val="00B0F0"/>
                </a:solidFill>
                <a:latin typeface="Monaco" pitchFamily="2" charset="0"/>
                <a:ea typeface="Times New Roman" charset="0"/>
                <a:cs typeface="Times New Roman" charset="0"/>
              </a:rPr>
              <a:t> </a:t>
            </a:r>
            <a:r>
              <a:rPr lang="cs-CZ" sz="3600" dirty="0" err="1">
                <a:solidFill>
                  <a:srgbClr val="00B0F0"/>
                </a:solidFill>
                <a:latin typeface="Monaco" pitchFamily="2" charset="0"/>
                <a:ea typeface="Times New Roman" charset="0"/>
                <a:cs typeface="Times New Roman" charset="0"/>
              </a:rPr>
              <a:t>for</a:t>
            </a:r>
            <a:r>
              <a:rPr lang="cs-CZ" sz="3600" dirty="0">
                <a:solidFill>
                  <a:srgbClr val="00B0F0"/>
                </a:solidFill>
                <a:latin typeface="Monaco" pitchFamily="2" charset="0"/>
                <a:ea typeface="Times New Roman" charset="0"/>
                <a:cs typeface="Times New Roman" charset="0"/>
              </a:rPr>
              <a:t> </a:t>
            </a:r>
            <a:r>
              <a:rPr lang="cs-CZ" sz="3600" dirty="0" err="1">
                <a:solidFill>
                  <a:srgbClr val="00B0F0"/>
                </a:solidFill>
                <a:latin typeface="Monaco" pitchFamily="2" charset="0"/>
                <a:ea typeface="Times New Roman" charset="0"/>
                <a:cs typeface="Times New Roman" charset="0"/>
              </a:rPr>
              <a:t>your</a:t>
            </a:r>
            <a:r>
              <a:rPr lang="cs-CZ" sz="3600" dirty="0">
                <a:solidFill>
                  <a:srgbClr val="00B0F0"/>
                </a:solidFill>
                <a:latin typeface="Monaco" pitchFamily="2" charset="0"/>
                <a:ea typeface="Times New Roman" charset="0"/>
                <a:cs typeface="Times New Roman" charset="0"/>
              </a:rPr>
              <a:t> </a:t>
            </a:r>
            <a:r>
              <a:rPr lang="cs-CZ" sz="3600" dirty="0" err="1">
                <a:solidFill>
                  <a:srgbClr val="00B0F0"/>
                </a:solidFill>
                <a:latin typeface="Monaco" pitchFamily="2" charset="0"/>
                <a:ea typeface="Times New Roman" charset="0"/>
                <a:cs typeface="Times New Roman" charset="0"/>
              </a:rPr>
              <a:t>attention</a:t>
            </a:r>
            <a:endParaRPr lang="cs-CZ" sz="3600" dirty="0">
              <a:solidFill>
                <a:srgbClr val="00B0F0"/>
              </a:solidFill>
              <a:latin typeface="Monaco" pitchFamily="2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213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78DB58A9-3D74-D54B-94E9-9575417F4CD2}"/>
              </a:ext>
            </a:extLst>
          </p:cNvPr>
          <p:cNvSpPr txBox="1">
            <a:spLocks/>
          </p:cNvSpPr>
          <p:nvPr/>
        </p:nvSpPr>
        <p:spPr>
          <a:xfrm>
            <a:off x="838200" y="365124"/>
            <a:ext cx="6673308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latin typeface="Times New Roman" charset="0"/>
                <a:ea typeface="Times New Roman" charset="0"/>
                <a:cs typeface="Times New Roman" charset="0"/>
              </a:rPr>
              <a:t>FREESTYLE – FRONT CRAWL</a:t>
            </a:r>
          </a:p>
        </p:txBody>
      </p:sp>
      <p:sp>
        <p:nvSpPr>
          <p:cNvPr id="7" name="Zástupný obsah 2">
            <a:extLst>
              <a:ext uri="{FF2B5EF4-FFF2-40B4-BE49-F238E27FC236}">
                <a16:creationId xmlns:a16="http://schemas.microsoft.com/office/drawing/2014/main" id="{FEC05EE0-16D5-3A48-B477-5EAAD79576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GB" sz="2400" cap="all" spc="200" dirty="0">
                <a:solidFill>
                  <a:schemeClr val="tx2"/>
                </a:solidFill>
                <a:latin typeface="+mj-lt"/>
              </a:rPr>
              <a:t> FASTEST SWIMMING STROKE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2400" cap="all" spc="200" dirty="0">
                <a:solidFill>
                  <a:schemeClr val="tx2"/>
                </a:solidFill>
                <a:latin typeface="+mj-lt"/>
              </a:rPr>
              <a:t> most common of all swimming competitions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 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5B091075-56F0-1B41-B8F6-21143AD2BB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6464" y="3134497"/>
            <a:ext cx="4641899" cy="301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757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00868A1F-41A0-9346-BEC3-6A07E6A594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777233"/>
            <a:ext cx="4064000" cy="2413000"/>
          </a:xfr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7E500822-E727-1949-8D31-58FA9CBAF3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1275" y="3978662"/>
            <a:ext cx="4423142" cy="2211571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D97A6B2A-8395-1D46-9E93-6BE3456B47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4417" y="3142233"/>
            <a:ext cx="4064000" cy="3048000"/>
          </a:xfrm>
          <a:prstGeom prst="rect">
            <a:avLst/>
          </a:prstGeom>
        </p:spPr>
      </p:pic>
      <p:sp>
        <p:nvSpPr>
          <p:cNvPr id="10" name="Nadpis 1">
            <a:extLst>
              <a:ext uri="{FF2B5EF4-FFF2-40B4-BE49-F238E27FC236}">
                <a16:creationId xmlns:a16="http://schemas.microsoft.com/office/drawing/2014/main" id="{D22E3018-34E3-AD4F-A202-A3F707B59747}"/>
              </a:ext>
            </a:extLst>
          </p:cNvPr>
          <p:cNvSpPr txBox="1">
            <a:spLocks/>
          </p:cNvSpPr>
          <p:nvPr/>
        </p:nvSpPr>
        <p:spPr>
          <a:xfrm>
            <a:off x="838199" y="365124"/>
            <a:ext cx="11176591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latin typeface="Times New Roman" charset="0"/>
                <a:ea typeface="Times New Roman" charset="0"/>
                <a:cs typeface="Times New Roman" charset="0"/>
              </a:rPr>
              <a:t>HOW TO SWIM FREESTYLE – FRONT CRAWL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3717F22B-F541-4540-BC71-8CAF4F1632A5}"/>
              </a:ext>
            </a:extLst>
          </p:cNvPr>
          <p:cNvSpPr txBox="1"/>
          <p:nvPr/>
        </p:nvSpPr>
        <p:spPr>
          <a:xfrm>
            <a:off x="4549478" y="2296283"/>
            <a:ext cx="3386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Side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view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1104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DFBC38C-F09F-2C40-A46A-25EE14A54A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Swim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cap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Snorkel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Goggles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Kick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board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Drag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suit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Swim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fins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FBA1753-70D1-E34C-B7D6-C1403E1188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53" b="96139" l="8763" r="89691">
                        <a14:foregroundMark x1="51031" y1="17761" x2="51031" y2="17761"/>
                        <a14:foregroundMark x1="47938" y1="15444" x2="47938" y2="15444"/>
                        <a14:foregroundMark x1="47938" y1="21622" x2="47938" y2="21622"/>
                        <a14:foregroundMark x1="51031" y1="20849" x2="51031" y2="20849"/>
                        <a14:foregroundMark x1="39691" y1="31274" x2="39691" y2="31274"/>
                        <a14:foregroundMark x1="44330" y1="90734" x2="44330" y2="90734"/>
                        <a14:foregroundMark x1="37629" y1="94595" x2="37629" y2="94595"/>
                        <a14:foregroundMark x1="57216" y1="96139" x2="57216" y2="96139"/>
                        <a14:foregroundMark x1="90206" y1="54054" x2="90206" y2="54054"/>
                        <a14:foregroundMark x1="8763" y1="52896" x2="8763" y2="52896"/>
                        <a14:foregroundMark x1="49485" y1="11969" x2="49485" y2="119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78131" y="2198739"/>
            <a:ext cx="2463800" cy="328930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40694412-48A7-6F4A-AA28-24479EAF7D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6591" y="2859095"/>
            <a:ext cx="3492500" cy="2324100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73B848A1-B886-074E-907C-E635D93016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04368" y="2535929"/>
            <a:ext cx="2857500" cy="2857500"/>
          </a:xfrm>
          <a:prstGeom prst="rect">
            <a:avLst/>
          </a:prstGeom>
        </p:spPr>
      </p:pic>
      <p:sp>
        <p:nvSpPr>
          <p:cNvPr id="7" name="Nadpis 1">
            <a:extLst>
              <a:ext uri="{FF2B5EF4-FFF2-40B4-BE49-F238E27FC236}">
                <a16:creationId xmlns:a16="http://schemas.microsoft.com/office/drawing/2014/main" id="{3C09FA39-39EB-3149-B62A-CA037DB1D789}"/>
              </a:ext>
            </a:extLst>
          </p:cNvPr>
          <p:cNvSpPr txBox="1">
            <a:spLocks/>
          </p:cNvSpPr>
          <p:nvPr/>
        </p:nvSpPr>
        <p:spPr>
          <a:xfrm>
            <a:off x="838200" y="365124"/>
            <a:ext cx="6673308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latin typeface="Times New Roman" charset="0"/>
                <a:cs typeface="Times New Roman" charset="0"/>
              </a:rPr>
              <a:t>CLOTHING AND EQUIPMENT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1906CEF1-405B-8C44-85D8-27D435E5115E}"/>
              </a:ext>
            </a:extLst>
          </p:cNvPr>
          <p:cNvSpPr txBox="1"/>
          <p:nvPr/>
        </p:nvSpPr>
        <p:spPr>
          <a:xfrm>
            <a:off x="5751645" y="2116948"/>
            <a:ext cx="29064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</a:rPr>
              <a:t>Hand </a:t>
            </a:r>
            <a:r>
              <a:rPr lang="cs-CZ" sz="2400" cap="all" spc="200" dirty="0" err="1">
                <a:solidFill>
                  <a:schemeClr val="tx2"/>
                </a:solidFill>
              </a:rPr>
              <a:t>paddles</a:t>
            </a:r>
            <a:r>
              <a:rPr lang="cs-CZ" sz="2400" cap="all" spc="200" dirty="0">
                <a:solidFill>
                  <a:schemeClr val="tx2"/>
                </a:solidFill>
              </a:rPr>
              <a:t>		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F2B6530B-77BF-DC45-A340-E79FF3EDC915}"/>
              </a:ext>
            </a:extLst>
          </p:cNvPr>
          <p:cNvSpPr txBox="1"/>
          <p:nvPr/>
        </p:nvSpPr>
        <p:spPr>
          <a:xfrm>
            <a:off x="9034886" y="2116948"/>
            <a:ext cx="2331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cs-CZ" sz="2400" cap="all" spc="200" dirty="0" err="1">
                <a:solidFill>
                  <a:schemeClr val="tx2"/>
                </a:solidFill>
              </a:rPr>
              <a:t>Pull</a:t>
            </a:r>
            <a:r>
              <a:rPr lang="cs-CZ" sz="2400" cap="all" spc="200" dirty="0">
                <a:solidFill>
                  <a:schemeClr val="tx2"/>
                </a:solidFill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</a:rPr>
              <a:t>buoy</a:t>
            </a:r>
            <a:endParaRPr lang="cs-CZ" sz="2400" dirty="0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A8194E4D-D0A1-8C4C-AB6F-8609651649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786" b="90000" l="10000" r="90000">
                        <a14:foregroundMark x1="30000" y1="33929" x2="30000" y2="33929"/>
                        <a14:foregroundMark x1="40000" y1="37857" x2="40000" y2="37857"/>
                        <a14:foregroundMark x1="51923" y1="43571" x2="51923" y2="43571"/>
                        <a14:foregroundMark x1="60385" y1="47500" x2="61154" y2="48571"/>
                        <a14:foregroundMark x1="66154" y1="51071" x2="66154" y2="51071"/>
                        <a14:foregroundMark x1="36538" y1="31786" x2="66538" y2="51071"/>
                        <a14:foregroundMark x1="66538" y1="51071" x2="60385" y2="63214"/>
                        <a14:foregroundMark x1="60385" y1="63214" x2="45769" y2="59643"/>
                        <a14:foregroundMark x1="45769" y1="59643" x2="34615" y2="33214"/>
                        <a14:foregroundMark x1="34615" y1="33214" x2="37308" y2="32500"/>
                        <a14:foregroundMark x1="51154" y1="9286" x2="51154" y2="9286"/>
                        <a14:foregroundMark x1="62692" y1="6786" x2="62692" y2="6786"/>
                        <a14:foregroundMark x1="67308" y1="25000" x2="67308" y2="25000"/>
                        <a14:foregroundMark x1="13077" y1="65357" x2="45769" y2="16786"/>
                        <a14:foregroundMark x1="45769" y1="16786" x2="73846" y2="27500"/>
                        <a14:foregroundMark x1="73846" y1="27500" x2="83846" y2="40357"/>
                        <a14:foregroundMark x1="83846" y1="40357" x2="78846" y2="53571"/>
                        <a14:foregroundMark x1="78846" y1="53571" x2="63077" y2="63929"/>
                        <a14:foregroundMark x1="63077" y1="63929" x2="47308" y2="67500"/>
                        <a14:foregroundMark x1="47308" y1="67500" x2="15000" y2="61429"/>
                        <a14:foregroundMark x1="15000" y1="61429" x2="13846" y2="63214"/>
                        <a14:foregroundMark x1="41538" y1="73929" x2="41538" y2="73929"/>
                        <a14:foregroundMark x1="50000" y1="77857" x2="52692" y2="78571"/>
                        <a14:foregroundMark x1="59615" y1="78571" x2="60769" y2="78929"/>
                        <a14:foregroundMark x1="79231" y1="17500" x2="79231" y2="175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43871" y="3462236"/>
            <a:ext cx="1134859" cy="1222156"/>
          </a:xfrm>
          <a:prstGeom prst="rect">
            <a:avLst/>
          </a:prstGeom>
        </p:spPr>
      </p:pic>
      <p:cxnSp>
        <p:nvCxnSpPr>
          <p:cNvPr id="13" name="Přímá spojovací šipka 12">
            <a:extLst>
              <a:ext uri="{FF2B5EF4-FFF2-40B4-BE49-F238E27FC236}">
                <a16:creationId xmlns:a16="http://schemas.microsoft.com/office/drawing/2014/main" id="{94DF960A-CD9C-5D45-9BB1-42A12C565969}"/>
              </a:ext>
            </a:extLst>
          </p:cNvPr>
          <p:cNvCxnSpPr>
            <a:cxnSpLocks/>
          </p:cNvCxnSpPr>
          <p:nvPr/>
        </p:nvCxnSpPr>
        <p:spPr>
          <a:xfrm>
            <a:off x="2891626" y="2541613"/>
            <a:ext cx="1908594" cy="2702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ovací šipka 14">
            <a:extLst>
              <a:ext uri="{FF2B5EF4-FFF2-40B4-BE49-F238E27FC236}">
                <a16:creationId xmlns:a16="http://schemas.microsoft.com/office/drawing/2014/main" id="{2DB6BF93-C685-4540-BC07-34A683349400}"/>
              </a:ext>
            </a:extLst>
          </p:cNvPr>
          <p:cNvCxnSpPr>
            <a:cxnSpLocks/>
          </p:cNvCxnSpPr>
          <p:nvPr/>
        </p:nvCxnSpPr>
        <p:spPr>
          <a:xfrm>
            <a:off x="2891626" y="3033181"/>
            <a:ext cx="1407558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ovací šipka 16">
            <a:extLst>
              <a:ext uri="{FF2B5EF4-FFF2-40B4-BE49-F238E27FC236}">
                <a16:creationId xmlns:a16="http://schemas.microsoft.com/office/drawing/2014/main" id="{A4D790B9-3D08-DD46-A76B-F07A41235E8D}"/>
              </a:ext>
            </a:extLst>
          </p:cNvPr>
          <p:cNvCxnSpPr>
            <a:cxnSpLocks/>
          </p:cNvCxnSpPr>
          <p:nvPr/>
        </p:nvCxnSpPr>
        <p:spPr>
          <a:xfrm flipV="1">
            <a:off x="2839211" y="3303159"/>
            <a:ext cx="1621249" cy="244899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ovací šipka 18">
            <a:extLst>
              <a:ext uri="{FF2B5EF4-FFF2-40B4-BE49-F238E27FC236}">
                <a16:creationId xmlns:a16="http://schemas.microsoft.com/office/drawing/2014/main" id="{99B6FA38-64DB-A04C-9236-410E5F8E8391}"/>
              </a:ext>
            </a:extLst>
          </p:cNvPr>
          <p:cNvCxnSpPr>
            <a:cxnSpLocks/>
          </p:cNvCxnSpPr>
          <p:nvPr/>
        </p:nvCxnSpPr>
        <p:spPr>
          <a:xfrm>
            <a:off x="3184431" y="4046409"/>
            <a:ext cx="2409011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ovací šipka 20">
            <a:extLst>
              <a:ext uri="{FF2B5EF4-FFF2-40B4-BE49-F238E27FC236}">
                <a16:creationId xmlns:a16="http://schemas.microsoft.com/office/drawing/2014/main" id="{358718C6-7D42-A248-BA4B-92034FEE3559}"/>
              </a:ext>
            </a:extLst>
          </p:cNvPr>
          <p:cNvCxnSpPr>
            <a:cxnSpLocks/>
          </p:cNvCxnSpPr>
          <p:nvPr/>
        </p:nvCxnSpPr>
        <p:spPr>
          <a:xfrm>
            <a:off x="2984269" y="4570343"/>
            <a:ext cx="1390678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ovací šipka 22">
            <a:extLst>
              <a:ext uri="{FF2B5EF4-FFF2-40B4-BE49-F238E27FC236}">
                <a16:creationId xmlns:a16="http://schemas.microsoft.com/office/drawing/2014/main" id="{E6ACC636-B085-5144-BF7D-85725D71A718}"/>
              </a:ext>
            </a:extLst>
          </p:cNvPr>
          <p:cNvCxnSpPr>
            <a:cxnSpLocks/>
          </p:cNvCxnSpPr>
          <p:nvPr/>
        </p:nvCxnSpPr>
        <p:spPr>
          <a:xfrm flipV="1">
            <a:off x="2984269" y="5080134"/>
            <a:ext cx="1476191" cy="14143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9934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Zástupný obsah 6">
            <a:extLst>
              <a:ext uri="{FF2B5EF4-FFF2-40B4-BE49-F238E27FC236}">
                <a16:creationId xmlns:a16="http://schemas.microsoft.com/office/drawing/2014/main" id="{C3506DB4-7C8D-624B-89CE-08863ECE72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73763" y="2907650"/>
            <a:ext cx="3397250" cy="3397250"/>
          </a:xfrm>
          <a:prstGeom prst="rect">
            <a:avLst/>
          </a:prstGeom>
        </p:spPr>
      </p:pic>
      <p:sp>
        <p:nvSpPr>
          <p:cNvPr id="4" name="Nadpis 1">
            <a:extLst>
              <a:ext uri="{FF2B5EF4-FFF2-40B4-BE49-F238E27FC236}">
                <a16:creationId xmlns:a16="http://schemas.microsoft.com/office/drawing/2014/main" id="{FDD6B998-6EDF-AE48-B279-31D26A399598}"/>
              </a:ext>
            </a:extLst>
          </p:cNvPr>
          <p:cNvSpPr txBox="1">
            <a:spLocks/>
          </p:cNvSpPr>
          <p:nvPr/>
        </p:nvSpPr>
        <p:spPr>
          <a:xfrm>
            <a:off x="838200" y="365124"/>
            <a:ext cx="6673308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latin typeface="Times New Roman" charset="0"/>
                <a:cs typeface="Times New Roman" charset="0"/>
              </a:rPr>
              <a:t>SWIMSUIT STYLES</a:t>
            </a:r>
            <a:endParaRPr lang="cs-CZ" sz="36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9DA45596-E687-A442-A5CC-C281F4BAE4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00" b="93000" l="10000" r="90000">
                        <a14:foregroundMark x1="32333" y1="9333" x2="32333" y2="9333"/>
                        <a14:foregroundMark x1="33000" y1="6000" x2="33000" y2="6000"/>
                        <a14:foregroundMark x1="66000" y1="9333" x2="66000" y2="9333"/>
                        <a14:foregroundMark x1="73000" y1="45333" x2="73000" y2="45333"/>
                        <a14:foregroundMark x1="77333" y1="43667" x2="77333" y2="43667"/>
                        <a14:foregroundMark x1="66000" y1="92667" x2="66000" y2="92667"/>
                        <a14:foregroundMark x1="41333" y1="92667" x2="41333" y2="92667"/>
                        <a14:foregroundMark x1="24667" y1="93000" x2="24667" y2="93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78399" y="2997474"/>
            <a:ext cx="3217601" cy="3217601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E5B7D64B-3807-AC49-941E-06AE548F24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4350" y="2907650"/>
            <a:ext cx="4848330" cy="3151415"/>
          </a:xfrm>
          <a:prstGeom prst="rect">
            <a:avLst/>
          </a:prstGeom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9538F813-1900-254D-A049-7D2B84097197}"/>
              </a:ext>
            </a:extLst>
          </p:cNvPr>
          <p:cNvSpPr txBox="1"/>
          <p:nvPr/>
        </p:nvSpPr>
        <p:spPr>
          <a:xfrm>
            <a:off x="469469" y="2244214"/>
            <a:ext cx="2906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</a:rPr>
              <a:t>RASH </a:t>
            </a:r>
            <a:r>
              <a:rPr lang="cs-CZ" sz="2400" cap="all" spc="200" dirty="0" err="1">
                <a:solidFill>
                  <a:schemeClr val="tx2"/>
                </a:solidFill>
              </a:rPr>
              <a:t>guard</a:t>
            </a:r>
            <a:endParaRPr lang="cs-CZ" sz="2400" cap="all" spc="200" dirty="0">
              <a:solidFill>
                <a:schemeClr val="tx2"/>
              </a:solidFill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358341D5-9D21-4D4B-B3D8-17476BA8C6E9}"/>
              </a:ext>
            </a:extLst>
          </p:cNvPr>
          <p:cNvSpPr txBox="1"/>
          <p:nvPr/>
        </p:nvSpPr>
        <p:spPr>
          <a:xfrm>
            <a:off x="3375938" y="2244214"/>
            <a:ext cx="35528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cs-CZ" sz="2400" cap="all" spc="200" dirty="0" err="1">
                <a:solidFill>
                  <a:schemeClr val="tx2"/>
                </a:solidFill>
              </a:rPr>
              <a:t>Wet</a:t>
            </a:r>
            <a:r>
              <a:rPr lang="cs-CZ" sz="2400" cap="all" spc="200" dirty="0">
                <a:solidFill>
                  <a:schemeClr val="tx2"/>
                </a:solidFill>
              </a:rPr>
              <a:t>, dry suit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F97BC96B-5297-444F-BF8C-F2960D578A03}"/>
              </a:ext>
            </a:extLst>
          </p:cNvPr>
          <p:cNvSpPr txBox="1"/>
          <p:nvPr/>
        </p:nvSpPr>
        <p:spPr>
          <a:xfrm>
            <a:off x="7511508" y="2212513"/>
            <a:ext cx="35528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cs-CZ" sz="2400" cap="all" spc="200" dirty="0" err="1">
                <a:solidFill>
                  <a:schemeClr val="tx2"/>
                </a:solidFill>
              </a:rPr>
              <a:t>racingsuits</a:t>
            </a:r>
            <a:endParaRPr lang="cs-CZ" sz="2400" cap="all" spc="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947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21E468A0-4DD2-A745-BE5F-D1EBEC388E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33068" y="1771511"/>
            <a:ext cx="6673308" cy="4721365"/>
          </a:xfr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AB095AAB-C71D-EA4D-BB20-819D7D157A0F}"/>
              </a:ext>
            </a:extLst>
          </p:cNvPr>
          <p:cNvSpPr txBox="1">
            <a:spLocks/>
          </p:cNvSpPr>
          <p:nvPr/>
        </p:nvSpPr>
        <p:spPr>
          <a:xfrm>
            <a:off x="838200" y="365124"/>
            <a:ext cx="10708758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latin typeface="Times New Roman" charset="0"/>
                <a:cs typeface="Times New Roman" charset="0"/>
              </a:rPr>
              <a:t>COMPETITION POOLS – WORLD CHAMPIONSHIP</a:t>
            </a:r>
            <a:endParaRPr lang="cs-CZ" sz="36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42E0A54E-66EC-564C-A7D5-99342C619A5F}"/>
              </a:ext>
            </a:extLst>
          </p:cNvPr>
          <p:cNvSpPr txBox="1">
            <a:spLocks/>
          </p:cNvSpPr>
          <p:nvPr/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Courier New" panose="02070309020205020404" pitchFamily="49" charset="0"/>
              <a:buChar char="o"/>
            </a:pP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50 METERS long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25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meters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wide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2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meters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depth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01348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6C754B9-8074-5944-BD77-0340E1A3A7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b="1" cap="all" spc="200" dirty="0">
                <a:solidFill>
                  <a:schemeClr val="tx2"/>
                </a:solidFill>
                <a:latin typeface="+mj-lt"/>
              </a:rPr>
              <a:t>FINA </a:t>
            </a:r>
            <a:r>
              <a:rPr lang="cs-CZ" sz="2400" b="1" cap="all" spc="200" dirty="0" err="1">
                <a:solidFill>
                  <a:schemeClr val="tx2"/>
                </a:solidFill>
                <a:latin typeface="+mj-lt"/>
              </a:rPr>
              <a:t>swimming</a:t>
            </a:r>
            <a:r>
              <a:rPr lang="cs-CZ" sz="2400" b="1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b="1" cap="all" spc="200" dirty="0" err="1">
                <a:solidFill>
                  <a:schemeClr val="tx2"/>
                </a:solidFill>
                <a:latin typeface="+mj-lt"/>
              </a:rPr>
              <a:t>world</a:t>
            </a:r>
            <a:r>
              <a:rPr lang="cs-CZ" sz="2400" b="1" cap="all" spc="200" dirty="0">
                <a:solidFill>
                  <a:schemeClr val="tx2"/>
                </a:solidFill>
                <a:latin typeface="+mj-lt"/>
              </a:rPr>
              <a:t> cup</a:t>
            </a:r>
          </a:p>
          <a:p>
            <a:pPr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cs-CZ" sz="2400" b="1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world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aquatics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Championship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(50 m pool)</a:t>
            </a:r>
          </a:p>
          <a:p>
            <a:pPr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cs-CZ" sz="2400" b="1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world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championships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(25 m pool)</a:t>
            </a:r>
          </a:p>
          <a:p>
            <a:pPr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cs-CZ" sz="2400" b="1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b="1" cap="all" spc="200" dirty="0" err="1">
                <a:solidFill>
                  <a:schemeClr val="tx2"/>
                </a:solidFill>
                <a:latin typeface="+mj-lt"/>
              </a:rPr>
              <a:t>World</a:t>
            </a:r>
            <a:r>
              <a:rPr lang="cs-CZ" sz="2400" b="1" cap="all" spc="200" dirty="0">
                <a:solidFill>
                  <a:schemeClr val="tx2"/>
                </a:solidFill>
                <a:latin typeface="+mj-lt"/>
              </a:rPr>
              <a:t> open </a:t>
            </a:r>
            <a:r>
              <a:rPr lang="cs-CZ" sz="2400" b="1" cap="all" spc="200" dirty="0" err="1">
                <a:solidFill>
                  <a:schemeClr val="tx2"/>
                </a:solidFill>
                <a:latin typeface="+mj-lt"/>
              </a:rPr>
              <a:t>water</a:t>
            </a:r>
            <a:r>
              <a:rPr lang="cs-CZ" sz="2400" b="1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b="1" cap="all" spc="200" dirty="0" err="1">
                <a:solidFill>
                  <a:schemeClr val="tx2"/>
                </a:solidFill>
                <a:latin typeface="+mj-lt"/>
              </a:rPr>
              <a:t>championships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pPr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World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junior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championships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pPr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World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masters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championships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pPr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b="1" cap="all" spc="200" dirty="0" err="1">
                <a:solidFill>
                  <a:schemeClr val="tx2"/>
                </a:solidFill>
                <a:latin typeface="+mj-lt"/>
              </a:rPr>
              <a:t>olympics</a:t>
            </a:r>
            <a:endParaRPr lang="cs-CZ" sz="2400" b="1" cap="all" spc="200" dirty="0">
              <a:solidFill>
                <a:schemeClr val="tx2"/>
              </a:solidFill>
              <a:latin typeface="+mj-lt"/>
            </a:endParaRPr>
          </a:p>
          <a:p>
            <a:pPr marL="0" indent="0">
              <a:buNone/>
            </a:pPr>
            <a:endParaRPr lang="cs-CZ" sz="2400" b="1" cap="all" spc="200" dirty="0">
              <a:solidFill>
                <a:schemeClr val="tx2"/>
              </a:solidFill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cs-CZ" sz="2400" cap="all" spc="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B9176AB8-4514-C245-B9AF-483D5E2DADDD}"/>
              </a:ext>
            </a:extLst>
          </p:cNvPr>
          <p:cNvSpPr txBox="1">
            <a:spLocks/>
          </p:cNvSpPr>
          <p:nvPr/>
        </p:nvSpPr>
        <p:spPr>
          <a:xfrm>
            <a:off x="838200" y="365124"/>
            <a:ext cx="10708758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latin typeface="Times New Roman" charset="0"/>
                <a:cs typeface="Times New Roman" charset="0"/>
              </a:rPr>
              <a:t>COMPETITIVE SWIMMING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ACC2498-B630-AB4F-9EFE-E0EDAAAF55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684" y="3589054"/>
            <a:ext cx="4941168" cy="2594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362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E591C16-B79D-7042-B914-6A4F0819B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600" dirty="0">
                <a:latin typeface="Times New Roman" charset="0"/>
                <a:cs typeface="Times New Roman" charset="0"/>
              </a:rPr>
              <a:t>FINA SWIMMING WORLD CUP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EDAB618-2291-7144-B931-B7F9BEAEA7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</a:rPr>
              <a:t> SHORT COURSE 25 M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</a:rPr>
              <a:t> PRIZE MONEY 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</a:rPr>
              <a:t> WINNERS 150K $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</a:rPr>
              <a:t> SECOND PLACE 100K $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</a:rPr>
              <a:t> THIRD PLACE 50K $  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A0B9B55-667D-D945-BD59-F9095D3E05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8372" y="2999030"/>
            <a:ext cx="4553797" cy="3055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014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>
            <a:extLst>
              <a:ext uri="{FF2B5EF4-FFF2-40B4-BE49-F238E27FC236}">
                <a16:creationId xmlns:a16="http://schemas.microsoft.com/office/drawing/2014/main" id="{FA9E77FC-F240-B84D-8B27-C44A890B1B40}"/>
              </a:ext>
            </a:extLst>
          </p:cNvPr>
          <p:cNvSpPr txBox="1">
            <a:spLocks/>
          </p:cNvSpPr>
          <p:nvPr/>
        </p:nvSpPr>
        <p:spPr>
          <a:xfrm>
            <a:off x="838199" y="365124"/>
            <a:ext cx="8842513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latin typeface="Times New Roman" charset="0"/>
                <a:cs typeface="Times New Roman" charset="0"/>
              </a:rPr>
              <a:t>WORLD OPEN WATER CHAMPIONSHIPS</a:t>
            </a:r>
          </a:p>
        </p:txBody>
      </p:sp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7586BFC7-9A11-E944-986A-12182CA0E7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/>
              <a:t>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dirty="0"/>
              <a:t> LAKE OR SEA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dirty="0"/>
              <a:t> 5 KM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dirty="0"/>
              <a:t> 10 KM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dirty="0"/>
              <a:t> 25 KM </a:t>
            </a:r>
          </a:p>
        </p:txBody>
      </p:sp>
    </p:spTree>
    <p:extLst>
      <p:ext uri="{BB962C8B-B14F-4D97-AF65-F5344CB8AC3E}">
        <p14:creationId xmlns:p14="http://schemas.microsoft.com/office/powerpoint/2010/main" val="163932969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ktiva">
  <a:themeElements>
    <a:clrScheme name="Retrospektiva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ktiv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i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20803</TotalTime>
  <Words>242</Words>
  <Application>Microsoft Macintosh PowerPoint</Application>
  <PresentationFormat>Širokoúhlá obrazovka</PresentationFormat>
  <Paragraphs>73</Paragraphs>
  <Slides>15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22" baseType="lpstr">
      <vt:lpstr>Calibri</vt:lpstr>
      <vt:lpstr>Calibri Light</vt:lpstr>
      <vt:lpstr>Courier New</vt:lpstr>
      <vt:lpstr>Monaco</vt:lpstr>
      <vt:lpstr>Times</vt:lpstr>
      <vt:lpstr>Times New Roman</vt:lpstr>
      <vt:lpstr>Retrospektiva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FINA SWIMMING WORLD CUP</vt:lpstr>
      <vt:lpstr>Prezentace aplikace PowerPoint</vt:lpstr>
      <vt:lpstr>Prezentace aplikace PowerPoint</vt:lpstr>
      <vt:lpstr>Prezentace aplikace PowerPoint</vt:lpstr>
      <vt:lpstr>CZECH SWIMMERS</vt:lpstr>
      <vt:lpstr>Prezentace aplikace PowerPoint</vt:lpstr>
      <vt:lpstr>QUESTIONS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Olympic sports</dc:title>
  <dc:creator>Microsoft Office User</dc:creator>
  <cp:lastModifiedBy>David Henzl</cp:lastModifiedBy>
  <cp:revision>181</cp:revision>
  <dcterms:created xsi:type="dcterms:W3CDTF">2020-11-14T19:12:50Z</dcterms:created>
  <dcterms:modified xsi:type="dcterms:W3CDTF">2021-05-25T18:32:21Z</dcterms:modified>
</cp:coreProperties>
</file>