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91" r:id="rId6"/>
    <p:sldId id="260" r:id="rId7"/>
    <p:sldId id="289" r:id="rId8"/>
    <p:sldId id="261" r:id="rId9"/>
    <p:sldId id="262" r:id="rId10"/>
    <p:sldId id="257" r:id="rId11"/>
    <p:sldId id="263" r:id="rId12"/>
    <p:sldId id="264" r:id="rId13"/>
    <p:sldId id="265" r:id="rId14"/>
    <p:sldId id="267" r:id="rId15"/>
    <p:sldId id="268" r:id="rId16"/>
    <p:sldId id="266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0" r:id="rId31"/>
    <p:sldId id="292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8A3C-8F96-49D8-AB38-AFA2CB1A6178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4792-5178-4752-BA48-D5BF3E1971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Hodnostáři cisterciáckých klášterů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400" dirty="0" smtClean="0"/>
              <a:t> Odznakem opata – berla  (pastýřská hůl- opat pastýř duší)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5" name="Zástupný symbol pro obsah 4" descr="Troyesp (3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009284" cy="4525963"/>
          </a:xfrm>
        </p:spPr>
      </p:pic>
      <p:sp>
        <p:nvSpPr>
          <p:cNvPr id="6" name="Obdélník 5"/>
          <p:cNvSpPr/>
          <p:nvPr/>
        </p:nvSpPr>
        <p:spPr>
          <a:xfrm>
            <a:off x="467544" y="3244334"/>
            <a:ext cx="7843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</a:t>
            </a:r>
            <a:r>
              <a:rPr lang="cs-CZ" sz="1600" dirty="0" smtClean="0"/>
              <a:t> </a:t>
            </a:r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/>
              <a:t>Hlavice berly Bernarda z </a:t>
            </a:r>
            <a:r>
              <a:rPr lang="cs-CZ" sz="1600" dirty="0" err="1" smtClean="0"/>
              <a:t>Clairvaux</a:t>
            </a:r>
            <a:r>
              <a:rPr lang="cs-CZ" sz="1600" dirty="0" smtClean="0"/>
              <a:t>                                               Náhrobek opata ve Zlaté Koruně</a:t>
            </a:r>
            <a:endParaRPr lang="cs-CZ" sz="1600" dirty="0"/>
          </a:p>
        </p:txBody>
      </p:sp>
      <p:pic>
        <p:nvPicPr>
          <p:cNvPr id="1027" name="Picture 3" descr="C:\Users\Kateřina\Pictures\Cisterciáci 4\3.kapitola\Z.Koruna-Palá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155363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Opat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196753"/>
            <a:ext cx="8820472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Od poloviny 14. století začali  opati získávat </a:t>
            </a:r>
            <a:r>
              <a:rPr lang="cs-CZ" sz="2000" dirty="0"/>
              <a:t>právo  používat  tzv.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pontifikálie</a:t>
            </a:r>
            <a:r>
              <a:rPr lang="cs-CZ" sz="2000" dirty="0"/>
              <a:t>, biskupské insignie, </a:t>
            </a:r>
            <a:r>
              <a:rPr lang="cs-CZ" sz="2000" dirty="0" smtClean="0"/>
              <a:t>k</a:t>
            </a:r>
            <a:r>
              <a:rPr lang="cs-CZ" sz="2000" dirty="0"/>
              <a:t> nimž patřilo především nošení mitry. 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  <p:pic>
        <p:nvPicPr>
          <p:cNvPr id="5" name="Zástupný symbol pro obsah 4" descr="DSC_00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629" t="15298" r="17356" b="4387"/>
          <a:stretch>
            <a:fillRect/>
          </a:stretch>
        </p:blipFill>
        <p:spPr>
          <a:xfrm>
            <a:off x="1979712" y="2420888"/>
            <a:ext cx="5259429" cy="37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  <a:t>     </a:t>
            </a:r>
            <a:b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  <a:t> Opat </a:t>
            </a:r>
            <a: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  <a:t>nežil v konventu spolu s mnichy, ale ve zvláštním domě nazývaném dům </a:t>
            </a:r>
            <a: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  <a:t>opata nebo </a:t>
            </a:r>
            <a: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  <a:t>prelatura.</a:t>
            </a:r>
            <a:b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  <a:t>Byla zde i soukromá kaple, soukromá kuchyně, prostor pro přijímání hostů</a:t>
            </a:r>
            <a: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b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2000" dirty="0" smtClean="0">
                <a:solidFill>
                  <a:prstClr val="black"/>
                </a:solidFill>
                <a:ea typeface="+mn-ea"/>
                <a:cs typeface="+mn-cs"/>
              </a:rPr>
              <a:t>Opatská kaple ve Zlaté Koruně.</a:t>
            </a:r>
            <a: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cs-CZ" dirty="0"/>
          </a:p>
        </p:txBody>
      </p:sp>
      <p:pic>
        <p:nvPicPr>
          <p:cNvPr id="2051" name="Picture 3" descr="C:\Users\Kateřina\Documents\Cisterciáci II\Ilustrace\Zlatá Koruna\č. 49 Palán_DSC8098 opatská kap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4240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Opatská volba</a:t>
            </a:r>
            <a:br>
              <a:rPr lang="cs-CZ" sz="2400" dirty="0" smtClean="0"/>
            </a:br>
            <a:r>
              <a:rPr lang="cs-CZ" sz="2400" dirty="0" smtClean="0"/>
              <a:t>Podmínky a doporučení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Kanonický věk (30 let)</a:t>
            </a:r>
          </a:p>
          <a:p>
            <a:pPr>
              <a:buNone/>
            </a:pPr>
            <a:r>
              <a:rPr lang="cs-CZ" sz="2000" dirty="0" smtClean="0"/>
              <a:t>Manželský původ</a:t>
            </a:r>
          </a:p>
          <a:p>
            <a:pPr>
              <a:buNone/>
            </a:pPr>
            <a:r>
              <a:rPr lang="cs-CZ" sz="2000" dirty="0" smtClean="0"/>
              <a:t>Bezúhonný život</a:t>
            </a:r>
          </a:p>
          <a:p>
            <a:pPr>
              <a:buNone/>
            </a:pPr>
            <a:r>
              <a:rPr lang="cs-CZ" sz="2000" dirty="0" smtClean="0"/>
              <a:t>Literární vzdělání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Opat měl být spíše mírný, než pouze přísný, měl však dbát na kázeň kláštera a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vždy </a:t>
            </a:r>
            <a:r>
              <a:rPr lang="cs-CZ" sz="2000" dirty="0"/>
              <a:t>si být vědom své zodpovědnosti Bohu za svěřené duše.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Ve </a:t>
            </a:r>
            <a:r>
              <a:rPr lang="cs-CZ" sz="2000" dirty="0"/>
              <a:t>svých rozkazech měl být prozíravý a rozvážný a musel umět rozlišovat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přístup </a:t>
            </a:r>
            <a:r>
              <a:rPr lang="cs-CZ" sz="2000" dirty="0"/>
              <a:t>k jednotlivým bratrům podle jejich </a:t>
            </a:r>
            <a:r>
              <a:rPr lang="cs-CZ" sz="2000" dirty="0" smtClean="0"/>
              <a:t>povah  (Benediktova řehole)</a:t>
            </a: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Svobodná volba ?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Teoreticky </a:t>
            </a:r>
            <a:r>
              <a:rPr lang="cs-CZ" sz="2000" dirty="0" smtClean="0"/>
              <a:t>právo svobodné volby.</a:t>
            </a:r>
          </a:p>
          <a:p>
            <a:pPr>
              <a:buNone/>
            </a:pPr>
            <a:r>
              <a:rPr lang="cs-CZ" sz="2000" dirty="0" smtClean="0"/>
              <a:t>V praxi výběr </a:t>
            </a:r>
            <a:r>
              <a:rPr lang="cs-CZ" sz="2000" dirty="0"/>
              <a:t>kandidáta podléhal různým omezením. 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Vliv - </a:t>
            </a:r>
            <a:r>
              <a:rPr lang="cs-CZ" sz="2000" dirty="0"/>
              <a:t>řádoví představitelé, především </a:t>
            </a:r>
            <a:r>
              <a:rPr lang="cs-CZ" sz="2000" dirty="0" smtClean="0"/>
              <a:t>pater-</a:t>
            </a:r>
            <a:r>
              <a:rPr lang="cs-CZ" sz="2000" dirty="0" err="1" smtClean="0"/>
              <a:t>abbas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Zakladatelé, nositelé </a:t>
            </a:r>
            <a:r>
              <a:rPr lang="cs-CZ" sz="2000" dirty="0"/>
              <a:t>zakladatelských </a:t>
            </a:r>
            <a:r>
              <a:rPr lang="cs-CZ" sz="2000" dirty="0" smtClean="0"/>
              <a:t>práv.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Petr </a:t>
            </a:r>
            <a:r>
              <a:rPr lang="cs-CZ" sz="2000" dirty="0" err="1" smtClean="0"/>
              <a:t>II.z</a:t>
            </a:r>
            <a:r>
              <a:rPr lang="cs-CZ" sz="2000" dirty="0" smtClean="0"/>
              <a:t> </a:t>
            </a:r>
            <a:r>
              <a:rPr lang="cs-CZ" sz="2000" dirty="0"/>
              <a:t>R</a:t>
            </a:r>
            <a:r>
              <a:rPr lang="cs-CZ" sz="2000" dirty="0" smtClean="0"/>
              <a:t>ožmberka 1380   </a:t>
            </a:r>
          </a:p>
          <a:p>
            <a:pPr>
              <a:buNone/>
            </a:pPr>
            <a:r>
              <a:rPr lang="cs-CZ" sz="2000" dirty="0" smtClean="0"/>
              <a:t>Požadoval jménem </a:t>
            </a:r>
            <a:r>
              <a:rPr lang="cs-CZ" sz="2000" dirty="0"/>
              <a:t>zakladatelského rodu, aby vyšebrodští mniši při volbě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opata </a:t>
            </a:r>
            <a:r>
              <a:rPr lang="cs-CZ" sz="2000" dirty="0"/>
              <a:t>respektovali přání Rožmberků. V opačném případě hrozil klášteru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ztrátou </a:t>
            </a:r>
            <a:r>
              <a:rPr lang="cs-CZ" sz="2000" dirty="0"/>
              <a:t>přízně zakladatelského rodu.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Václav </a:t>
            </a:r>
            <a:r>
              <a:rPr lang="cs-CZ" sz="2000" dirty="0" smtClean="0"/>
              <a:t>IV. jako </a:t>
            </a:r>
            <a:r>
              <a:rPr lang="cs-CZ" sz="2000" dirty="0"/>
              <a:t>držitel zakladatelských práv zrušil v roce </a:t>
            </a:r>
            <a:r>
              <a:rPr lang="cs-CZ" sz="2000" dirty="0" smtClean="0"/>
              <a:t>1397</a:t>
            </a:r>
            <a:r>
              <a:rPr lang="cs-CZ" sz="2000" dirty="0"/>
              <a:t> </a:t>
            </a:r>
            <a:r>
              <a:rPr lang="cs-CZ" sz="2000" dirty="0" smtClean="0"/>
              <a:t>opatskou volbu </a:t>
            </a:r>
          </a:p>
          <a:p>
            <a:pPr>
              <a:buNone/>
            </a:pPr>
            <a:r>
              <a:rPr lang="cs-CZ" sz="2000" dirty="0" smtClean="0"/>
              <a:t>ve Zlaté Koruně a </a:t>
            </a:r>
            <a:r>
              <a:rPr lang="cs-CZ" sz="2000" dirty="0"/>
              <a:t>donutil klášter k </a:t>
            </a:r>
            <a:r>
              <a:rPr lang="cs-CZ" sz="2000" dirty="0" smtClean="0"/>
              <a:t>volbě </a:t>
            </a:r>
            <a:r>
              <a:rPr lang="cs-CZ" sz="2000" dirty="0"/>
              <a:t>nové, při níž byl za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Přítomnosti </a:t>
            </a:r>
            <a:r>
              <a:rPr lang="cs-CZ" sz="2000" dirty="0"/>
              <a:t>králova kancléře zvolen panovníkem jím preferovaný </a:t>
            </a:r>
            <a:r>
              <a:rPr lang="cs-CZ" sz="2000" dirty="0" smtClean="0"/>
              <a:t>kandidát.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Vliv papežské kanceláře na opatské volby v českém prostředí není doložen.</a:t>
            </a: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Výběr kandidáta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Člen konventu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Člen kteréhokoliv cisterciáckého kláštera</a:t>
            </a:r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Praxe</a:t>
            </a:r>
          </a:p>
          <a:p>
            <a:endParaRPr lang="cs-CZ" sz="2000" dirty="0"/>
          </a:p>
          <a:p>
            <a:pPr>
              <a:buNone/>
            </a:pPr>
            <a:r>
              <a:rPr lang="cs-CZ" sz="2000" dirty="0" smtClean="0"/>
              <a:t>Vybíráni většinou zkušení mniši s praxí v jiných funkcích (převor, </a:t>
            </a:r>
            <a:r>
              <a:rPr lang="cs-CZ" sz="2000" dirty="0" err="1" smtClean="0"/>
              <a:t>celerář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apod.).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„Personální práce řádu“- výchova schopných kandidátů; jejich přechod z </a:t>
            </a:r>
          </a:p>
          <a:p>
            <a:pPr>
              <a:buNone/>
            </a:pPr>
            <a:r>
              <a:rPr lang="cs-CZ" sz="2000" dirty="0" smtClean="0"/>
              <a:t>jednoho kláštera do druhého  (získávání zkušeností).</a:t>
            </a:r>
          </a:p>
          <a:p>
            <a:pPr>
              <a:buNone/>
            </a:pPr>
            <a:r>
              <a:rPr lang="cs-CZ" sz="2000" dirty="0" smtClean="0"/>
              <a:t>Před získáním hodnosti opata významného kláštera možnost získat praxi </a:t>
            </a:r>
          </a:p>
          <a:p>
            <a:pPr>
              <a:buNone/>
            </a:pPr>
            <a:r>
              <a:rPr lang="cs-CZ" sz="2000" dirty="0" smtClean="0"/>
              <a:t>v opatské hodnosti v menším klášteře.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Opat v </a:t>
            </a:r>
            <a:r>
              <a:rPr lang="cs-CZ" sz="2000" dirty="0" err="1" smtClean="0"/>
              <a:t>C</a:t>
            </a:r>
            <a:r>
              <a:rPr lang="cs-CZ" sz="2000" dirty="0" err="1"/>
              <a:t>î</a:t>
            </a:r>
            <a:r>
              <a:rPr lang="cs-CZ" sz="2000" dirty="0" err="1" smtClean="0"/>
              <a:t>teaux</a:t>
            </a:r>
            <a:r>
              <a:rPr lang="cs-CZ" sz="2000" dirty="0" smtClean="0"/>
              <a:t>  vždy předtím opatem jiného kláštera. </a:t>
            </a:r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Volba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Velmi slavnostní záležitost</a:t>
            </a:r>
          </a:p>
          <a:p>
            <a:endParaRPr lang="cs-CZ" sz="2000" dirty="0"/>
          </a:p>
          <a:p>
            <a:r>
              <a:rPr lang="cs-CZ" sz="2000" dirty="0" smtClean="0"/>
              <a:t>Přítomen pater-</a:t>
            </a:r>
            <a:r>
              <a:rPr lang="cs-CZ" sz="2000" dirty="0" err="1" smtClean="0"/>
              <a:t>abbas</a:t>
            </a:r>
            <a:r>
              <a:rPr lang="cs-CZ" sz="2000" dirty="0" smtClean="0"/>
              <a:t> a případně další opati.</a:t>
            </a:r>
          </a:p>
          <a:p>
            <a:endParaRPr lang="cs-CZ" sz="2000" dirty="0"/>
          </a:p>
          <a:p>
            <a:r>
              <a:rPr lang="cs-CZ" sz="2000" dirty="0" smtClean="0"/>
              <a:t>Právo volby- mniši, kteří složili slavné sliby.</a:t>
            </a:r>
          </a:p>
          <a:p>
            <a:endParaRPr lang="cs-CZ" sz="2000" dirty="0" smtClean="0"/>
          </a:p>
          <a:p>
            <a:r>
              <a:rPr lang="cs-CZ" sz="2000" dirty="0" smtClean="0"/>
              <a:t>V malých klášterech přímá volba (volí všichni mniši).</a:t>
            </a:r>
          </a:p>
          <a:p>
            <a:endParaRPr lang="cs-CZ" sz="2000" dirty="0"/>
          </a:p>
          <a:p>
            <a:r>
              <a:rPr lang="cs-CZ" sz="2000" dirty="0" smtClean="0"/>
              <a:t>Větší kláštery, dva stupně volby. Konvent volí elektory, </a:t>
            </a:r>
            <a:r>
              <a:rPr lang="cs-CZ" sz="2000" dirty="0" err="1" smtClean="0"/>
              <a:t>elektoři</a:t>
            </a:r>
            <a:r>
              <a:rPr lang="cs-CZ" sz="2000" dirty="0" smtClean="0"/>
              <a:t> poté opata.</a:t>
            </a:r>
          </a:p>
          <a:p>
            <a:r>
              <a:rPr lang="cs-CZ" sz="2000" dirty="0" err="1" smtClean="0"/>
              <a:t>VeZlaté</a:t>
            </a:r>
            <a:r>
              <a:rPr lang="cs-CZ" sz="2000" dirty="0" smtClean="0"/>
              <a:t> Koruně 1370 zvoleno 9 elektorů.</a:t>
            </a:r>
          </a:p>
          <a:p>
            <a:endParaRPr lang="cs-CZ" sz="2000" dirty="0"/>
          </a:p>
          <a:p>
            <a:r>
              <a:rPr lang="cs-CZ" sz="2000" dirty="0" smtClean="0"/>
              <a:t>Vlastní volba v chóru kostela (účastnili se jí pouze oprávnění voliči).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Po vykonané volbě odešli do kapituly, kde informovali  přítomné o výsledku.</a:t>
            </a:r>
          </a:p>
          <a:p>
            <a:endParaRPr lang="cs-CZ" sz="2000" dirty="0"/>
          </a:p>
          <a:p>
            <a:pPr>
              <a:buNone/>
            </a:pPr>
            <a:r>
              <a:rPr lang="cs-CZ" sz="2000" dirty="0" smtClean="0"/>
              <a:t>Pokud shledáno, že volba proběhla správně a vybraný kandidát odpovídá </a:t>
            </a:r>
          </a:p>
          <a:p>
            <a:pPr>
              <a:buNone/>
            </a:pPr>
            <a:r>
              <a:rPr lang="cs-CZ" sz="2000" dirty="0" smtClean="0"/>
              <a:t>podmínkám stanoveným řádem, pater </a:t>
            </a:r>
            <a:r>
              <a:rPr lang="cs-CZ" sz="2000" dirty="0" err="1" smtClean="0"/>
              <a:t>abbas</a:t>
            </a:r>
            <a:r>
              <a:rPr lang="cs-CZ" sz="2000" dirty="0" smtClean="0"/>
              <a:t>  nového opata </a:t>
            </a:r>
            <a:r>
              <a:rPr lang="cs-CZ" sz="2000" dirty="0"/>
              <a:t>potvrdil a </a:t>
            </a:r>
            <a:r>
              <a:rPr lang="cs-CZ" sz="2000" dirty="0" smtClean="0"/>
              <a:t>předal </a:t>
            </a:r>
          </a:p>
          <a:p>
            <a:pPr>
              <a:buNone/>
            </a:pPr>
            <a:r>
              <a:rPr lang="cs-CZ" sz="2000" dirty="0" smtClean="0"/>
              <a:t>mu </a:t>
            </a:r>
            <a:r>
              <a:rPr lang="cs-CZ" sz="2000" dirty="0"/>
              <a:t>odznaky duchovní i světské pravomoci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Následně opat v chrámu intronizován.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Na závěr mniši </a:t>
            </a:r>
            <a:r>
              <a:rPr lang="cs-CZ" sz="2000" dirty="0"/>
              <a:t>v souladu s řeholí sv. </a:t>
            </a:r>
            <a:r>
              <a:rPr lang="cs-CZ" sz="2000" dirty="0" smtClean="0"/>
              <a:t>Benedikta slíbili opatovi poslušnost. 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S jistým odstupem od volby přijal nově zvolený opat </a:t>
            </a:r>
            <a:r>
              <a:rPr lang="cs-CZ" sz="2000" dirty="0" err="1"/>
              <a:t>benedikci</a:t>
            </a:r>
            <a:r>
              <a:rPr lang="cs-CZ" sz="2000" dirty="0"/>
              <a:t> příslušného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biskupa</a:t>
            </a:r>
            <a:r>
              <a:rPr lang="cs-CZ" sz="2000" dirty="0"/>
              <a:t>, do jehož rukou též složil slib poslušnosti.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Opat</a:t>
            </a:r>
            <a:endParaRPr lang="cs-CZ" sz="2400" dirty="0"/>
          </a:p>
        </p:txBody>
      </p:sp>
      <p:pic>
        <p:nvPicPr>
          <p:cNvPr id="4" name="Zástupný symbol pro obsah 3" descr="J křídlo konventu-op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Obdélník 4"/>
          <p:cNvSpPr/>
          <p:nvPr/>
        </p:nvSpPr>
        <p:spPr>
          <a:xfrm>
            <a:off x="3554189" y="3244334"/>
            <a:ext cx="55420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                            Svorník, </a:t>
            </a:r>
            <a:r>
              <a:rPr lang="cs-CZ" dirty="0" err="1" smtClean="0"/>
              <a:t>Bebenhausen</a:t>
            </a:r>
            <a:r>
              <a:rPr lang="cs-CZ" dirty="0" smtClean="0"/>
              <a:t>                           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Teoreticky opatský úřad doživotní.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V praxi - časté abdikace.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Dobrovolné abdikace (stáří, nemoc, přechod do jiného kláštera)</a:t>
            </a:r>
          </a:p>
          <a:p>
            <a:pPr>
              <a:buNone/>
            </a:pPr>
            <a:r>
              <a:rPr lang="cs-CZ" sz="2000" dirty="0" smtClean="0"/>
              <a:t>Sesazení (pro neschopnost či provinění; politický nátlak; odboj v klášteře).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Opat, jenž odcházel z úřadu, skládal svou funkci do rukou otce-opata, obvykle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</a:t>
            </a:r>
            <a:r>
              <a:rPr lang="cs-CZ" sz="2000" dirty="0"/>
              <a:t> kapitule domovského </a:t>
            </a:r>
            <a:r>
              <a:rPr lang="cs-CZ" sz="2000" dirty="0" smtClean="0"/>
              <a:t>ústavu.</a:t>
            </a:r>
            <a:endParaRPr 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Postavení  </a:t>
            </a:r>
            <a:r>
              <a:rPr lang="cs-CZ" sz="2400" dirty="0"/>
              <a:t>bývalého opata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Opat</a:t>
            </a:r>
            <a:r>
              <a:rPr lang="cs-CZ" sz="2000" dirty="0"/>
              <a:t>, který odstoupil, měl právo se rozhodnout, zda chce nadále zůstat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ve </a:t>
            </a:r>
            <a:r>
              <a:rPr lang="cs-CZ" sz="2000" dirty="0"/>
              <a:t>svém klášteře, či zda pokládá za výhodnější odejít do jiného řádového </a:t>
            </a:r>
            <a:endParaRPr lang="cs-CZ" sz="2000" dirty="0" smtClean="0"/>
          </a:p>
          <a:p>
            <a:pPr>
              <a:buNone/>
            </a:pPr>
            <a:r>
              <a:rPr lang="cs-CZ" sz="2000" dirty="0"/>
              <a:t>d</a:t>
            </a:r>
            <a:r>
              <a:rPr lang="cs-CZ" sz="2000" dirty="0" smtClean="0"/>
              <a:t>omu.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Pokud byl sesazen, předpokládalo se, že odejde do jiného kláštera. Ve svém </a:t>
            </a:r>
          </a:p>
          <a:p>
            <a:pPr>
              <a:buNone/>
            </a:pPr>
            <a:r>
              <a:rPr lang="cs-CZ" sz="2000" dirty="0" smtClean="0"/>
              <a:t>původním mohl zůstat jen se svolením nového opata.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Opatovi, ať již svého původního nebo jiného kláštera musel složit slib </a:t>
            </a:r>
          </a:p>
          <a:p>
            <a:pPr>
              <a:buNone/>
            </a:pPr>
            <a:r>
              <a:rPr lang="cs-CZ" sz="2000" dirty="0"/>
              <a:t>p</a:t>
            </a:r>
            <a:r>
              <a:rPr lang="cs-CZ" sz="2000" dirty="0" smtClean="0"/>
              <a:t>oslušnosti </a:t>
            </a:r>
            <a:r>
              <a:rPr lang="cs-CZ" sz="2000" dirty="0"/>
              <a:t>a zařadit se do konventu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Většina opatů českých klášterů po rezignaci zůstávala ve stejném </a:t>
            </a:r>
            <a:r>
              <a:rPr lang="cs-CZ" sz="2000" dirty="0" smtClean="0"/>
              <a:t>klášteře.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Zde se těšila privilegovanému postavení.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Osobní důchod (Bývalý opat Hynek ve Žďáru jeden  žďárský hospodářský dvůr </a:t>
            </a:r>
          </a:p>
          <a:p>
            <a:pPr>
              <a:buNone/>
            </a:pPr>
            <a:r>
              <a:rPr lang="cs-CZ" sz="2000" dirty="0" smtClean="0"/>
              <a:t>se všemi výnosy + plat 6 kop grošů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Zvláštní obydlí  (Konrád  Zbraslavský žil)</a:t>
            </a:r>
          </a:p>
          <a:p>
            <a:pPr>
              <a:buNone/>
            </a:pPr>
            <a:endParaRPr lang="cs-CZ" sz="2000" baseline="30000" dirty="0"/>
          </a:p>
          <a:p>
            <a:pPr>
              <a:buNone/>
            </a:pPr>
            <a:r>
              <a:rPr lang="cs-CZ" sz="2000" dirty="0" smtClean="0"/>
              <a:t>Další výsady  </a:t>
            </a:r>
            <a:r>
              <a:rPr lang="cs-CZ" sz="2000" smtClean="0"/>
              <a:t>( např. </a:t>
            </a:r>
            <a:r>
              <a:rPr lang="cs-CZ" sz="2000" dirty="0" smtClean="0"/>
              <a:t>směl jíst maso)</a:t>
            </a: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Další hodnostáři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Jmenováni opatem a jemu odpovědní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Museli být vybráni z mnichů daného opatství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Převor (prior)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Druhý muž po opatovi</a:t>
            </a:r>
          </a:p>
          <a:p>
            <a:pPr lvl="0"/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Péče o konvent- dodržování řehole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                            dodržování discipliny v klášteře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                            dohlížet na mnichy i novice, aby řádně plnili své povinnosti         </a:t>
            </a:r>
            <a:r>
              <a:rPr lang="cs-CZ" dirty="0" smtClean="0"/>
              <a:t>             </a:t>
            </a:r>
          </a:p>
          <a:p>
            <a:pPr lvl="0">
              <a:buNone/>
            </a:pPr>
            <a:r>
              <a:rPr lang="cs-CZ" sz="2000" dirty="0" smtClean="0"/>
              <a:t>                              nepravosti hlásit opatovi  </a:t>
            </a:r>
          </a:p>
          <a:p>
            <a:pPr lvl="0"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Liturgické povinnosti  Vedl druhý chór </a:t>
            </a:r>
          </a:p>
          <a:p>
            <a:pPr>
              <a:buNone/>
            </a:pPr>
            <a:r>
              <a:rPr lang="cs-CZ" sz="2000" dirty="0" smtClean="0"/>
              <a:t>                                        Mohl vést kapitulu</a:t>
            </a:r>
          </a:p>
          <a:p>
            <a:pPr>
              <a:buNone/>
            </a:pPr>
            <a:r>
              <a:rPr lang="cs-CZ" sz="2000" dirty="0" smtClean="0"/>
              <a:t>                                        Mohl vést </a:t>
            </a:r>
            <a:r>
              <a:rPr lang="cs-CZ" sz="2000" dirty="0" err="1" smtClean="0"/>
              <a:t>collatio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Mohl být zpovědníkem mnichů, noviců, </a:t>
            </a:r>
            <a:r>
              <a:rPr lang="cs-CZ" sz="2000" dirty="0" err="1" smtClean="0"/>
              <a:t>konvršů</a:t>
            </a:r>
            <a:endParaRPr lang="cs-CZ" sz="2000" dirty="0" smtClean="0"/>
          </a:p>
          <a:p>
            <a:pPr lvl="0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Převor (prior)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Podléhala mu hospodářská správa kláštera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 případě nepřítomnosti opata nebo během interregna na něj přecházela </a:t>
            </a:r>
          </a:p>
          <a:p>
            <a:pPr>
              <a:buNone/>
            </a:pPr>
            <a:r>
              <a:rPr lang="cs-CZ" sz="2000" dirty="0" smtClean="0"/>
              <a:t>správa celého kláštera a spolu s ní i některé opatské pravomoci.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Podpřevor (</a:t>
            </a:r>
            <a:r>
              <a:rPr lang="cs-CZ" sz="2400" i="1" dirty="0" err="1" smtClean="0"/>
              <a:t>subprior</a:t>
            </a:r>
            <a:r>
              <a:rPr lang="cs-CZ" sz="2400" i="1" dirty="0" smtClean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Pomocník převora, velké kláštery měly několik podpřevorů.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Pomáhali převorovi start se o konvent.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 rozsahu jejich povinností vypovídají vizitace vyšebrodského kláštera (14.st.)</a:t>
            </a:r>
          </a:p>
          <a:p>
            <a:pPr>
              <a:buNone/>
            </a:pPr>
            <a:r>
              <a:rPr lang="cs-CZ" sz="2000" dirty="0" err="1" smtClean="0"/>
              <a:t>Subprioři</a:t>
            </a:r>
            <a:r>
              <a:rPr lang="cs-CZ" sz="2000" dirty="0" smtClean="0"/>
              <a:t> měli po zazvonění na vigilii obejít lůžka mnichů </a:t>
            </a:r>
          </a:p>
          <a:p>
            <a:pPr>
              <a:buNone/>
            </a:pPr>
            <a:r>
              <a:rPr lang="cs-CZ" sz="2000" dirty="0" smtClean="0"/>
              <a:t>a zkontrolovat, zda všichni vstali a odešli na bohoslužby do kostela.</a:t>
            </a:r>
          </a:p>
          <a:p>
            <a:pPr>
              <a:buNone/>
            </a:pPr>
            <a:r>
              <a:rPr lang="cs-CZ" sz="2000" dirty="0" smtClean="0"/>
              <a:t> Zvlášť pečliví měli být při kontrole mladých a dohlížet na jejich účast </a:t>
            </a:r>
          </a:p>
          <a:p>
            <a:pPr>
              <a:buNone/>
            </a:pPr>
            <a:r>
              <a:rPr lang="cs-CZ" sz="2000" dirty="0" smtClean="0"/>
              <a:t>na bohoslužbách i na </a:t>
            </a:r>
            <a:r>
              <a:rPr lang="cs-CZ" sz="2000" i="1" dirty="0" err="1" smtClean="0"/>
              <a:t>lectio</a:t>
            </a:r>
            <a:r>
              <a:rPr lang="cs-CZ" sz="2000" i="1" dirty="0" smtClean="0"/>
              <a:t> divina</a:t>
            </a:r>
            <a:r>
              <a:rPr lang="cs-CZ" sz="2000" dirty="0" smtClean="0"/>
              <a:t>. </a:t>
            </a:r>
          </a:p>
          <a:p>
            <a:pPr>
              <a:buNone/>
            </a:pPr>
            <a:r>
              <a:rPr lang="cs-CZ" sz="2000" dirty="0" smtClean="0"/>
              <a:t>Měli dbát na dodržování řádové discipliny a vystupovat proti rušitelům míru i </a:t>
            </a:r>
          </a:p>
          <a:p>
            <a:pPr>
              <a:buNone/>
            </a:pPr>
            <a:r>
              <a:rPr lang="cs-CZ" sz="2000" dirty="0" smtClean="0"/>
              <a:t>proti všem ostatním prohřeškům, například porušování  </a:t>
            </a:r>
            <a:r>
              <a:rPr lang="cs-CZ" sz="2000" dirty="0" err="1" smtClean="0"/>
              <a:t>silencia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Novicmistr</a:t>
            </a:r>
            <a:r>
              <a:rPr lang="cs-CZ" sz="2400" dirty="0" smtClean="0"/>
              <a:t> (</a:t>
            </a:r>
            <a:r>
              <a:rPr lang="cs-CZ" sz="2400" i="1" dirty="0" smtClean="0"/>
              <a:t>magister </a:t>
            </a:r>
            <a:r>
              <a:rPr lang="cs-CZ" sz="2400" i="1" dirty="0" err="1" smtClean="0"/>
              <a:t>noviciorum</a:t>
            </a:r>
            <a:r>
              <a:rPr lang="cs-CZ" sz="2400" i="1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Výchova noviců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Žil se svými svěřenci v prostorách noviciátu</a:t>
            </a:r>
            <a:endParaRPr 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Kustod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Péče o kostel- pořádek v chrámu</a:t>
            </a:r>
          </a:p>
          <a:p>
            <a:pPr>
              <a:buNone/>
            </a:pPr>
            <a:r>
              <a:rPr lang="cs-CZ" sz="2000" dirty="0" smtClean="0"/>
              <a:t>                          olej do svítilen, svíčky</a:t>
            </a:r>
          </a:p>
          <a:p>
            <a:pPr>
              <a:buNone/>
            </a:pPr>
            <a:r>
              <a:rPr lang="cs-CZ" sz="2000" dirty="0" smtClean="0"/>
              <a:t>                          kostelní roucha</a:t>
            </a:r>
          </a:p>
          <a:p>
            <a:pPr>
              <a:buNone/>
            </a:pPr>
            <a:r>
              <a:rPr lang="cs-CZ" sz="2000" dirty="0" smtClean="0"/>
              <a:t>                          liturgické nádoby</a:t>
            </a:r>
          </a:p>
          <a:p>
            <a:pPr>
              <a:buNone/>
            </a:pPr>
            <a:r>
              <a:rPr lang="cs-CZ" sz="2000" dirty="0" smtClean="0"/>
              <a:t>                          hostie</a:t>
            </a:r>
          </a:p>
          <a:p>
            <a:pPr>
              <a:buNone/>
            </a:pPr>
            <a:r>
              <a:rPr lang="cs-CZ" sz="2000" dirty="0" smtClean="0"/>
              <a:t>                         výzdoba kostela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Otevíral a zavíral kostel</a:t>
            </a:r>
          </a:p>
          <a:p>
            <a:pPr>
              <a:buNone/>
            </a:pPr>
            <a:r>
              <a:rPr lang="cs-CZ" sz="2000" dirty="0" smtClean="0"/>
              <a:t>Určoval počátek bohoslužeb (</a:t>
            </a:r>
            <a:r>
              <a:rPr lang="cs-CZ" sz="2000" dirty="0" err="1" smtClean="0"/>
              <a:t>clepsydry</a:t>
            </a:r>
            <a:r>
              <a:rPr lang="cs-CZ" sz="2000" dirty="0" smtClean="0"/>
              <a:t>?, svíčky apod.)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Kantor (</a:t>
            </a:r>
            <a:r>
              <a:rPr lang="cs-CZ" sz="2000" i="1" dirty="0" err="1" smtClean="0"/>
              <a:t>cantor</a:t>
            </a:r>
            <a:r>
              <a:rPr lang="cs-CZ" sz="2000" i="1" dirty="0" smtClean="0"/>
              <a:t>)  a </a:t>
            </a:r>
            <a:r>
              <a:rPr lang="cs-CZ" sz="2000" i="1" dirty="0" err="1" smtClean="0"/>
              <a:t>podkantor</a:t>
            </a:r>
            <a:r>
              <a:rPr lang="cs-CZ" sz="2000" i="1" dirty="0" smtClean="0"/>
              <a:t> (</a:t>
            </a:r>
            <a:r>
              <a:rPr lang="cs-CZ" sz="2000" i="1" dirty="0" err="1" smtClean="0"/>
              <a:t>succentor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Zpěv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Péče o knihy v kostele</a:t>
            </a:r>
          </a:p>
          <a:p>
            <a:pPr>
              <a:buNone/>
            </a:pPr>
            <a:r>
              <a:rPr lang="cs-CZ" sz="2000" dirty="0" smtClean="0"/>
              <a:t>Péče o </a:t>
            </a:r>
            <a:r>
              <a:rPr lang="cs-CZ" sz="2000" dirty="0" err="1" smtClean="0"/>
              <a:t>armarium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Distribuce knih- pro liturgii</a:t>
            </a:r>
          </a:p>
          <a:p>
            <a:pPr>
              <a:buNone/>
            </a:pPr>
            <a:r>
              <a:rPr lang="cs-CZ" sz="2000" dirty="0" smtClean="0"/>
              <a:t>                              do kapituly  </a:t>
            </a:r>
          </a:p>
          <a:p>
            <a:pPr>
              <a:buNone/>
            </a:pPr>
            <a:r>
              <a:rPr lang="cs-CZ" sz="2000" dirty="0" smtClean="0"/>
              <a:t>Původně měl na starosti i listiny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Psal na tabuli jména mnichů určených pro čtení v chóru, v kapitule či</a:t>
            </a:r>
          </a:p>
          <a:p>
            <a:pPr>
              <a:buNone/>
            </a:pPr>
            <a:r>
              <a:rPr lang="cs-CZ" sz="2000" dirty="0" smtClean="0"/>
              <a:t> v refektáři. </a:t>
            </a:r>
          </a:p>
          <a:p>
            <a:pPr>
              <a:buNone/>
            </a:pPr>
            <a:r>
              <a:rPr lang="cs-CZ" sz="2000" dirty="0" smtClean="0"/>
              <a:t>Psal na tabuli jména mnichů, kteří byli pověřeni provádět </a:t>
            </a:r>
            <a:r>
              <a:rPr lang="cs-CZ" sz="2000" dirty="0" err="1" smtClean="0"/>
              <a:t>mandátum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(liturgické omývání nohou).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Opat (</a:t>
            </a:r>
            <a:r>
              <a:rPr lang="cs-CZ" sz="2400" i="1" dirty="0" err="1" smtClean="0"/>
              <a:t>abbas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Stál </a:t>
            </a:r>
            <a:r>
              <a:rPr lang="cs-CZ" sz="2000" dirty="0" smtClean="0"/>
              <a:t>v čele kláštera, vedl </a:t>
            </a:r>
            <a:r>
              <a:rPr lang="cs-CZ" sz="2000" dirty="0"/>
              <a:t>konvent po duchovní stránce </a:t>
            </a:r>
            <a:r>
              <a:rPr lang="cs-CZ" sz="2000" dirty="0" smtClean="0"/>
              <a:t>( v oblasti </a:t>
            </a:r>
            <a:r>
              <a:rPr lang="cs-CZ" sz="2000" dirty="0" err="1" smtClean="0"/>
              <a:t>spiritualií</a:t>
            </a:r>
            <a:r>
              <a:rPr lang="cs-CZ" sz="2000" dirty="0" smtClean="0"/>
              <a:t>) a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/>
              <a:t>byl zodpovědný za </a:t>
            </a:r>
            <a:r>
              <a:rPr lang="cs-CZ" sz="2000" dirty="0" smtClean="0"/>
              <a:t>spásu </a:t>
            </a:r>
            <a:r>
              <a:rPr lang="cs-CZ" sz="2000" dirty="0"/>
              <a:t>svěřených duší</a:t>
            </a:r>
            <a:r>
              <a:rPr lang="cs-CZ" sz="2000" dirty="0" smtClean="0"/>
              <a:t>.    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Klášter reprezentoval vůči </a:t>
            </a:r>
            <a:r>
              <a:rPr lang="cs-CZ" sz="2000" dirty="0"/>
              <a:t>vnějšímu světu a jednal jeho </a:t>
            </a:r>
            <a:r>
              <a:rPr lang="cs-CZ" sz="2000" dirty="0" smtClean="0"/>
              <a:t>jménem.   </a:t>
            </a: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 nejvyšší instanci byl zodpovědný za hospodářské vedení kláštera</a:t>
            </a:r>
          </a:p>
          <a:p>
            <a:endParaRPr lang="cs-CZ" sz="2000" dirty="0"/>
          </a:p>
          <a:p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 smtClean="0"/>
              <a:t>Mandatum</a:t>
            </a:r>
            <a:r>
              <a:rPr lang="cs-CZ" sz="2000" dirty="0" smtClean="0"/>
              <a:t>, Vyšší Brod</a:t>
            </a:r>
            <a:endParaRPr lang="cs-CZ" sz="2000" dirty="0"/>
          </a:p>
        </p:txBody>
      </p:sp>
      <p:pic>
        <p:nvPicPr>
          <p:cNvPr id="6" name="Zástupný symbol pro obsah 5" descr="Vyšší Bro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092406"/>
            <a:ext cx="4038600" cy="3765594"/>
          </a:xfrm>
        </p:spPr>
      </p:pic>
      <p:pic>
        <p:nvPicPr>
          <p:cNvPr id="9" name="Zástupný symbol pro obsah 8" descr="DSC_02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726862" cy="5605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746765" cy="24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800" dirty="0" err="1" smtClean="0"/>
              <a:t>Mandatum</a:t>
            </a:r>
            <a:r>
              <a:rPr lang="cs-CZ" sz="1800" dirty="0" smtClean="0"/>
              <a:t>, </a:t>
            </a:r>
            <a:r>
              <a:rPr lang="cs-CZ" sz="1800" dirty="0" err="1" smtClean="0"/>
              <a:t>Bebenhausen</a:t>
            </a:r>
            <a:endParaRPr lang="cs-CZ" sz="1800" dirty="0"/>
          </a:p>
        </p:txBody>
      </p:sp>
      <p:pic>
        <p:nvPicPr>
          <p:cNvPr id="5" name="Zástupný symbol pro obsah 4" descr="S křídlo-mandatum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Zástupný symbol pro obsah 7" descr="S křídlo ambitu, mandatum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203900" cy="5605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Hospodářská správa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i="1" dirty="0" err="1" smtClean="0"/>
              <a:t>Cellerarius</a:t>
            </a:r>
            <a:r>
              <a:rPr lang="cs-CZ" sz="2000" dirty="0" smtClean="0"/>
              <a:t> – hospodářský správce kláštera </a:t>
            </a:r>
          </a:p>
          <a:p>
            <a:pPr>
              <a:buNone/>
            </a:pPr>
            <a:r>
              <a:rPr lang="cs-CZ" sz="2000" dirty="0" smtClean="0"/>
              <a:t>                       zodpovědný za hospodaření kláštera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Často předstupeň k opatskému úřadu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Ve větších klášterech také </a:t>
            </a:r>
            <a:r>
              <a:rPr lang="cs-CZ" sz="2000" i="1" dirty="0" err="1" smtClean="0"/>
              <a:t>subcellerarius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Hospodářská správa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cs-CZ" sz="2000" i="1" dirty="0" err="1" smtClean="0"/>
              <a:t>Bursarius</a:t>
            </a:r>
            <a:r>
              <a:rPr lang="cs-CZ" sz="2000" dirty="0" smtClean="0"/>
              <a:t>  se staral o klášterní pokladnu, o příjmy a výdaje opatství. 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i="1" dirty="0" err="1" smtClean="0"/>
              <a:t>Camerarius</a:t>
            </a:r>
            <a:r>
              <a:rPr lang="cs-CZ" sz="2000" dirty="0" smtClean="0"/>
              <a:t> měl na starosti zásobování kláštera. Do jeho péče spadali mniši,   </a:t>
            </a:r>
          </a:p>
          <a:p>
            <a:pPr>
              <a:buNone/>
            </a:pPr>
            <a:r>
              <a:rPr lang="cs-CZ" sz="2000" dirty="0" err="1" smtClean="0"/>
              <a:t>konvrši</a:t>
            </a:r>
            <a:r>
              <a:rPr lang="cs-CZ" sz="2000" dirty="0" smtClean="0"/>
              <a:t>, námezdní pracovníci či </a:t>
            </a:r>
            <a:r>
              <a:rPr lang="cs-CZ" sz="2000" dirty="0" err="1" smtClean="0"/>
              <a:t>familiáři</a:t>
            </a:r>
            <a:r>
              <a:rPr lang="cs-CZ" sz="2000" dirty="0" smtClean="0"/>
              <a:t>, ale také hosté kláštera.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i="1" dirty="0" err="1" smtClean="0"/>
              <a:t>Vestiarius</a:t>
            </a:r>
            <a:r>
              <a:rPr lang="cs-CZ" sz="2000" dirty="0" smtClean="0"/>
              <a:t> měl na starosti klášterní šatnu, kde byly uloženy rezervní oděvy a </a:t>
            </a:r>
          </a:p>
          <a:p>
            <a:pPr>
              <a:buNone/>
            </a:pPr>
            <a:r>
              <a:rPr lang="cs-CZ" sz="2000" dirty="0" smtClean="0"/>
              <a:t>rezervní boty. </a:t>
            </a:r>
          </a:p>
          <a:p>
            <a:pPr>
              <a:buNone/>
            </a:pPr>
            <a:r>
              <a:rPr lang="cs-CZ" sz="2000" dirty="0" smtClean="0"/>
              <a:t>Dbal o dostatečné zásobení opatství šatstvem a obuví.</a:t>
            </a:r>
          </a:p>
          <a:p>
            <a:pPr>
              <a:buNone/>
            </a:pPr>
            <a:r>
              <a:rPr lang="cs-CZ" sz="2000" dirty="0" smtClean="0"/>
              <a:t>Rozhodoval o tom, kteří z mnichů dostanou nové šaty a boty.</a:t>
            </a:r>
          </a:p>
          <a:p>
            <a:pPr>
              <a:buNone/>
            </a:pPr>
            <a:r>
              <a:rPr lang="cs-CZ" sz="2000" dirty="0" smtClean="0"/>
              <a:t> Zásobování lůžkovinami ( konvent, dům pro hosty). </a:t>
            </a:r>
          </a:p>
          <a:p>
            <a:pPr>
              <a:buNone/>
            </a:pPr>
            <a:r>
              <a:rPr lang="cs-CZ" sz="2000" dirty="0" smtClean="0"/>
              <a:t> Zodpovědný za řemesla v klášteře, jejichž výrobky souvisely  s oděvy, obuví a </a:t>
            </a:r>
          </a:p>
          <a:p>
            <a:pPr>
              <a:buNone/>
            </a:pPr>
            <a:r>
              <a:rPr lang="cs-CZ" sz="2000" dirty="0" smtClean="0"/>
              <a:t>vybavením pro spánek </a:t>
            </a:r>
            <a:r>
              <a:rPr lang="cs-CZ" sz="2400" dirty="0" smtClean="0"/>
              <a:t>(</a:t>
            </a:r>
            <a:r>
              <a:rPr lang="cs-CZ" sz="2000" dirty="0" smtClean="0"/>
              <a:t>tkalcovské, ševcovské a kožedělné dílny).</a:t>
            </a:r>
          </a:p>
          <a:p>
            <a:pPr>
              <a:buNone/>
            </a:pPr>
            <a:r>
              <a:rPr lang="cs-CZ" sz="2000" dirty="0" smtClean="0"/>
              <a:t>Zodpovědný za nákupy tohoto zboží.</a:t>
            </a:r>
            <a:endParaRPr 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Hospodářská správa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i="1" dirty="0" err="1" smtClean="0"/>
              <a:t>Pitanciarius</a:t>
            </a:r>
            <a:r>
              <a:rPr lang="cs-CZ" sz="2000" i="1" dirty="0" smtClean="0"/>
              <a:t>  </a:t>
            </a:r>
            <a:r>
              <a:rPr lang="cs-CZ" sz="2000" dirty="0" smtClean="0"/>
              <a:t>obstarával </a:t>
            </a:r>
            <a:r>
              <a:rPr lang="cs-CZ" sz="2000" dirty="0" err="1" smtClean="0"/>
              <a:t>pitance</a:t>
            </a:r>
            <a:r>
              <a:rPr lang="cs-CZ" sz="2000" dirty="0" smtClean="0"/>
              <a:t>, přilepšení ke stravě konventu  (velké svátky,    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err="1" smtClean="0"/>
              <a:t>anniversaria</a:t>
            </a:r>
            <a:r>
              <a:rPr lang="cs-CZ" sz="2000" dirty="0" smtClean="0"/>
              <a:t>).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i="1" dirty="0" smtClean="0"/>
              <a:t>Magister </a:t>
            </a:r>
            <a:r>
              <a:rPr lang="cs-CZ" sz="2000" dirty="0" smtClean="0"/>
              <a:t>(</a:t>
            </a:r>
            <a:r>
              <a:rPr lang="cs-CZ" sz="2000" i="1" dirty="0" smtClean="0"/>
              <a:t>rektor</a:t>
            </a:r>
            <a:r>
              <a:rPr lang="cs-CZ" sz="2000" dirty="0" smtClean="0"/>
              <a:t>) </a:t>
            </a:r>
            <a:r>
              <a:rPr lang="cs-CZ" sz="2000" i="1" dirty="0" smtClean="0"/>
              <a:t>curie</a:t>
            </a:r>
            <a:r>
              <a:rPr lang="cs-CZ" sz="2000" dirty="0" smtClean="0"/>
              <a:t> – správce hospodářského dvora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i="1" dirty="0" smtClean="0"/>
              <a:t>Magister </a:t>
            </a:r>
            <a:r>
              <a:rPr lang="cs-CZ" sz="2000" i="1" dirty="0" err="1" smtClean="0"/>
              <a:t>grangiae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grangiarius</a:t>
            </a:r>
            <a:r>
              <a:rPr lang="cs-CZ" sz="2000" i="1" dirty="0" smtClean="0"/>
              <a:t>) správce </a:t>
            </a:r>
            <a:r>
              <a:rPr lang="cs-CZ" sz="2000" i="1" dirty="0" err="1" smtClean="0"/>
              <a:t>grangie</a:t>
            </a:r>
            <a:r>
              <a:rPr lang="cs-CZ" sz="2000" i="1" dirty="0" smtClean="0"/>
              <a:t>, </a:t>
            </a:r>
            <a:r>
              <a:rPr lang="cs-CZ" sz="2000" dirty="0" smtClean="0"/>
              <a:t>dvora přímo spravovaného </a:t>
            </a:r>
          </a:p>
          <a:p>
            <a:pPr>
              <a:buNone/>
            </a:pPr>
            <a:r>
              <a:rPr lang="cs-CZ" sz="2000" dirty="0" smtClean="0"/>
              <a:t>klášterem.</a:t>
            </a:r>
          </a:p>
          <a:p>
            <a:pPr>
              <a:buNone/>
            </a:pPr>
            <a:r>
              <a:rPr lang="cs-CZ" sz="2000" dirty="0" smtClean="0"/>
              <a:t>  </a:t>
            </a:r>
            <a:endParaRPr lang="cs-CZ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Infirmarius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i="1" dirty="0" smtClean="0"/>
              <a:t>magister </a:t>
            </a:r>
            <a:r>
              <a:rPr lang="cs-CZ" sz="2400" i="1" dirty="0" err="1" smtClean="0"/>
              <a:t>infirmorum</a:t>
            </a:r>
            <a:r>
              <a:rPr lang="cs-CZ" sz="2400" i="1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Správce klášterní nemocnice - měl na starosti jak péči o pacienty, tak i chod  </a:t>
            </a:r>
          </a:p>
          <a:p>
            <a:pPr>
              <a:buNone/>
            </a:pPr>
            <a:r>
              <a:rPr lang="cs-CZ" sz="2000" dirty="0" smtClean="0"/>
              <a:t>celé nemocnice.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Vizitace opakovaně ukládají správcům nemocnic, aby dbali na potřeby</a:t>
            </a:r>
          </a:p>
          <a:p>
            <a:pPr>
              <a:buNone/>
            </a:pPr>
            <a:r>
              <a:rPr lang="cs-CZ" sz="2000" dirty="0" smtClean="0"/>
              <a:t> nemocných a zejména  na kvalitní stravu. Výslovně se mluví  o tom, že </a:t>
            </a:r>
          </a:p>
          <a:p>
            <a:pPr>
              <a:buNone/>
            </a:pPr>
            <a:r>
              <a:rPr lang="cs-CZ" sz="2000" dirty="0" smtClean="0"/>
              <a:t>nemocní, na rozdíl od ostatních mnichů, mohou v některých případech, </a:t>
            </a:r>
          </a:p>
          <a:p>
            <a:pPr>
              <a:buNone/>
            </a:pPr>
            <a:r>
              <a:rPr lang="cs-CZ" sz="2000" dirty="0" smtClean="0"/>
              <a:t>požívat maso.</a:t>
            </a:r>
            <a:endParaRPr lang="cs-CZ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Hospitalarius</a:t>
            </a:r>
            <a:r>
              <a:rPr lang="cs-CZ" sz="2400" dirty="0" smtClean="0"/>
              <a:t> (též </a:t>
            </a:r>
            <a:r>
              <a:rPr lang="cs-CZ" sz="2400" i="1" dirty="0" smtClean="0"/>
              <a:t>magister </a:t>
            </a:r>
            <a:r>
              <a:rPr lang="cs-CZ" sz="2400" i="1" dirty="0" err="1" smtClean="0"/>
              <a:t>hospitum</a:t>
            </a:r>
            <a:r>
              <a:rPr lang="cs-CZ" sz="2400" dirty="0" smtClean="0"/>
              <a:t>)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Měl na starosti dům pro hosty.</a:t>
            </a:r>
          </a:p>
          <a:p>
            <a:pPr>
              <a:buNone/>
            </a:pPr>
            <a:r>
              <a:rPr lang="cs-CZ" sz="2000" dirty="0" smtClean="0"/>
              <a:t>Povinnost pohostinství.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Dům pro hosty stával nedaleko brány, jeho přízemí tvořil refektář, v patře se </a:t>
            </a:r>
          </a:p>
          <a:p>
            <a:pPr>
              <a:buNone/>
            </a:pPr>
            <a:r>
              <a:rPr lang="cs-CZ" sz="2000" dirty="0" smtClean="0"/>
              <a:t>nacházely prostory pro spaní.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Náklady spojené s výživou hostů, především těch urozených, jež do </a:t>
            </a:r>
          </a:p>
          <a:p>
            <a:pPr>
              <a:buNone/>
            </a:pPr>
            <a:r>
              <a:rPr lang="cs-CZ" sz="2000" dirty="0" smtClean="0"/>
              <a:t>kláštera přijížděli třeba i s rozsáhlou družinou, byly značně vysoké, a tak není </a:t>
            </a:r>
          </a:p>
          <a:p>
            <a:pPr>
              <a:buNone/>
            </a:pPr>
            <a:r>
              <a:rPr lang="cs-CZ" sz="2000" dirty="0" smtClean="0"/>
              <a:t>divu, že si řádové domy ve 14. století často vyprošovaly privilegium, aby byly </a:t>
            </a:r>
          </a:p>
          <a:p>
            <a:pPr>
              <a:buNone/>
            </a:pPr>
            <a:r>
              <a:rPr lang="cs-CZ" sz="2000" dirty="0" smtClean="0"/>
              <a:t>hostinské povinnosti zbaveny.</a:t>
            </a:r>
            <a:endParaRPr lang="cs-CZ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Fortnýř</a:t>
            </a:r>
            <a:r>
              <a:rPr lang="cs-CZ" sz="2400" i="1" dirty="0" smtClean="0"/>
              <a:t> (</a:t>
            </a:r>
            <a:r>
              <a:rPr lang="cs-CZ" sz="2400" i="1" dirty="0" err="1" smtClean="0"/>
              <a:t>portarius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Měl na starosti přístup do kláštera.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err="1" smtClean="0"/>
              <a:t>Fortnýř</a:t>
            </a:r>
            <a:r>
              <a:rPr lang="cs-CZ" sz="2000" dirty="0" smtClean="0"/>
              <a:t> žil na bráně (budova či několik budov, někdy i opevněných na způsob </a:t>
            </a:r>
          </a:p>
          <a:p>
            <a:pPr>
              <a:buNone/>
            </a:pPr>
            <a:r>
              <a:rPr lang="cs-CZ" sz="2000" dirty="0" smtClean="0"/>
              <a:t>tvrze), kde měl svou celu.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Kromě jiného měl na starosti též distribuci jídla a ošacení pro chudé, které se</a:t>
            </a:r>
          </a:p>
          <a:p>
            <a:pPr>
              <a:buNone/>
            </a:pPr>
            <a:r>
              <a:rPr lang="cs-CZ" sz="2000" dirty="0" smtClean="0"/>
              <a:t> pravidelně vynášelo před klášterní bránu, kde se shromažďovali potřební.</a:t>
            </a:r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Výčet funkcionářů kláštera býval v různých opatstvích různě velký. Záleželo na velikosti konventu i významnosti kláštera, kolik osob bylo zapotřebí na jeho správu.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Opat (</a:t>
            </a:r>
            <a:r>
              <a:rPr lang="cs-CZ" sz="2400" i="1" dirty="0" err="1" smtClean="0"/>
              <a:t>abbas</a:t>
            </a:r>
            <a:r>
              <a:rPr lang="cs-CZ" sz="2400" i="1" dirty="0" smtClean="0"/>
              <a:t>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Role v duchovní správě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Vedl první chór </a:t>
            </a:r>
          </a:p>
          <a:p>
            <a:r>
              <a:rPr lang="cs-CZ" sz="2000" dirty="0" smtClean="0"/>
              <a:t>Celebroval </a:t>
            </a:r>
            <a:r>
              <a:rPr lang="cs-CZ" sz="2000" dirty="0"/>
              <a:t>nejvýznamnější mše liturgického </a:t>
            </a:r>
            <a:r>
              <a:rPr lang="cs-CZ" sz="2000" dirty="0" smtClean="0"/>
              <a:t>roku</a:t>
            </a:r>
          </a:p>
          <a:p>
            <a:r>
              <a:rPr lang="cs-CZ" sz="2000" dirty="0" smtClean="0"/>
              <a:t>Vedl kapitulu</a:t>
            </a:r>
          </a:p>
          <a:p>
            <a:r>
              <a:rPr lang="cs-CZ" sz="2000" dirty="0" smtClean="0"/>
              <a:t>Vedl </a:t>
            </a:r>
            <a:r>
              <a:rPr lang="cs-CZ" sz="2000" dirty="0" err="1" smtClean="0"/>
              <a:t>collatio</a:t>
            </a:r>
            <a:endParaRPr lang="cs-CZ" sz="2000" dirty="0" smtClean="0"/>
          </a:p>
          <a:p>
            <a:r>
              <a:rPr lang="cs-CZ" sz="2000" dirty="0" smtClean="0"/>
              <a:t>Měl kázání o významných dnech</a:t>
            </a:r>
          </a:p>
          <a:p>
            <a:endParaRPr lang="cs-CZ" sz="2000" dirty="0"/>
          </a:p>
          <a:p>
            <a:r>
              <a:rPr lang="cs-CZ" sz="2000" dirty="0" smtClean="0"/>
              <a:t>Přijímal mnišské sliby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5" name="Zástupný symbol pro obsah 5" descr="bernard-chapi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3733333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17455" t="41396" r="6320" b="17901"/>
          <a:stretch>
            <a:fillRect/>
          </a:stretch>
        </p:blipFill>
        <p:spPr bwMode="auto">
          <a:xfrm>
            <a:off x="-1" y="1988840"/>
            <a:ext cx="8828684" cy="37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i="1" dirty="0" smtClean="0"/>
              <a:t>Opat (</a:t>
            </a:r>
            <a:r>
              <a:rPr lang="cs-CZ" sz="2400" i="1" dirty="0" err="1" smtClean="0"/>
              <a:t>abbas</a:t>
            </a:r>
            <a:r>
              <a:rPr lang="cs-CZ" sz="2400" i="1" dirty="0" smtClean="0"/>
              <a:t>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Hospodářské vedení kláštera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Zodpovídal </a:t>
            </a:r>
            <a:r>
              <a:rPr lang="cs-CZ" sz="2000" dirty="0">
                <a:solidFill>
                  <a:prstClr val="black"/>
                </a:solidFill>
              </a:rPr>
              <a:t>za hospodářské vedení kláštera</a:t>
            </a:r>
            <a:r>
              <a:rPr lang="cs-CZ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Spolu s konventem rozhodoval o smlouvách, </a:t>
            </a: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které </a:t>
            </a:r>
            <a:r>
              <a:rPr lang="cs-CZ" sz="2000" dirty="0">
                <a:solidFill>
                  <a:prstClr val="black"/>
                </a:solidFill>
              </a:rPr>
              <a:t>od 13. století také pečetil vlastní pečetí</a:t>
            </a:r>
            <a:r>
              <a:rPr lang="cs-CZ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Jednou ročně, při </a:t>
            </a:r>
            <a:r>
              <a:rPr lang="cs-CZ" sz="2000" dirty="0" smtClean="0">
                <a:solidFill>
                  <a:prstClr val="black"/>
                </a:solidFill>
              </a:rPr>
              <a:t>vizitaci </a:t>
            </a:r>
            <a:r>
              <a:rPr lang="cs-CZ" sz="2000" dirty="0">
                <a:solidFill>
                  <a:prstClr val="black"/>
                </a:solidFill>
              </a:rPr>
              <a:t>skládal účty ze svého vedení </a:t>
            </a:r>
            <a:r>
              <a:rPr lang="cs-CZ" sz="2000" dirty="0" smtClean="0">
                <a:solidFill>
                  <a:prstClr val="black"/>
                </a:solidFill>
              </a:rPr>
              <a:t>otci- </a:t>
            </a:r>
            <a:r>
              <a:rPr lang="cs-CZ" sz="2000" dirty="0">
                <a:solidFill>
                  <a:prstClr val="black"/>
                </a:solidFill>
              </a:rPr>
              <a:t>opatovi </a:t>
            </a: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z</a:t>
            </a:r>
            <a:r>
              <a:rPr lang="cs-CZ" sz="2000" dirty="0">
                <a:solidFill>
                  <a:prstClr val="black"/>
                </a:solidFill>
              </a:rPr>
              <a:t> mateřského kláštera.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32034" t="34057" r="31929" b="23027"/>
          <a:stretch>
            <a:fillRect/>
          </a:stretch>
        </p:blipFill>
        <p:spPr bwMode="auto">
          <a:xfrm>
            <a:off x="5508104" y="332656"/>
            <a:ext cx="338309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32329" t="46411" r="24894" b="8347"/>
          <a:stretch>
            <a:fillRect/>
          </a:stretch>
        </p:blipFill>
        <p:spPr bwMode="auto">
          <a:xfrm>
            <a:off x="1475656" y="908720"/>
            <a:ext cx="636275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Opat (</a:t>
            </a:r>
            <a:r>
              <a:rPr lang="cs-CZ" sz="2400" i="1" dirty="0" err="1" smtClean="0"/>
              <a:t>abbas</a:t>
            </a:r>
            <a:r>
              <a:rPr lang="cs-CZ" sz="2400" i="1" dirty="0" smtClean="0"/>
              <a:t>)</a:t>
            </a:r>
            <a:r>
              <a:rPr lang="cs-CZ" sz="2400" dirty="0" smtClean="0"/>
              <a:t> ve vztahu k cisterciáckému řádu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Účast </a:t>
            </a:r>
            <a:r>
              <a:rPr lang="cs-CZ" sz="2000" dirty="0"/>
              <a:t>na generálních kapitulách v </a:t>
            </a:r>
            <a:r>
              <a:rPr lang="cs-CZ" sz="2000" dirty="0" err="1" smtClean="0"/>
              <a:t>Cîteaux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Pokud měl klášter filiace, jako pater-</a:t>
            </a:r>
            <a:r>
              <a:rPr lang="cs-CZ" sz="2000" dirty="0" err="1" smtClean="0"/>
              <a:t>abbas</a:t>
            </a:r>
            <a:r>
              <a:rPr lang="cs-CZ" sz="2000" dirty="0" smtClean="0"/>
              <a:t> vizitoval podřízené kláštery</a:t>
            </a:r>
          </a:p>
          <a:p>
            <a:endParaRPr lang="cs-CZ" sz="2000" dirty="0"/>
          </a:p>
          <a:p>
            <a:r>
              <a:rPr lang="cs-CZ" sz="2000" dirty="0"/>
              <a:t>V případě problémů dceřiného ústavu </a:t>
            </a:r>
            <a:r>
              <a:rPr lang="cs-CZ" sz="2000" dirty="0" smtClean="0"/>
              <a:t>pomáhal </a:t>
            </a:r>
            <a:r>
              <a:rPr lang="cs-CZ" sz="2000" dirty="0"/>
              <a:t>tyto obtíže </a:t>
            </a:r>
            <a:r>
              <a:rPr lang="cs-CZ" sz="2000" dirty="0" smtClean="0"/>
              <a:t>řešit.</a:t>
            </a:r>
          </a:p>
          <a:p>
            <a:endParaRPr lang="cs-CZ" sz="2000" dirty="0"/>
          </a:p>
          <a:p>
            <a:r>
              <a:rPr lang="cs-CZ" sz="2000" dirty="0" smtClean="0"/>
              <a:t>V době interregna vede filiační klášter.</a:t>
            </a:r>
          </a:p>
          <a:p>
            <a:endParaRPr lang="cs-CZ" sz="2000" dirty="0" smtClean="0"/>
          </a:p>
          <a:p>
            <a:r>
              <a:rPr lang="cs-CZ" sz="2000" dirty="0" smtClean="0"/>
              <a:t>Předsedá volbě opata filiačního kláštera  a potvrzuje jej v jeho funkci.</a:t>
            </a:r>
          </a:p>
          <a:p>
            <a:endParaRPr lang="cs-CZ" sz="2000" dirty="0" smtClean="0"/>
          </a:p>
          <a:p>
            <a:r>
              <a:rPr lang="cs-CZ" sz="2000" dirty="0" smtClean="0"/>
              <a:t>Pokud opat filiačního kláštera abdikuje, skládá funkci do jeho rukou.</a:t>
            </a:r>
          </a:p>
          <a:p>
            <a:endParaRPr lang="cs-CZ" sz="2000" dirty="0"/>
          </a:p>
          <a:p>
            <a:r>
              <a:rPr lang="cs-CZ" sz="2000" dirty="0" smtClean="0"/>
              <a:t>Má právo sesadit opata filiačního kláštera, </a:t>
            </a:r>
            <a:r>
              <a:rPr lang="cs-CZ" sz="2000" dirty="0"/>
              <a:t>pokud </a:t>
            </a:r>
            <a:r>
              <a:rPr lang="cs-CZ" sz="2000" dirty="0" smtClean="0"/>
              <a:t>svůj </a:t>
            </a:r>
            <a:r>
              <a:rPr lang="cs-CZ" sz="2000" dirty="0"/>
              <a:t>úřad </a:t>
            </a:r>
            <a:r>
              <a:rPr lang="cs-CZ" sz="2000" dirty="0" smtClean="0"/>
              <a:t>nezastává </a:t>
            </a:r>
            <a:r>
              <a:rPr lang="cs-CZ" sz="2000" dirty="0"/>
              <a:t>dobře nebo </a:t>
            </a:r>
            <a:r>
              <a:rPr lang="cs-CZ" sz="2000" dirty="0" smtClean="0"/>
              <a:t>pokud se </a:t>
            </a:r>
            <a:r>
              <a:rPr lang="cs-CZ" sz="2000" dirty="0"/>
              <a:t>provinil vůči řádovým </a:t>
            </a:r>
            <a:r>
              <a:rPr lang="cs-CZ" sz="2000" dirty="0" smtClean="0"/>
              <a:t>předpisům.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i="1" dirty="0" smtClean="0"/>
              <a:t>Opat (</a:t>
            </a:r>
            <a:r>
              <a:rPr lang="cs-CZ" sz="2400" i="1" dirty="0" err="1" smtClean="0"/>
              <a:t>abbas</a:t>
            </a:r>
            <a:r>
              <a:rPr lang="cs-CZ" sz="2400" i="1" dirty="0" smtClean="0"/>
              <a:t>) </a:t>
            </a:r>
            <a:r>
              <a:rPr lang="cs-CZ" sz="2400" dirty="0" smtClean="0"/>
              <a:t>vztah k panovníkovi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Má právo být dvořanem a účastnit se dvorských aktivit.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Někteří opati se stali rádci panovníků či jejich diplomaty  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1181</Words>
  <Application>Microsoft Office PowerPoint</Application>
  <PresentationFormat>Předvádění na obrazovce (4:3)</PresentationFormat>
  <Paragraphs>312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Hodnostáři cisterciáckých klášterů</vt:lpstr>
      <vt:lpstr>Opat</vt:lpstr>
      <vt:lpstr>Opat (abbas)</vt:lpstr>
      <vt:lpstr>Opat (abbas) Role v duchovní správě kláštera</vt:lpstr>
      <vt:lpstr>Snímek 5</vt:lpstr>
      <vt:lpstr>Opat (abbas) Hospodářské vedení kláštera</vt:lpstr>
      <vt:lpstr>Snímek 7</vt:lpstr>
      <vt:lpstr>Opat (abbas) ve vztahu k cisterciáckému řádu</vt:lpstr>
      <vt:lpstr>Opat (abbas) vztah k panovníkovi</vt:lpstr>
      <vt:lpstr> Odznakem opata – berla  (pastýřská hůl- opat pastýř duší)  </vt:lpstr>
      <vt:lpstr>Opat</vt:lpstr>
      <vt:lpstr>        Opat nežil v konventu spolu s mnichy, ale ve zvláštním domě nazývaném dům opata nebo prelatura. Byla zde i soukromá kaple, soukromá kuchyně, prostor pro přijímání hostů. Opatská kaple ve Zlaté Koruně. </vt:lpstr>
      <vt:lpstr> Opatská volba Podmínky a doporučení </vt:lpstr>
      <vt:lpstr>Svobodná volba ?</vt:lpstr>
      <vt:lpstr>Snímek 15</vt:lpstr>
      <vt:lpstr>Výběr kandidáta</vt:lpstr>
      <vt:lpstr>Snímek 17</vt:lpstr>
      <vt:lpstr>Volba</vt:lpstr>
      <vt:lpstr>Snímek 19</vt:lpstr>
      <vt:lpstr>Snímek 20</vt:lpstr>
      <vt:lpstr> Postavení  bývalého opata </vt:lpstr>
      <vt:lpstr>Snímek 22</vt:lpstr>
      <vt:lpstr>Další hodnostáři kláštera</vt:lpstr>
      <vt:lpstr>Převor (prior)</vt:lpstr>
      <vt:lpstr>Převor (prior)</vt:lpstr>
      <vt:lpstr>Podpřevor (subprior) </vt:lpstr>
      <vt:lpstr>Novicmistr (magister noviciorum)</vt:lpstr>
      <vt:lpstr>Kustod</vt:lpstr>
      <vt:lpstr>Kantor (cantor)  a podkantor (succentor)</vt:lpstr>
      <vt:lpstr>Mandatum, Vyšší Brod</vt:lpstr>
      <vt:lpstr>Mandatum, Bebenhausen</vt:lpstr>
      <vt:lpstr>Hospodářská správa kláštera</vt:lpstr>
      <vt:lpstr>Hospodářská správa kláštera</vt:lpstr>
      <vt:lpstr>Hospodářská správa kláštera</vt:lpstr>
      <vt:lpstr>Infirmarius (magister infirmorum)</vt:lpstr>
      <vt:lpstr>Hospitalarius (též magister hospitum) </vt:lpstr>
      <vt:lpstr>Fortnýř (portarius)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Hodnostáři cisterciáckých klášterů</dc:title>
  <dc:creator>Kateřina</dc:creator>
  <cp:lastModifiedBy>Kateřina</cp:lastModifiedBy>
  <cp:revision>81</cp:revision>
  <dcterms:created xsi:type="dcterms:W3CDTF">2018-12-02T15:27:48Z</dcterms:created>
  <dcterms:modified xsi:type="dcterms:W3CDTF">2018-12-04T19:03:19Z</dcterms:modified>
</cp:coreProperties>
</file>