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383" r:id="rId4"/>
    <p:sldId id="384" r:id="rId5"/>
    <p:sldId id="268" r:id="rId6"/>
    <p:sldId id="271" r:id="rId7"/>
    <p:sldId id="272" r:id="rId8"/>
    <p:sldId id="275" r:id="rId9"/>
    <p:sldId id="276" r:id="rId10"/>
    <p:sldId id="386" r:id="rId11"/>
    <p:sldId id="278" r:id="rId12"/>
    <p:sldId id="387" r:id="rId13"/>
    <p:sldId id="279" r:id="rId14"/>
    <p:sldId id="287" r:id="rId15"/>
    <p:sldId id="280" r:id="rId16"/>
    <p:sldId id="388" r:id="rId17"/>
    <p:sldId id="288" r:id="rId18"/>
    <p:sldId id="285" r:id="rId19"/>
    <p:sldId id="292" r:id="rId20"/>
    <p:sldId id="38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A3C28FC-0DB6-46D2-8189-A430B53D1F1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08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563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029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19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332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960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48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015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720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643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837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1A3C28FC-0DB6-46D2-8189-A430B53D1F1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55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4A21A4-F4D4-4057-8A7A-D6B10BB70C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Empirické metody v lingvistice</a:t>
            </a:r>
            <a:br>
              <a:rPr lang="cs-CZ" dirty="0"/>
            </a:br>
            <a:r>
              <a:rPr lang="cs-CZ" dirty="0"/>
              <a:t>4. HODINA (25. 10. 2021)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FA10E5-5BEB-48A3-8BBA-658C1FF319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zimní semestr 2020/2021</a:t>
            </a:r>
          </a:p>
          <a:p>
            <a:r>
              <a:rPr lang="cs-CZ" dirty="0"/>
              <a:t>pondělí 17:30–19:05</a:t>
            </a:r>
          </a:p>
          <a:p>
            <a:r>
              <a:rPr lang="cs-CZ" i="1" dirty="0"/>
              <a:t>Adam Kříž</a:t>
            </a:r>
          </a:p>
        </p:txBody>
      </p:sp>
    </p:spTree>
    <p:extLst>
      <p:ext uri="{BB962C8B-B14F-4D97-AF65-F5344CB8AC3E}">
        <p14:creationId xmlns:p14="http://schemas.microsoft.com/office/powerpoint/2010/main" val="1828051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>
            <a:extLst>
              <a:ext uri="{FF2B5EF4-FFF2-40B4-BE49-F238E27FC236}">
                <a16:creationId xmlns:a16="http://schemas.microsoft.com/office/drawing/2014/main" id="{296347B9-D868-4B94-80F1-4C43F7F3B4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b="1" dirty="0"/>
              <a:t>c) řazení odpovědí </a:t>
            </a:r>
          </a:p>
          <a:p>
            <a:pPr marL="0" indent="0">
              <a:buNone/>
            </a:pPr>
            <a:r>
              <a:rPr lang="cs-CZ" altLang="cs-CZ" dirty="0"/>
              <a:t>	seřazení položek ze seznamu na základě nějakého kritéria (důležitosti) – umisťování čísel k položkám </a:t>
            </a:r>
          </a:p>
          <a:p>
            <a:pPr marL="0" indent="0">
              <a:buNone/>
            </a:pPr>
            <a:r>
              <a:rPr lang="cs-CZ" altLang="cs-CZ" b="1" dirty="0"/>
              <a:t>d) číselné položky</a:t>
            </a:r>
          </a:p>
          <a:p>
            <a:pPr marL="0" indent="0">
              <a:buNone/>
            </a:pPr>
            <a:r>
              <a:rPr lang="cs-CZ" altLang="cs-CZ" dirty="0"/>
              <a:t>	otázky na věk respondenta, počet jazyků, kterými mluví apod. </a:t>
            </a:r>
          </a:p>
          <a:p>
            <a:pPr marL="0" indent="0">
              <a:buNone/>
            </a:pPr>
            <a:r>
              <a:rPr lang="cs-CZ" altLang="cs-CZ" b="1" dirty="0"/>
              <a:t>e) checklist (výčtová otázka)</a:t>
            </a:r>
          </a:p>
          <a:p>
            <a:pPr marL="0" indent="0">
              <a:buNone/>
            </a:pPr>
            <a:r>
              <a:rPr lang="cs-CZ" altLang="cs-CZ" dirty="0"/>
              <a:t>	seznam možností – označit položky ze seznamu, které vyhovují danému kritériu; dobré dát „další“, „nic z uvedeného“</a:t>
            </a:r>
          </a:p>
          <a:p>
            <a:pPr marL="457200" indent="-457200"/>
            <a:endParaRPr lang="cs-CZ" altLang="cs-CZ" sz="2400" dirty="0">
              <a:latin typeface="Arial" panose="020B060402020202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2F239F5-7627-4A30-8BA4-A82F7E1BE6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3938" y="585788"/>
            <a:ext cx="9720262" cy="14986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Dotazník – uzavřené otázky 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>
            <a:extLst>
              <a:ext uri="{FF2B5EF4-FFF2-40B4-BE49-F238E27FC236}">
                <a16:creationId xmlns:a16="http://schemas.microsoft.com/office/drawing/2014/main" id="{791B0886-FFA1-4362-8AE8-0281C1544A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bez nabízených možností</a:t>
            </a:r>
          </a:p>
          <a:p>
            <a:pPr eaLnBrk="1" hangingPunct="1"/>
            <a:r>
              <a:rPr lang="cs-CZ" altLang="cs-CZ" dirty="0"/>
              <a:t>„otevřenost“ obvykle nějak omezena </a:t>
            </a:r>
          </a:p>
          <a:p>
            <a:pPr eaLnBrk="1" hangingPunct="1"/>
            <a:r>
              <a:rPr lang="cs-CZ" altLang="cs-CZ" dirty="0"/>
              <a:t>kvalitativní přístup, „bohatší“ informace </a:t>
            </a:r>
          </a:p>
          <a:p>
            <a:pPr eaLnBrk="1" hangingPunct="1"/>
            <a:r>
              <a:rPr lang="cs-CZ" altLang="cs-CZ" dirty="0"/>
              <a:t>možnost odhalení nových, neočekávaných souvislostí; někdy nemusíme znát všechny možné odpovědi</a:t>
            </a:r>
          </a:p>
          <a:p>
            <a:pPr eaLnBrk="1" hangingPunct="1"/>
            <a:r>
              <a:rPr lang="cs-CZ" altLang="cs-CZ" dirty="0"/>
              <a:t>kontrola validity, kontrola toho, zda nebyl opomenut nějaký důležitý aspekt odpovědi </a:t>
            </a:r>
          </a:p>
          <a:p>
            <a:pPr eaLnBrk="1" hangingPunct="1"/>
            <a:r>
              <a:rPr lang="cs-CZ" altLang="cs-CZ" dirty="0"/>
              <a:t>možnost využít odpověď jako ilustraci v reportu  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2870629-5848-46DC-96C2-640FB3CC1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Dotazník – OTEVŘENÉ otázky </a:t>
            </a:r>
            <a:endParaRPr lang="cs-CZ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>
            <a:extLst>
              <a:ext uri="{FF2B5EF4-FFF2-40B4-BE49-F238E27FC236}">
                <a16:creationId xmlns:a16="http://schemas.microsoft.com/office/drawing/2014/main" id="{A16EA0E5-7EB2-4E69-8BD1-F3958488AC6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nevýhody: čas, nesnadné kódování, problém dvojí interpretace</a:t>
            </a:r>
          </a:p>
          <a:p>
            <a:pPr eaLnBrk="1" hangingPunct="1"/>
            <a:r>
              <a:rPr lang="cs-CZ" altLang="cs-CZ" dirty="0"/>
              <a:t>spíše ke konci dotazníku </a:t>
            </a:r>
          </a:p>
          <a:p>
            <a:pPr eaLnBrk="1" hangingPunct="1"/>
            <a:r>
              <a:rPr lang="cs-CZ" altLang="cs-CZ" dirty="0"/>
              <a:t>nejlepší, když nejsou úplně otevřené</a:t>
            </a:r>
          </a:p>
          <a:p>
            <a:pPr eaLnBrk="1" hangingPunct="1"/>
            <a:r>
              <a:rPr lang="cs-CZ" altLang="cs-CZ" dirty="0"/>
              <a:t>obvykle v předvýzkumu, při vyjasňování problematiky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>
            <a:extLst>
              <a:ext uri="{FF2B5EF4-FFF2-40B4-BE49-F238E27FC236}">
                <a16:creationId xmlns:a16="http://schemas.microsoft.com/office/drawing/2014/main" id="{E4960ADD-5134-4679-A5EC-DF1C84D1C1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b="1" dirty="0"/>
              <a:t>a) specifické otázky</a:t>
            </a:r>
          </a:p>
          <a:p>
            <a:pPr indent="0">
              <a:buNone/>
              <a:tabLst>
                <a:tab pos="542925" algn="l"/>
              </a:tabLst>
              <a:defRPr/>
            </a:pPr>
            <a:r>
              <a:rPr lang="cs-CZ" dirty="0"/>
              <a:t>	např. oblíbený televizní program </a:t>
            </a:r>
          </a:p>
          <a:p>
            <a:pPr marL="0" indent="0">
              <a:buNone/>
              <a:defRPr/>
            </a:pPr>
            <a:r>
              <a:rPr lang="cs-CZ" b="1" dirty="0"/>
              <a:t>b) objasňující otázky </a:t>
            </a:r>
          </a:p>
          <a:p>
            <a:pPr indent="0">
              <a:buNone/>
              <a:tabLst>
                <a:tab pos="542925" algn="l"/>
              </a:tabLst>
              <a:defRPr/>
            </a:pPr>
            <a:r>
              <a:rPr lang="cs-CZ" dirty="0"/>
              <a:t>	např. u výběru z více možností položka „prosím specifikujte“</a:t>
            </a:r>
          </a:p>
          <a:p>
            <a:pPr marL="0" indent="0">
              <a:buNone/>
              <a:defRPr/>
            </a:pPr>
            <a:r>
              <a:rPr lang="cs-CZ" b="1" dirty="0"/>
              <a:t>c) doplňování vět</a:t>
            </a:r>
          </a:p>
          <a:p>
            <a:pPr marL="0" indent="0">
              <a:buNone/>
              <a:defRPr/>
            </a:pPr>
            <a:r>
              <a:rPr lang="cs-CZ" b="1" dirty="0"/>
              <a:t>d) krátké odpovědi </a:t>
            </a:r>
          </a:p>
          <a:p>
            <a:pPr indent="0">
              <a:buNone/>
              <a:tabLst>
                <a:tab pos="542925" algn="l"/>
              </a:tabLst>
              <a:defRPr/>
            </a:pPr>
            <a:r>
              <a:rPr lang="cs-CZ" dirty="0"/>
              <a:t>	více než věta a méně než odstavec (otázky se musí zaměřovat na konkrétnější dimenzi) – př. Jak může být tento seminář vylepšen? </a:t>
            </a:r>
          </a:p>
          <a:p>
            <a:pPr eaLnBrk="1" hangingPunct="1">
              <a:defRPr/>
            </a:pPr>
            <a:endParaRPr lang="cs-CZ" sz="2400" dirty="0">
              <a:latin typeface="Arial" charset="0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2D49216-4908-4C3D-A912-C92957C2A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Dotazník – OTEVŘENÉ otázky </a:t>
            </a:r>
            <a:endParaRPr lang="cs-CZ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35DC1F6-3C86-4813-9099-724EA47C04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819151"/>
            <a:ext cx="7313612" cy="6254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/>
              <a:t>Dotazník – další typy položek 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4FF81285-36BE-4BB8-9AAE-BFD121DBC2A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nepřímé otázky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filtrační otázky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kontrolní otázky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vícepoložkové škály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200" dirty="0"/>
              <a:t>skupina odlišně formulovaných položek zaměřujících se na stejnou kategorii (vždy z trochu jiného aspektu)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200" dirty="0"/>
              <a:t>užito při zkoumání abstraktních, mentálních konceptů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200" dirty="0"/>
              <a:t>reakce na vliv formulování otázek na odpovědi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200" dirty="0"/>
              <a:t>odpovědi na různé otázky sečteny či zprůměrovány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200" dirty="0"/>
              <a:t>lepší pro podchycení zkoumané domény než jedna otázka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200" dirty="0"/>
              <a:t>ne méně než 3–4 položky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 dirty="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>
            <a:extLst>
              <a:ext uri="{FF2B5EF4-FFF2-40B4-BE49-F238E27FC236}">
                <a16:creationId xmlns:a16="http://schemas.microsoft.com/office/drawing/2014/main" id="{210A44AE-64E6-4116-BF68-6858D45E1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pečlivé pilotování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počáteční fáze: volné vytváření položek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principy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2000" dirty="0"/>
              <a:t>používání vět skutečně pronesených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2000" dirty="0"/>
              <a:t>používání otázek z jiných, uznávaných dotazníků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zásady dobrého psaní položek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používat jednoduchý a přirozený jazyk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přiblížit slovník dotazníku slovníku respondentů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použít otázky, u nichž se dá předpokládat respondentova dostatečná znalost k poskytnutí odp.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ideální: výzkumník a respondent chápou všechny pojmy a otázky stejně (k tomu pomáhá např. umisťování příkladů) 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vyhnout se komplexním gramatickým formám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dirty="0">
              <a:latin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A4599A0-11F0-4AEE-8E74-6CC21C12B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Dotazník – FORMULACE POLOŽEK</a:t>
            </a:r>
            <a:endParaRPr lang="cs-CZ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id="{CA2CC4F0-0EC8-448C-B92A-E64F32BE5B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cs-CZ" altLang="cs-CZ" sz="1900" dirty="0"/>
              <a:t>vyhnout se dvojznačným a významově zatíženým slovům/frázím: dobrý, svobodný, nikdy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900" dirty="0"/>
              <a:t>vyhnout se všezahrnujícím i </a:t>
            </a:r>
            <a:r>
              <a:rPr lang="cs-CZ" altLang="cs-CZ" sz="1900" dirty="0" err="1"/>
              <a:t>vševylučujícím</a:t>
            </a:r>
            <a:r>
              <a:rPr lang="cs-CZ" altLang="cs-CZ" sz="1900" dirty="0"/>
              <a:t> slovům: ztráta variability dat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900" dirty="0"/>
              <a:t>užít jasný referenční rámec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900" dirty="0"/>
              <a:t>vyhnout se negacím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900" dirty="0"/>
              <a:t>vyhnout se dvouhlavňovým otázkám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900" dirty="0"/>
              <a:t>vyhnout se otázkám s očekávanou odpovědí od každého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900" dirty="0"/>
              <a:t>vyhnout se nerelevantním nebo redundantním otázkám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900" dirty="0"/>
              <a:t>zahrnout jak pozitivně, tak negativně formulované položky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>
              <a:latin typeface="Arial" panose="020B0604020202020204" pitchFamily="34" charset="0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7351EE4-AA48-4DF7-90FE-6F41EB122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Dotazník – FORMULACE POLOŽEK</a:t>
            </a:r>
            <a:endParaRPr lang="cs-CZ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>
              <a:ext uri="{FF2B5EF4-FFF2-40B4-BE49-F238E27FC236}">
                <a16:creationId xmlns:a16="http://schemas.microsoft.com/office/drawing/2014/main" id="{FA161BB4-FBA7-4B80-A3E9-6422BB896AF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1" eaLnBrk="1" hangingPunct="1"/>
            <a:r>
              <a:rPr lang="cs-CZ" altLang="cs-CZ" sz="1900" dirty="0"/>
              <a:t>vyhnout se zavádějícím otázkám, které vyžadují po respondentovi přijmutí předpokladu obsaženého v položce předtím, než může být odpovězeno </a:t>
            </a:r>
          </a:p>
          <a:p>
            <a:pPr lvl="1" eaLnBrk="1" hangingPunct="1"/>
            <a:r>
              <a:rPr lang="cs-CZ" altLang="cs-CZ" sz="1900" dirty="0"/>
              <a:t>nestřídat formáty položek v rámci jednoho souboru</a:t>
            </a:r>
          </a:p>
          <a:p>
            <a:pPr lvl="1" eaLnBrk="1" hangingPunct="1"/>
            <a:endParaRPr lang="cs-CZ" altLang="cs-CZ" sz="1900" dirty="0"/>
          </a:p>
          <a:p>
            <a:pPr lvl="1" eaLnBrk="1" hangingPunct="1"/>
            <a:r>
              <a:rPr lang="cs-CZ" altLang="cs-CZ" sz="1900" dirty="0"/>
              <a:t>poskytnout všechny alternativy v odpovědi; kategorie nabízených možností se nesmí překrývat</a:t>
            </a:r>
          </a:p>
          <a:p>
            <a:pPr lvl="1" eaLnBrk="1" hangingPunct="1"/>
            <a:endParaRPr lang="cs-CZ" altLang="cs-CZ" sz="2000" dirty="0">
              <a:latin typeface="Arial" panose="020B0604020202020204" pitchFamily="34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B2B598EA-841F-46F2-9EB9-28F3CD682B1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819151"/>
            <a:ext cx="7313612" cy="6254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/>
              <a:t>Dotazník – předvýzkum a pilotáž 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95C89C01-872A-413D-B1D5-F8A6A2B5F72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předvýzkum: testování nástroje na menším okruhu lidí </a:t>
            </a:r>
          </a:p>
          <a:p>
            <a:pPr eaLnBrk="1" hangingPunct="1"/>
            <a:r>
              <a:rPr lang="cs-CZ" altLang="cs-CZ" dirty="0"/>
              <a:t>pilotáž – provedení výzkumu na omezené skupině respondentů; analýza výsledků 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cíle: dvojznačné formulace, obtíže při odpovídání, položky nepřinášející zajímavou informaci, irelevantní položky, položky problematické pro kódování, problémy s administrací, celkový vzhled dotazníku, srozumitelnost instrukcí, ozkoušení délky vyplňování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15779386-D8E8-46AD-8827-AB52DCE3EDD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819151"/>
            <a:ext cx="7313612" cy="6254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/>
              <a:t>Dotazník – administrace 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C688F231-5D90-4CD8-AA71-A26BBFB084A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administrace: dopad na kvalitu odpovědí</a:t>
            </a:r>
          </a:p>
          <a:p>
            <a:pPr eaLnBrk="1" hangingPunct="1"/>
            <a:r>
              <a:rPr lang="cs-CZ" altLang="cs-CZ" dirty="0"/>
              <a:t>výběr vzorku</a:t>
            </a:r>
          </a:p>
          <a:p>
            <a:pPr eaLnBrk="1" hangingPunct="1"/>
            <a:r>
              <a:rPr lang="cs-CZ" altLang="cs-CZ" dirty="0"/>
              <a:t>samotná administrace</a:t>
            </a:r>
          </a:p>
          <a:p>
            <a:pPr eaLnBrk="1" hangingPunct="1"/>
            <a:r>
              <a:rPr lang="cs-CZ" altLang="cs-CZ" dirty="0"/>
              <a:t>strategie užité k podnícení pozitivních postojů k vyplňování dotazníků</a:t>
            </a:r>
          </a:p>
          <a:p>
            <a:pPr eaLnBrk="1" hangingPunct="1"/>
            <a:r>
              <a:rPr lang="cs-CZ" altLang="cs-CZ" sz="2200" dirty="0"/>
              <a:t>profesionální styl a design</a:t>
            </a:r>
            <a:r>
              <a:rPr lang="cs-CZ" altLang="cs-CZ" dirty="0"/>
              <a:t>, slib zaslání </a:t>
            </a:r>
            <a:r>
              <a:rPr lang="cs-CZ" altLang="cs-CZ" dirty="0" err="1"/>
              <a:t>feefbacku</a:t>
            </a:r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administrace poštou; administrace jeden na jednoho; skupinová administrace; administrace online; administrace telefonicky atd. </a:t>
            </a:r>
          </a:p>
          <a:p>
            <a:pPr lvl="1" eaLnBrk="1" hangingPunct="1"/>
            <a:endParaRPr lang="cs-CZ" altLang="cs-CZ" sz="2400" dirty="0">
              <a:latin typeface="Arial" panose="020B0604020202020204" pitchFamily="34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22936E-E088-48A3-8EC6-E0C407835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- obecně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771B9C-4BE3-4C56-882F-6613E3EB5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instrument, který respondentům předkládá otázky či tvrzení, na něž mají reagovat buď vypsáním odpovědi, nebo výběrem z nabízených možností </a:t>
            </a:r>
          </a:p>
          <a:p>
            <a:endParaRPr lang="cs-CZ" dirty="0"/>
          </a:p>
          <a:p>
            <a:r>
              <a:rPr lang="cs-CZ" dirty="0"/>
              <a:t>&gt; sociodemografické údaje, jazykové dovednosti, jazykové postoje, přesvědčení o jazyce (jazykové ideologie), jazykové chování, produkce... 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0223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D71AE71C-7579-413D-95D1-9446D82EE27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819151"/>
            <a:ext cx="7313612" cy="6254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/>
              <a:t>Dotazník – zpracování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DA22D3B3-4C6C-4906-B8D6-ABC1462215A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každý dotazník by měl obdržet jedinečné identifikační číslo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při kódování odpovědi dostávají obvykle číselnou hodnotu (není to nutné u všech typů otázek)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200" dirty="0"/>
              <a:t>odpovědi na otevřené otázky by měly být kategorizovány, ještě než se začnou zanášet do souboru a kvantifikovat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200" dirty="0"/>
              <a:t>měla by být definována nějaká kódovací strategie a vytvořena též kódovací legenda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všechny odpovědi by měly být převedeny do nějakého počítačového souboru (např. excel) – tento krok si žádá dvojí kontrolu (první kódování obsahuje vždy chyby; při zadávání dat možnost pracovat s kolegou)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22936E-E088-48A3-8EC6-E0C407835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– </a:t>
            </a:r>
            <a:r>
              <a:rPr lang="cs-CZ" dirty="0" err="1"/>
              <a:t>NEvýhody</a:t>
            </a:r>
            <a:r>
              <a:rPr lang="cs-CZ" dirty="0"/>
              <a:t>, PROBLÉMY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771B9C-4BE3-4C56-882F-6613E3EB5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časově náročný design (sběr dat však může být relativně pohodlný a rychlý)</a:t>
            </a:r>
          </a:p>
          <a:p>
            <a:r>
              <a:rPr lang="cs-CZ" dirty="0"/>
              <a:t>&gt; omezená znalost, kterou z dotazníku vyvozujeme (spíše „povrchní“ obraz o sledovaném jevu)</a:t>
            </a:r>
          </a:p>
          <a:p>
            <a:r>
              <a:rPr lang="cs-CZ" dirty="0"/>
              <a:t>&gt; sbírán není přirozený jazyk (záleží na konkrétním designu, do jak velké míry toto může být dosaženo) </a:t>
            </a:r>
          </a:p>
          <a:p>
            <a:r>
              <a:rPr lang="cs-CZ" dirty="0"/>
              <a:t>&gt; vyplňování: vzdělanost, neochota vyplnit, špatné porozumění otázkám, špatná čitelnost odpovědí, efekt pořadí, nuda, únava, zaškrtávání na základě prezentace, tendence souhlasit s tvrzením v případě ambivalence či nejistoty, haló efekt </a:t>
            </a:r>
          </a:p>
        </p:txBody>
      </p:sp>
    </p:spTree>
    <p:extLst>
      <p:ext uri="{BB962C8B-B14F-4D97-AF65-F5344CB8AC3E}">
        <p14:creationId xmlns:p14="http://schemas.microsoft.com/office/powerpoint/2010/main" val="815569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22936E-E088-48A3-8EC6-E0C407835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– </a:t>
            </a:r>
            <a:r>
              <a:rPr lang="cs-CZ" dirty="0" err="1"/>
              <a:t>NEvýhody</a:t>
            </a:r>
            <a:r>
              <a:rPr lang="cs-CZ" dirty="0"/>
              <a:t>, PROBLÉMY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771B9C-4BE3-4C56-882F-6613E3EB5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otázkám nemusí být porozuměno, respondent si nemusí být vědom toho, jak jedná, nebo neví, jak něco vyjádřit </a:t>
            </a:r>
          </a:p>
          <a:p>
            <a:r>
              <a:rPr lang="cs-CZ" dirty="0"/>
              <a:t>&gt; klamání sama sebe </a:t>
            </a:r>
          </a:p>
          <a:p>
            <a:r>
              <a:rPr lang="cs-CZ" dirty="0"/>
              <a:t>&gt; paradox pozorujícího, efekt sociální žádoucnosti – lidé podhodnocují užívání sociálně odmítaných, stigmatizovaných jevů </a:t>
            </a:r>
          </a:p>
          <a:p>
            <a:r>
              <a:rPr lang="cs-CZ" dirty="0"/>
              <a:t>&gt; minimalizování efektu pozorovatele</a:t>
            </a:r>
          </a:p>
          <a:p>
            <a:pPr lvl="1"/>
            <a:r>
              <a:rPr lang="cs-CZ" dirty="0"/>
              <a:t>způsob distribuce, způsob kladení otázek, výběr typu zkoumaných jevů </a:t>
            </a:r>
          </a:p>
        </p:txBody>
      </p:sp>
    </p:spTree>
    <p:extLst>
      <p:ext uri="{BB962C8B-B14F-4D97-AF65-F5344CB8AC3E}">
        <p14:creationId xmlns:p14="http://schemas.microsoft.com/office/powerpoint/2010/main" val="844581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7F34A545-6A61-4F9D-92BB-7C4E020B08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&gt; pečlivé a nápadité zpracování dotazníku může motivovat respondenty k relativně pravdivým a uváženým odpovědím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&gt; preference kratšího formátu – ideálně maximálně 4 strany, maximálně 30–50 položek, doba vyplňování by neměla přesáhnout 30 minut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&gt; dlouhé dotazníky: možnost rozdělit na dílčí dotazníky; (finanční) odměna pro respondenty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A5400AFF-17C5-4FED-B4C4-077E7118C20B}"/>
              </a:ext>
            </a:extLst>
          </p:cNvPr>
          <p:cNvSpPr txBox="1">
            <a:spLocks/>
          </p:cNvSpPr>
          <p:nvPr/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Dotazník – ROZSAH A DESIGN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C14E3DB6-A622-4696-8E3D-7F610E6AAC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název – může být obohacen o název organizace zaštiťující výzkum a o datum distribuce</a:t>
            </a:r>
          </a:p>
          <a:p>
            <a:pPr eaLnBrk="1" hangingPunct="1"/>
            <a:r>
              <a:rPr lang="cs-CZ" altLang="cs-CZ" dirty="0"/>
              <a:t>instrukce – informativní, ne příliš dlouhé, speciální font (odlišení od okolního textu)</a:t>
            </a:r>
          </a:p>
          <a:p>
            <a:pPr lvl="1" eaLnBrk="1" hangingPunct="1"/>
            <a:r>
              <a:rPr lang="cs-CZ" altLang="cs-CZ" sz="2200" dirty="0"/>
              <a:t>obecné instrukce – na začátku dotazníku</a:t>
            </a:r>
          </a:p>
          <a:p>
            <a:pPr lvl="2" eaLnBrk="1" hangingPunct="1"/>
            <a:r>
              <a:rPr lang="cs-CZ" altLang="cs-CZ" sz="2200" dirty="0"/>
              <a:t>zaměření studie (může být na samostatném listu), užitečnost/významnost studie, instituce výzkum provádějící/financující, zdůraznění, že neexistují dobré ani špatné odpovědi, žádost o upřímné odpovědi, příslib diskrétnosti, jméno badatele a jeho instituce, poděkování za vyplnění, kontakt na badatele, informace: jak se dotazníky sbírají, jak se dostat k výsledkům, čas vyplnění,  </a:t>
            </a:r>
          </a:p>
          <a:p>
            <a:pPr lvl="1" eaLnBrk="1" hangingPunct="1"/>
            <a:r>
              <a:rPr lang="cs-CZ" altLang="cs-CZ" sz="2200" dirty="0"/>
              <a:t>specifické instrukce – vysvětlení a ukázání (příklady), jak reagovat na konkrétní položky dotazníku </a:t>
            </a:r>
          </a:p>
          <a:p>
            <a:pPr lvl="1" eaLnBrk="1" hangingPunct="1"/>
            <a:endParaRPr lang="cs-CZ" altLang="cs-CZ" sz="1700" dirty="0">
              <a:latin typeface="Arial" panose="020B0604020202020204" pitchFamily="34" charset="0"/>
            </a:endParaRPr>
          </a:p>
          <a:p>
            <a:pPr lvl="1" eaLnBrk="1" hangingPunct="1"/>
            <a:endParaRPr lang="cs-CZ" altLang="cs-CZ" sz="2000" dirty="0">
              <a:latin typeface="Arial" panose="020B0604020202020204" pitchFamily="34" charset="0"/>
            </a:endParaRPr>
          </a:p>
          <a:p>
            <a:pPr eaLnBrk="1" hangingPunct="1"/>
            <a:endParaRPr lang="cs-CZ" altLang="cs-CZ" sz="2400" dirty="0">
              <a:latin typeface="Arial" panose="020B0604020202020204" pitchFamily="34" charset="0"/>
            </a:endParaRPr>
          </a:p>
          <a:p>
            <a:pPr eaLnBrk="1" hangingPunct="1"/>
            <a:endParaRPr lang="cs-CZ" altLang="cs-CZ" sz="2400" dirty="0">
              <a:latin typeface="Arial" panose="020B0604020202020204" pitchFamily="34" charset="0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7196A52-5137-4AB8-B21D-558635D0B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– HLAVNÍ ČÁSTI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>
            <a:extLst>
              <a:ext uri="{FF2B5EF4-FFF2-40B4-BE49-F238E27FC236}">
                <a16:creationId xmlns:a16="http://schemas.microsoft.com/office/drawing/2014/main" id="{0EA460D8-1BE4-4BB3-B38E-0DCA569C07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položky – zřetelná oddělenost od instrukcí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/>
              <a:t>první položky atraktivní a jasně spjaté s tématem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/>
              <a:t>otevřené a osobní otázky ke konci dotazníku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/>
              <a:t>uspořádat položky do oddílů podle zaměření (výjimka kontrolní otázky)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další informace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/>
              <a:t>kontakt na badatele, informace o způsobu vrácení dotazníku, slib zaslat v případě zájmu respondentovi výsledky výzkumu, pozvání na dobrovolné </a:t>
            </a:r>
            <a:r>
              <a:rPr lang="cs-CZ" altLang="cs-CZ" sz="2200" dirty="0" err="1"/>
              <a:t>follow</a:t>
            </a:r>
            <a:r>
              <a:rPr lang="cs-CZ" altLang="cs-CZ" sz="2200" dirty="0"/>
              <a:t>-up interview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výzva ke kontrole odpovědí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poděkování za spolupráci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24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2400" dirty="0">
              <a:latin typeface="Arial" panose="020B0604020202020204" pitchFamily="34" charset="0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253BCD6-7C8C-4B5A-BA89-9ADF1A3A9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– ROZSAH A DESIGN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>
            <a:extLst>
              <a:ext uri="{FF2B5EF4-FFF2-40B4-BE49-F238E27FC236}">
                <a16:creationId xmlns:a16="http://schemas.microsoft.com/office/drawing/2014/main" id="{9242B503-D20D-4B8B-93C5-6004026C10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snadné a rychlé odpovídání, snadné kódování, vhodné pro kvantitativní, statistickou analýzu, lepší interpretace odpovědi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b="1" dirty="0"/>
              <a:t>a) hodnoticí škály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dirty="0"/>
              <a:t>	body na kontinuu – různé stupně v rámci určité kategorie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dirty="0"/>
              <a:t>	</a:t>
            </a:r>
            <a:r>
              <a:rPr lang="cs-CZ" altLang="cs-CZ" dirty="0" err="1"/>
              <a:t>Likertova</a:t>
            </a:r>
            <a:r>
              <a:rPr lang="cs-CZ" altLang="cs-CZ" dirty="0"/>
              <a:t> škála: na škále určení míry souhlasu s tvrzením (postoje, názory)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dirty="0"/>
              <a:t>	sémantický diferenciál: opozitní adjektiva; dimenze hodnocení, potence a aktivity (pocity, emoce)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17B7BBD-B7DC-4095-851D-883F0BBA7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– uzavřené otázky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>
            <a:extLst>
              <a:ext uri="{FF2B5EF4-FFF2-40B4-BE49-F238E27FC236}">
                <a16:creationId xmlns:a16="http://schemas.microsoft.com/office/drawing/2014/main" id="{02EC8D6D-2425-49F2-97FC-D68083F204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indent="0">
              <a:buNone/>
              <a:tabLst>
                <a:tab pos="542925" algn="l"/>
              </a:tabLst>
            </a:pPr>
            <a:r>
              <a:rPr lang="cs-CZ" altLang="cs-CZ" dirty="0"/>
              <a:t>	číselné hodnoticí škály – zvolení čísla z určité číselné řady, která odpovídá seřazeným kategoriím popisujícím vybraný rys </a:t>
            </a:r>
          </a:p>
          <a:p>
            <a:pPr indent="0">
              <a:buNone/>
              <a:tabLst>
                <a:tab pos="542925" algn="l"/>
              </a:tabLst>
            </a:pPr>
            <a:r>
              <a:rPr lang="cs-CZ" altLang="cs-CZ" dirty="0"/>
              <a:t>	ano-ne odpovědi: mohou obsahovat střední člen, klíčová věta – relativně krátká, jedna idea, která není předmětem debaty</a:t>
            </a:r>
          </a:p>
          <a:p>
            <a:pPr indent="0">
              <a:buNone/>
              <a:tabLst>
                <a:tab pos="542925" algn="l"/>
              </a:tabLst>
            </a:pPr>
            <a:r>
              <a:rPr lang="cs-CZ" altLang="cs-CZ" dirty="0"/>
              <a:t>	kombinace škál; grafická škála; škála konstantní sumy; frakční škála </a:t>
            </a:r>
          </a:p>
          <a:p>
            <a:pPr indent="0">
              <a:buNone/>
              <a:tabLst>
                <a:tab pos="542925" algn="l"/>
              </a:tabLst>
            </a:pPr>
            <a:r>
              <a:rPr lang="cs-CZ" altLang="cs-CZ" b="1" dirty="0"/>
              <a:t>b) výběr z více možností (</a:t>
            </a:r>
            <a:r>
              <a:rPr lang="cs-CZ" altLang="cs-CZ" b="1" dirty="0" err="1"/>
              <a:t>multiple</a:t>
            </a:r>
            <a:r>
              <a:rPr lang="cs-CZ" altLang="cs-CZ" b="1" dirty="0"/>
              <a:t> </a:t>
            </a:r>
            <a:r>
              <a:rPr lang="cs-CZ" altLang="cs-CZ" b="1" dirty="0" err="1"/>
              <a:t>choice</a:t>
            </a:r>
            <a:r>
              <a:rPr lang="cs-CZ" altLang="cs-CZ" b="1" dirty="0"/>
              <a:t>)</a:t>
            </a:r>
          </a:p>
          <a:p>
            <a:pPr indent="0">
              <a:buNone/>
              <a:tabLst>
                <a:tab pos="542925" algn="l"/>
              </a:tabLst>
            </a:pPr>
            <a:r>
              <a:rPr lang="cs-CZ" altLang="cs-CZ" dirty="0"/>
              <a:t>	respondent má zvolit jednu nebo více možností; užitečnost kategorie „nevím“ či „jiné“; výchozí věta co nejvíce informací; možnosti logicky řazeny a gramaticky správně; vyhýbání se negacím 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DAEE027-051D-42C9-9FA9-7FF6F198B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– uzavřené otázky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2144</TotalTime>
  <Words>1315</Words>
  <Application>Microsoft Office PowerPoint</Application>
  <PresentationFormat>Širokoúhlá obrazovka</PresentationFormat>
  <Paragraphs>137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Tw Cen MT</vt:lpstr>
      <vt:lpstr>Tw Cen MT Condensed</vt:lpstr>
      <vt:lpstr>Wingdings</vt:lpstr>
      <vt:lpstr>Wingdings 3</vt:lpstr>
      <vt:lpstr>Integrál</vt:lpstr>
      <vt:lpstr>Empirické metody v lingvistice 4. HODINA (25. 10. 2021)</vt:lpstr>
      <vt:lpstr>Dotazník - obecně</vt:lpstr>
      <vt:lpstr>Dotazník – NEvýhody, PROBLÉMY</vt:lpstr>
      <vt:lpstr>Dotazník – NEvýhody, PROBLÉMY</vt:lpstr>
      <vt:lpstr>Prezentace aplikace PowerPoint</vt:lpstr>
      <vt:lpstr>Dotazník – HLAVNÍ ČÁSTI</vt:lpstr>
      <vt:lpstr>Dotazník – ROZSAH A DESIGN</vt:lpstr>
      <vt:lpstr>Dotazník – uzavřené otázky</vt:lpstr>
      <vt:lpstr>Dotazník – uzavřené otázky</vt:lpstr>
      <vt:lpstr>Dotazník – uzavřené otázky </vt:lpstr>
      <vt:lpstr>Dotazník – OTEVŘENÉ otázky </vt:lpstr>
      <vt:lpstr>Prezentace aplikace PowerPoint</vt:lpstr>
      <vt:lpstr>Dotazník – OTEVŘENÉ otázky </vt:lpstr>
      <vt:lpstr>Dotazník – další typy položek </vt:lpstr>
      <vt:lpstr>Dotazník – FORMULACE POLOŽEK</vt:lpstr>
      <vt:lpstr>Dotazník – FORMULACE POLOŽEK</vt:lpstr>
      <vt:lpstr>Prezentace aplikace PowerPoint</vt:lpstr>
      <vt:lpstr>Dotazník – předvýzkum a pilotáž </vt:lpstr>
      <vt:lpstr>Dotazník – administrace </vt:lpstr>
      <vt:lpstr>Dotazník – zpracování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Empirické metody v lingvistice 1. HODINA (15. 2. 2021)</dc:title>
  <dc:creator>Adam Kříž</dc:creator>
  <cp:lastModifiedBy>Adam Kříž</cp:lastModifiedBy>
  <cp:revision>168</cp:revision>
  <dcterms:created xsi:type="dcterms:W3CDTF">2021-02-14T20:32:35Z</dcterms:created>
  <dcterms:modified xsi:type="dcterms:W3CDTF">2021-10-24T19:05:15Z</dcterms:modified>
</cp:coreProperties>
</file>