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300" r:id="rId6"/>
    <p:sldId id="301" r:id="rId7"/>
    <p:sldId id="302" r:id="rId8"/>
    <p:sldId id="304" r:id="rId9"/>
    <p:sldId id="305" r:id="rId10"/>
    <p:sldId id="306" r:id="rId11"/>
    <p:sldId id="307" r:id="rId12"/>
    <p:sldId id="308" r:id="rId13"/>
    <p:sldId id="309" r:id="rId14"/>
    <p:sldId id="310" r:id="rId15"/>
    <p:sldId id="303" r:id="rId16"/>
    <p:sldId id="311" r:id="rId17"/>
    <p:sldId id="287" r:id="rId18"/>
    <p:sldId id="285" r:id="rId1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3" d="100"/>
          <a:sy n="83" d="100"/>
        </p:scale>
        <p:origin x="25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8E4D5F88-DB2F-48A5-B577-17C9305C29D1}" type="datetimeFigureOut">
              <a:rPr lang="cs-CZ" smtClean="0"/>
              <a:t>12.11.2024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36B92F1-AFC7-450B-90E2-BDDB9733922E}" type="slidenum">
              <a:rPr lang="cs-CZ" smtClean="0"/>
              <a:t>‹#›</a:t>
            </a:fld>
            <a:endParaRPr lang="cs-CZ"/>
          </a:p>
        </p:txBody>
      </p:sp>
    </p:spTree>
    <p:extLst>
      <p:ext uri="{BB962C8B-B14F-4D97-AF65-F5344CB8AC3E}">
        <p14:creationId xmlns:p14="http://schemas.microsoft.com/office/powerpoint/2010/main" val="3931279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E4D5F88-DB2F-48A5-B577-17C9305C29D1}" type="datetimeFigureOut">
              <a:rPr lang="cs-CZ" smtClean="0"/>
              <a:t>12.11.2024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36B92F1-AFC7-450B-90E2-BDDB9733922E}" type="slidenum">
              <a:rPr lang="cs-CZ" smtClean="0"/>
              <a:t>‹#›</a:t>
            </a:fld>
            <a:endParaRPr lang="cs-CZ"/>
          </a:p>
        </p:txBody>
      </p:sp>
    </p:spTree>
    <p:extLst>
      <p:ext uri="{BB962C8B-B14F-4D97-AF65-F5344CB8AC3E}">
        <p14:creationId xmlns:p14="http://schemas.microsoft.com/office/powerpoint/2010/main" val="2235460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E4D5F88-DB2F-48A5-B577-17C9305C29D1}" type="datetimeFigureOut">
              <a:rPr lang="cs-CZ" smtClean="0"/>
              <a:t>12.11.2024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36B92F1-AFC7-450B-90E2-BDDB9733922E}" type="slidenum">
              <a:rPr lang="cs-CZ" smtClean="0"/>
              <a:t>‹#›</a:t>
            </a:fld>
            <a:endParaRPr lang="cs-CZ"/>
          </a:p>
        </p:txBody>
      </p:sp>
    </p:spTree>
    <p:extLst>
      <p:ext uri="{BB962C8B-B14F-4D97-AF65-F5344CB8AC3E}">
        <p14:creationId xmlns:p14="http://schemas.microsoft.com/office/powerpoint/2010/main" val="2384161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E4D5F88-DB2F-48A5-B577-17C9305C29D1}" type="datetimeFigureOut">
              <a:rPr lang="cs-CZ" smtClean="0"/>
              <a:t>12.11.2024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36B92F1-AFC7-450B-90E2-BDDB9733922E}" type="slidenum">
              <a:rPr lang="cs-CZ" smtClean="0"/>
              <a:t>‹#›</a:t>
            </a:fld>
            <a:endParaRPr lang="cs-CZ"/>
          </a:p>
        </p:txBody>
      </p:sp>
    </p:spTree>
    <p:extLst>
      <p:ext uri="{BB962C8B-B14F-4D97-AF65-F5344CB8AC3E}">
        <p14:creationId xmlns:p14="http://schemas.microsoft.com/office/powerpoint/2010/main" val="3534509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8E4D5F88-DB2F-48A5-B577-17C9305C29D1}" type="datetimeFigureOut">
              <a:rPr lang="cs-CZ" smtClean="0"/>
              <a:t>12.11.2024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36B92F1-AFC7-450B-90E2-BDDB9733922E}" type="slidenum">
              <a:rPr lang="cs-CZ" smtClean="0"/>
              <a:t>‹#›</a:t>
            </a:fld>
            <a:endParaRPr lang="cs-CZ"/>
          </a:p>
        </p:txBody>
      </p:sp>
    </p:spTree>
    <p:extLst>
      <p:ext uri="{BB962C8B-B14F-4D97-AF65-F5344CB8AC3E}">
        <p14:creationId xmlns:p14="http://schemas.microsoft.com/office/powerpoint/2010/main" val="2524524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8E4D5F88-DB2F-48A5-B577-17C9305C29D1}" type="datetimeFigureOut">
              <a:rPr lang="cs-CZ" smtClean="0"/>
              <a:t>12.11.2024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36B92F1-AFC7-450B-90E2-BDDB9733922E}" type="slidenum">
              <a:rPr lang="cs-CZ" smtClean="0"/>
              <a:t>‹#›</a:t>
            </a:fld>
            <a:endParaRPr lang="cs-CZ"/>
          </a:p>
        </p:txBody>
      </p:sp>
    </p:spTree>
    <p:extLst>
      <p:ext uri="{BB962C8B-B14F-4D97-AF65-F5344CB8AC3E}">
        <p14:creationId xmlns:p14="http://schemas.microsoft.com/office/powerpoint/2010/main" val="652975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8E4D5F88-DB2F-48A5-B577-17C9305C29D1}" type="datetimeFigureOut">
              <a:rPr lang="cs-CZ" smtClean="0"/>
              <a:t>12.11.2024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36B92F1-AFC7-450B-90E2-BDDB9733922E}" type="slidenum">
              <a:rPr lang="cs-CZ" smtClean="0"/>
              <a:t>‹#›</a:t>
            </a:fld>
            <a:endParaRPr lang="cs-CZ"/>
          </a:p>
        </p:txBody>
      </p:sp>
    </p:spTree>
    <p:extLst>
      <p:ext uri="{BB962C8B-B14F-4D97-AF65-F5344CB8AC3E}">
        <p14:creationId xmlns:p14="http://schemas.microsoft.com/office/powerpoint/2010/main" val="3852306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8E4D5F88-DB2F-48A5-B577-17C9305C29D1}" type="datetimeFigureOut">
              <a:rPr lang="cs-CZ" smtClean="0"/>
              <a:t>12.11.2024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36B92F1-AFC7-450B-90E2-BDDB9733922E}" type="slidenum">
              <a:rPr lang="cs-CZ" smtClean="0"/>
              <a:t>‹#›</a:t>
            </a:fld>
            <a:endParaRPr lang="cs-CZ"/>
          </a:p>
        </p:txBody>
      </p:sp>
    </p:spTree>
    <p:extLst>
      <p:ext uri="{BB962C8B-B14F-4D97-AF65-F5344CB8AC3E}">
        <p14:creationId xmlns:p14="http://schemas.microsoft.com/office/powerpoint/2010/main" val="2083298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E4D5F88-DB2F-48A5-B577-17C9305C29D1}" type="datetimeFigureOut">
              <a:rPr lang="cs-CZ" smtClean="0"/>
              <a:t>12.11.2024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36B92F1-AFC7-450B-90E2-BDDB9733922E}" type="slidenum">
              <a:rPr lang="cs-CZ" smtClean="0"/>
              <a:t>‹#›</a:t>
            </a:fld>
            <a:endParaRPr lang="cs-CZ"/>
          </a:p>
        </p:txBody>
      </p:sp>
    </p:spTree>
    <p:extLst>
      <p:ext uri="{BB962C8B-B14F-4D97-AF65-F5344CB8AC3E}">
        <p14:creationId xmlns:p14="http://schemas.microsoft.com/office/powerpoint/2010/main" val="2238477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8E4D5F88-DB2F-48A5-B577-17C9305C29D1}" type="datetimeFigureOut">
              <a:rPr lang="cs-CZ" smtClean="0"/>
              <a:t>12.11.2024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36B92F1-AFC7-450B-90E2-BDDB9733922E}" type="slidenum">
              <a:rPr lang="cs-CZ" smtClean="0"/>
              <a:t>‹#›</a:t>
            </a:fld>
            <a:endParaRPr lang="cs-CZ"/>
          </a:p>
        </p:txBody>
      </p:sp>
    </p:spTree>
    <p:extLst>
      <p:ext uri="{BB962C8B-B14F-4D97-AF65-F5344CB8AC3E}">
        <p14:creationId xmlns:p14="http://schemas.microsoft.com/office/powerpoint/2010/main" val="3131971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8E4D5F88-DB2F-48A5-B577-17C9305C29D1}" type="datetimeFigureOut">
              <a:rPr lang="cs-CZ" smtClean="0"/>
              <a:t>12.11.2024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36B92F1-AFC7-450B-90E2-BDDB9733922E}" type="slidenum">
              <a:rPr lang="cs-CZ" smtClean="0"/>
              <a:t>‹#›</a:t>
            </a:fld>
            <a:endParaRPr lang="cs-CZ"/>
          </a:p>
        </p:txBody>
      </p:sp>
    </p:spTree>
    <p:extLst>
      <p:ext uri="{BB962C8B-B14F-4D97-AF65-F5344CB8AC3E}">
        <p14:creationId xmlns:p14="http://schemas.microsoft.com/office/powerpoint/2010/main" val="2354365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4D5F88-DB2F-48A5-B577-17C9305C29D1}" type="datetimeFigureOut">
              <a:rPr lang="cs-CZ" smtClean="0"/>
              <a:t>12.11.2024</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6B92F1-AFC7-450B-90E2-BDDB9733922E}" type="slidenum">
              <a:rPr lang="cs-CZ" smtClean="0"/>
              <a:t>‹#›</a:t>
            </a:fld>
            <a:endParaRPr lang="cs-CZ"/>
          </a:p>
        </p:txBody>
      </p:sp>
    </p:spTree>
    <p:extLst>
      <p:ext uri="{BB962C8B-B14F-4D97-AF65-F5344CB8AC3E}">
        <p14:creationId xmlns:p14="http://schemas.microsoft.com/office/powerpoint/2010/main" val="2453648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casaonline.cz/?page_id=9"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casaonline.cz/?page_id=9"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casaonline.cz/?page_id=9"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casaonline.cz/?page_id=9"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casaonline.cz/?page_id=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769665"/>
            <a:ext cx="9144000" cy="1477146"/>
          </a:xfrm>
        </p:spPr>
        <p:txBody>
          <a:bodyPr>
            <a:normAutofit/>
          </a:bodyPr>
          <a:lstStyle/>
          <a:p>
            <a:r>
              <a:rPr lang="cs-CZ" dirty="0"/>
              <a:t>Etika výzkumu</a:t>
            </a:r>
          </a:p>
        </p:txBody>
      </p:sp>
      <p:sp>
        <p:nvSpPr>
          <p:cNvPr id="3" name="Podnadpis 2"/>
          <p:cNvSpPr>
            <a:spLocks noGrp="1"/>
          </p:cNvSpPr>
          <p:nvPr>
            <p:ph type="subTitle" idx="1"/>
          </p:nvPr>
        </p:nvSpPr>
        <p:spPr>
          <a:xfrm>
            <a:off x="1524000" y="3513909"/>
            <a:ext cx="9144000" cy="2566851"/>
          </a:xfrm>
        </p:spPr>
        <p:txBody>
          <a:bodyPr>
            <a:normAutofit fontScale="92500"/>
          </a:bodyPr>
          <a:lstStyle/>
          <a:p>
            <a:r>
              <a:rPr lang="cs-CZ" dirty="0"/>
              <a:t>Diplomní seminář I.: Sociokulturní antropologie</a:t>
            </a:r>
          </a:p>
          <a:p>
            <a:r>
              <a:rPr lang="cs-CZ" dirty="0"/>
              <a:t>Mgr. Hedvika Novotná, Ph.D., PhDr. Dana Bittnerová, CSc.</a:t>
            </a:r>
          </a:p>
          <a:p>
            <a:r>
              <a:rPr lang="cs-CZ" dirty="0"/>
              <a:t>FHS UK 2024/25</a:t>
            </a:r>
          </a:p>
          <a:p>
            <a:endParaRPr lang="cs-CZ" sz="3200" dirty="0"/>
          </a:p>
          <a:p>
            <a:r>
              <a:rPr lang="cs-CZ" sz="2000" dirty="0"/>
              <a:t>via kap. „Etika výzkumu“ a odd. „Kvalitativní výzkum“ in: Novotná, H., Špaček, O., Šťovíčková </a:t>
            </a:r>
            <a:r>
              <a:rPr lang="cs-CZ" sz="2000" dirty="0" err="1"/>
              <a:t>Jantulová</a:t>
            </a:r>
            <a:r>
              <a:rPr lang="cs-CZ" sz="2000" dirty="0"/>
              <a:t>, M.: </a:t>
            </a:r>
            <a:r>
              <a:rPr lang="cs-CZ" sz="2000" i="1" dirty="0"/>
              <a:t>Metody výzkumu ve společenských vědách</a:t>
            </a:r>
            <a:r>
              <a:rPr lang="cs-CZ" sz="2000" dirty="0"/>
              <a:t>. Praha: FHS UK 2019.</a:t>
            </a:r>
            <a:endParaRPr lang="cs-CZ" dirty="0"/>
          </a:p>
        </p:txBody>
      </p:sp>
    </p:spTree>
    <p:extLst>
      <p:ext uri="{BB962C8B-B14F-4D97-AF65-F5344CB8AC3E}">
        <p14:creationId xmlns:p14="http://schemas.microsoft.com/office/powerpoint/2010/main" val="3060321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200" dirty="0">
                <a:solidFill>
                  <a:prstClr val="black"/>
                </a:solidFill>
              </a:rPr>
              <a:t>Etické směrnice České asociace pro sociální antropologii</a:t>
            </a:r>
            <a:r>
              <a:rPr lang="cs-CZ" sz="3200" cap="all" dirty="0">
                <a:solidFill>
                  <a:prstClr val="black"/>
                </a:solidFill>
              </a:rPr>
              <a:t> (CASA)</a:t>
            </a:r>
            <a:r>
              <a:rPr lang="cs-CZ" sz="2000" cap="all" dirty="0">
                <a:solidFill>
                  <a:prstClr val="black"/>
                </a:solidFill>
              </a:rPr>
              <a:t>: </a:t>
            </a:r>
            <a:r>
              <a:rPr lang="cs-CZ" sz="2000" dirty="0">
                <a:solidFill>
                  <a:prstClr val="black"/>
                </a:solidFill>
                <a:hlinkClick r:id="rId2"/>
              </a:rPr>
              <a:t>http://www.casaonline.cz/?page_id=9</a:t>
            </a:r>
            <a:br>
              <a:rPr lang="cs-CZ" sz="2000" dirty="0">
                <a:solidFill>
                  <a:prstClr val="black"/>
                </a:solidFill>
              </a:rPr>
            </a:br>
            <a:r>
              <a:rPr lang="cs-CZ" sz="2800" b="1" i="1" dirty="0">
                <a:solidFill>
                  <a:prstClr val="black"/>
                </a:solidFill>
              </a:rPr>
              <a:t>1. Respekt k důstojnosti, soukromí a zájmům účastníků výzkumu</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zodpovědně zvažovat, </a:t>
            </a:r>
            <a:r>
              <a:rPr lang="cs-CZ" b="1" dirty="0"/>
              <a:t>jaké důsledky</a:t>
            </a:r>
            <a:r>
              <a:rPr lang="cs-CZ" dirty="0"/>
              <a:t> může mít zveřejnění jejich práce pro členy sledované komunity i komunitu jako celek. Při publikování výsledků svých výzkumů /../ by měli </a:t>
            </a:r>
            <a:r>
              <a:rPr lang="cs-CZ" b="1" dirty="0"/>
              <a:t>předcházet indiskrecím vůči ostatním účastníkům výzkumu</a:t>
            </a:r>
            <a:r>
              <a:rPr lang="cs-CZ" dirty="0"/>
              <a:t>, poškození jejich dobrého jména i případným postihům informátorů nebo celých komunit. Členové a členky si asociace si jsou vědomi, že d</a:t>
            </a:r>
            <a:r>
              <a:rPr lang="cs-CZ" b="1" dirty="0"/>
              <a:t>o důsledků domyslet, co by mohla publikace toho či onoho momentu způsobit</a:t>
            </a:r>
            <a:r>
              <a:rPr lang="cs-CZ" dirty="0"/>
              <a:t>, není starost těch, kteří jim informace poskytují, ale samotných výzkumníků.</a:t>
            </a:r>
          </a:p>
          <a:p>
            <a:pPr lvl="1"/>
            <a:r>
              <a:rPr lang="cs-CZ" dirty="0"/>
              <a:t>Obvyklé by mělo být publikování, ve kterém jsou zkoumaní osoby a místa anonymizovány; k publikování v neanonymizované podobě musí existovat důvody. Za jistou výjimku je možné považovat informace poskytnuté  oficiálními činiteli v oficiálních rozhovorech, vystoupeních, médiích atd. I zde by výzkumníci měli zvážit potenciálně problematické kroky. Členové a členky asociace by měli chránit během výzkumu přislíbenou anonymitu svých zdrojů i v případě, že by jim za toto utajování hrozil finanční, trestní či jiný postih.</a:t>
            </a:r>
          </a:p>
          <a:p>
            <a:r>
              <a:rPr lang="cs-CZ" dirty="0"/>
              <a:t>Publikace některých pro ně nepříjemných momentů může v některých případech pobouřit úřady a vlády regionu, ve kterém byl výzkum prováděn. Je pochopitelné, když si antropolog snaží zachovat přístup do terénu, který by mu jinak mohl být znemožněn (víza, povolení atd.). Na druhé straně je třeba vždy pečlivě zvažovat cenu kompromisů. </a:t>
            </a:r>
            <a:r>
              <a:rPr lang="cs-CZ" b="1" dirty="0"/>
              <a:t>Není možné, aby snaha výzkumníka o zachování přístupu do terénu ospravedlňovala zkreslování dat či lhaní.</a:t>
            </a:r>
          </a:p>
          <a:p>
            <a:r>
              <a:rPr lang="cs-CZ" b="1" dirty="0"/>
              <a:t>Účastníci výzkumu by měli vědět, kdy jsou nahráváni, filmováni, fotografováni.</a:t>
            </a:r>
          </a:p>
        </p:txBody>
      </p:sp>
    </p:spTree>
    <p:extLst>
      <p:ext uri="{BB962C8B-B14F-4D97-AF65-F5344CB8AC3E}">
        <p14:creationId xmlns:p14="http://schemas.microsoft.com/office/powerpoint/2010/main" val="8098894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a:t>Etické směrnice České asociace pro sociální antropologii</a:t>
            </a:r>
            <a:r>
              <a:rPr lang="cs-CZ" sz="3200" cap="all" dirty="0"/>
              <a:t> (CASA)</a:t>
            </a:r>
            <a:r>
              <a:rPr lang="cs-CZ" sz="2000" cap="all" dirty="0"/>
              <a:t>: </a:t>
            </a:r>
            <a:r>
              <a:rPr lang="cs-CZ" sz="2000" dirty="0">
                <a:hlinkClick r:id="rId2"/>
              </a:rPr>
              <a:t>http://www.casaonline.cz/?page_id=9</a:t>
            </a:r>
            <a:r>
              <a:rPr lang="cs-CZ" sz="3200" dirty="0"/>
              <a:t> </a:t>
            </a:r>
            <a:br>
              <a:rPr lang="cs-CZ" sz="3200" dirty="0"/>
            </a:br>
            <a:r>
              <a:rPr lang="cs-CZ" sz="3200" b="1" i="1" dirty="0"/>
              <a:t>2. Informování o výzkumu</a:t>
            </a:r>
          </a:p>
        </p:txBody>
      </p:sp>
      <p:sp>
        <p:nvSpPr>
          <p:cNvPr id="3" name="Zástupný symbol pro obsah 2"/>
          <p:cNvSpPr>
            <a:spLocks noGrp="1"/>
          </p:cNvSpPr>
          <p:nvPr>
            <p:ph idx="1"/>
          </p:nvPr>
        </p:nvSpPr>
        <p:spPr/>
        <p:txBody>
          <a:bodyPr/>
          <a:lstStyle/>
          <a:p>
            <a:pPr marL="0" indent="0">
              <a:buNone/>
            </a:pPr>
            <a:endParaRPr lang="cs-CZ" b="1" dirty="0"/>
          </a:p>
          <a:p>
            <a:r>
              <a:rPr lang="cs-CZ" dirty="0"/>
              <a:t>a) Výzkumník by měl lidem, s nimiž pracuje, </a:t>
            </a:r>
            <a:r>
              <a:rPr lang="cs-CZ" b="1" dirty="0"/>
              <a:t>v jim srozumitelném jazyce a termínech vysvětlit </a:t>
            </a:r>
            <a:r>
              <a:rPr lang="cs-CZ" dirty="0"/>
              <a:t>čeho se daný výzkum týká, proč jej dělá a kdo je jeho zadavatelem, případně kdo jej finančně podporuje.</a:t>
            </a:r>
          </a:p>
          <a:p>
            <a:r>
              <a:rPr lang="cs-CZ" dirty="0"/>
              <a:t>b) Členové a členky asociace by měli </a:t>
            </a:r>
            <a:r>
              <a:rPr lang="cs-CZ" b="1" dirty="0"/>
              <a:t>respektovat jejich svobodné právo se výzkumu neúčastnit</a:t>
            </a:r>
            <a:r>
              <a:rPr lang="cs-CZ" dirty="0"/>
              <a:t>. Tento požadavek nemusí být tak důležitý u lidí, s nimiž jsou výzkumníci v jednorázovém kontaktu, ale o to důležitější je však u respondentů, s nimiž se stýká a pracuje na dlouhodobé bázi.</a:t>
            </a:r>
          </a:p>
        </p:txBody>
      </p:sp>
    </p:spTree>
    <p:extLst>
      <p:ext uri="{BB962C8B-B14F-4D97-AF65-F5344CB8AC3E}">
        <p14:creationId xmlns:p14="http://schemas.microsoft.com/office/powerpoint/2010/main" val="3504136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Procedurální etika </a:t>
            </a:r>
            <a:r>
              <a:rPr lang="cs-CZ" sz="3600" dirty="0"/>
              <a:t>(viz Úvod do metod + učebnice)</a:t>
            </a:r>
            <a:endParaRPr lang="cs-CZ" dirty="0"/>
          </a:p>
        </p:txBody>
      </p:sp>
      <p:sp>
        <p:nvSpPr>
          <p:cNvPr id="3" name="Zástupný symbol pro obsah 2"/>
          <p:cNvSpPr>
            <a:spLocks noGrp="1"/>
          </p:cNvSpPr>
          <p:nvPr>
            <p:ph idx="1"/>
          </p:nvPr>
        </p:nvSpPr>
        <p:spPr>
          <a:xfrm>
            <a:off x="838200" y="1825625"/>
            <a:ext cx="10515600" cy="4653552"/>
          </a:xfrm>
        </p:spPr>
        <p:txBody>
          <a:bodyPr>
            <a:normAutofit fontScale="62500" lnSpcReduction="20000"/>
          </a:bodyPr>
          <a:lstStyle/>
          <a:p>
            <a:r>
              <a:rPr lang="cs-CZ" sz="3200" dirty="0"/>
              <a:t>Otevřený x skrytý výzkum (dilema?)</a:t>
            </a:r>
          </a:p>
          <a:p>
            <a:r>
              <a:rPr lang="cs-CZ" sz="3200" b="1" dirty="0"/>
              <a:t>Informovaný souhlas</a:t>
            </a:r>
          </a:p>
          <a:p>
            <a:pPr lvl="1"/>
            <a:r>
              <a:rPr lang="cs-CZ" sz="2900" b="1" dirty="0"/>
              <a:t>písemný</a:t>
            </a:r>
          </a:p>
          <a:p>
            <a:pPr lvl="2"/>
            <a:r>
              <a:rPr lang="cs-CZ" sz="2500" dirty="0"/>
              <a:t>práce s osobními daty či předpoklad kombinace osobních a citlivých dat </a:t>
            </a:r>
          </a:p>
          <a:p>
            <a:pPr lvl="1"/>
            <a:r>
              <a:rPr lang="cs-CZ" sz="2900" b="1" dirty="0"/>
              <a:t>ústní</a:t>
            </a:r>
            <a:r>
              <a:rPr lang="cs-CZ" sz="2900" dirty="0"/>
              <a:t> </a:t>
            </a:r>
          </a:p>
          <a:p>
            <a:pPr lvl="2"/>
            <a:r>
              <a:rPr lang="cs-CZ" sz="2500" dirty="0"/>
              <a:t>výslovná a jasná deklarace souhlasu aktéra s účastí na výzkumu a s podmínkami účasti</a:t>
            </a:r>
          </a:p>
          <a:p>
            <a:pPr lvl="2"/>
            <a:r>
              <a:rPr lang="cs-CZ" sz="2500" dirty="0"/>
              <a:t>nepotřebujeme pracovat s osobními daty a neočekáváme, že budeme zacházet s citlivými daty </a:t>
            </a:r>
          </a:p>
          <a:p>
            <a:pPr lvl="1"/>
            <a:r>
              <a:rPr lang="cs-CZ" sz="2900" b="1" dirty="0"/>
              <a:t>souhlas neodporováním</a:t>
            </a:r>
          </a:p>
          <a:p>
            <a:pPr lvl="2"/>
            <a:r>
              <a:rPr lang="cs-CZ" sz="2500" dirty="0"/>
              <a:t>... aktér si je vědom, že v jeho „terénu“ výzkumník realizuje výzkum a svůj souhlas s účastí na výzkumu vyjadřuje prostřednictvím svého jednání ve vztahu k výzkumníkovi (typicky: etnografický výzkum)</a:t>
            </a:r>
          </a:p>
          <a:p>
            <a:pPr lvl="2"/>
            <a:r>
              <a:rPr lang="cs-CZ" sz="2500" dirty="0"/>
              <a:t>povaha výzkumu je založena na hluboké důvěře mezi výzkumníkem a terénem … aktéři mají možnost se výzkumníkovi prostě vyhnout + výzkumník se zaručuje eticky zacházet s osobními i citlivými údaji   </a:t>
            </a:r>
          </a:p>
          <a:p>
            <a:r>
              <a:rPr lang="cs-CZ" sz="3200" b="1" dirty="0" err="1"/>
              <a:t>Anonymizace</a:t>
            </a:r>
            <a:r>
              <a:rPr lang="cs-CZ" sz="3200" b="1" dirty="0"/>
              <a:t> </a:t>
            </a:r>
            <a:r>
              <a:rPr lang="cs-CZ" sz="3200" dirty="0"/>
              <a:t>– není samozřejmý proces, nutno důkladně promýšlet…</a:t>
            </a:r>
          </a:p>
          <a:p>
            <a:r>
              <a:rPr lang="cs-CZ" sz="3200" dirty="0"/>
              <a:t>Autorská práva (= </a:t>
            </a:r>
            <a:r>
              <a:rPr lang="cs-CZ" sz="3200" b="1" dirty="0"/>
              <a:t>publikační etika</a:t>
            </a:r>
            <a:r>
              <a:rPr lang="cs-CZ" sz="3200" dirty="0"/>
              <a:t>: práce s daty a aut. díly);  </a:t>
            </a:r>
            <a:r>
              <a:rPr lang="cs-CZ" sz="3200" b="1" dirty="0"/>
              <a:t>archivace </a:t>
            </a:r>
            <a:r>
              <a:rPr lang="cs-CZ" sz="3200" dirty="0"/>
              <a:t>dat; (</a:t>
            </a:r>
            <a:r>
              <a:rPr lang="cs-CZ" sz="3200" b="1" dirty="0"/>
              <a:t>GDPR</a:t>
            </a:r>
            <a:r>
              <a:rPr lang="cs-CZ" sz="3200" dirty="0"/>
              <a:t>)</a:t>
            </a:r>
          </a:p>
          <a:p>
            <a:r>
              <a:rPr lang="cs-CZ" sz="2900" dirty="0"/>
              <a:t>… je </a:t>
            </a:r>
            <a:r>
              <a:rPr lang="cs-CZ" sz="2900" b="1" dirty="0"/>
              <a:t>nepřípustné nahrávat</a:t>
            </a:r>
            <a:r>
              <a:rPr lang="cs-CZ" sz="2900" dirty="0"/>
              <a:t> aktéra bez jeho vědomí. Pořizovat </a:t>
            </a:r>
            <a:r>
              <a:rPr lang="cs-CZ" sz="2900" b="1" dirty="0"/>
              <a:t>fotografie</a:t>
            </a:r>
            <a:r>
              <a:rPr lang="cs-CZ" sz="2900" dirty="0"/>
              <a:t> lze jen tehdy, nejsou-li spojeny s osobními a citlivými údaji a nepoškodí-li aktéry. </a:t>
            </a:r>
            <a:r>
              <a:rPr lang="cs-CZ" sz="2900" b="1" dirty="0"/>
              <a:t>Dokumenty</a:t>
            </a:r>
            <a:r>
              <a:rPr lang="cs-CZ" sz="2900" dirty="0"/>
              <a:t> osobního charakteru lze shromažďovat jen se souhlasem aktéra.</a:t>
            </a:r>
          </a:p>
        </p:txBody>
      </p:sp>
    </p:spTree>
    <p:extLst>
      <p:ext uri="{BB962C8B-B14F-4D97-AF65-F5344CB8AC3E}">
        <p14:creationId xmlns:p14="http://schemas.microsoft.com/office/powerpoint/2010/main" val="2781656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a:t>Etické směrnice České asociace pro sociální antropologii</a:t>
            </a:r>
            <a:r>
              <a:rPr lang="cs-CZ" sz="3200" cap="all" dirty="0"/>
              <a:t> (CASA)</a:t>
            </a:r>
            <a:r>
              <a:rPr lang="cs-CZ" sz="2000" cap="all" dirty="0"/>
              <a:t>: </a:t>
            </a:r>
            <a:r>
              <a:rPr lang="cs-CZ" sz="2000" dirty="0">
                <a:hlinkClick r:id="rId2"/>
              </a:rPr>
              <a:t>http://www.casaonline.cz/?page_id=9</a:t>
            </a:r>
            <a:r>
              <a:rPr lang="cs-CZ" sz="3200" dirty="0"/>
              <a:t> </a:t>
            </a:r>
            <a:br>
              <a:rPr lang="cs-CZ" sz="3200" dirty="0"/>
            </a:br>
            <a:r>
              <a:rPr lang="cs-CZ" sz="3200" b="1" i="1" dirty="0"/>
              <a:t>3. Vztahy v terénu</a:t>
            </a:r>
            <a:endParaRPr lang="cs-CZ" sz="3200" dirty="0"/>
          </a:p>
        </p:txBody>
      </p:sp>
      <p:sp>
        <p:nvSpPr>
          <p:cNvPr id="3" name="Zástupný symbol pro obsah 2"/>
          <p:cNvSpPr>
            <a:spLocks noGrp="1"/>
          </p:cNvSpPr>
          <p:nvPr>
            <p:ph idx="1"/>
          </p:nvPr>
        </p:nvSpPr>
        <p:spPr/>
        <p:txBody>
          <a:bodyPr>
            <a:normAutofit fontScale="77500" lnSpcReduction="20000"/>
          </a:bodyPr>
          <a:lstStyle/>
          <a:p>
            <a:r>
              <a:rPr lang="cs-CZ" b="1" dirty="0"/>
              <a:t>Úspěch</a:t>
            </a:r>
            <a:r>
              <a:rPr lang="cs-CZ" dirty="0"/>
              <a:t> výzkumníků v terénu je obvykle </a:t>
            </a:r>
            <a:r>
              <a:rPr lang="cs-CZ" b="1" dirty="0"/>
              <a:t>přímo úměrný ochotě lidí</a:t>
            </a:r>
            <a:r>
              <a:rPr lang="cs-CZ" dirty="0"/>
              <a:t>, hostitelských rodin i celých komunit s výzkumníky mluvit, věnovat jim svůj zájem i čas, sdílet své zážitky, radosti i starosti. Členové a členky asociace si jsou vědomi, jak snadno může profesní zvědavost a využívání pohostinství přerůst ve </a:t>
            </a:r>
            <a:r>
              <a:rPr lang="cs-CZ" b="1" dirty="0"/>
              <a:t>využívání hostitele</a:t>
            </a:r>
            <a:r>
              <a:rPr lang="cs-CZ" dirty="0"/>
              <a:t>. Členové a členky asociace dbají na </a:t>
            </a:r>
            <a:r>
              <a:rPr lang="cs-CZ" b="1" dirty="0"/>
              <a:t>reciproční vděk</a:t>
            </a:r>
            <a:r>
              <a:rPr lang="cs-CZ" dirty="0"/>
              <a:t> za poskytnuté pohostinství, čas a privilegium výzkumu.</a:t>
            </a:r>
          </a:p>
          <a:p>
            <a:r>
              <a:rPr lang="cs-CZ" dirty="0"/>
              <a:t>V případě vzniku přátelského či důvěrného vztahu k informátoru nebo hostiteli by měli členové a členky asociace udržovat tento vztah v </a:t>
            </a:r>
            <a:r>
              <a:rPr lang="cs-CZ" b="1" dirty="0"/>
              <a:t>korektní otevřenost</a:t>
            </a:r>
            <a:r>
              <a:rPr lang="cs-CZ" dirty="0"/>
              <a:t>i a vzájemném respektu. Blízkost, přátelství a vztahy ke zkoumaným lidem a komunitě nemají o nic menší váhu než ty v „normálním životě“.</a:t>
            </a:r>
          </a:p>
          <a:p>
            <a:r>
              <a:rPr lang="cs-CZ" b="1" dirty="0"/>
              <a:t>Závazky</a:t>
            </a:r>
            <a:r>
              <a:rPr lang="cs-CZ" dirty="0"/>
              <a:t> vůči účastníkům výzkumu, jednotlivcům i komunitám, </a:t>
            </a:r>
            <a:r>
              <a:rPr lang="cs-CZ" b="1" dirty="0"/>
              <a:t>nekončí odjezdem z terénu</a:t>
            </a:r>
            <a:r>
              <a:rPr lang="cs-CZ" dirty="0"/>
              <a:t>.</a:t>
            </a:r>
          </a:p>
          <a:p>
            <a:r>
              <a:rPr lang="cs-CZ" dirty="0"/>
              <a:t>Tato doporučení nemohou přesně vystihovat všechny situace, do nichž se antropolog při výzkumech v nejrůznějších místech i situacích dostane a ani nemohou být úplná. V každém případě však lze nezobecnit doporučení klást si co nejčastěji otázku, </a:t>
            </a:r>
            <a:r>
              <a:rPr lang="cs-CZ" b="1" dirty="0"/>
              <a:t>co je a není vůči lidem, kteří se výzkumu účastní </a:t>
            </a:r>
            <a:r>
              <a:rPr lang="cs-CZ" b="1" i="1" dirty="0" err="1"/>
              <a:t>fér</a:t>
            </a:r>
            <a:r>
              <a:rPr lang="cs-CZ" dirty="0"/>
              <a:t>.</a:t>
            </a:r>
          </a:p>
        </p:txBody>
      </p:sp>
    </p:spTree>
    <p:extLst>
      <p:ext uri="{BB962C8B-B14F-4D97-AF65-F5344CB8AC3E}">
        <p14:creationId xmlns:p14="http://schemas.microsoft.com/office/powerpoint/2010/main" val="1164178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Podstatné pro úvahu o </a:t>
            </a:r>
            <a:r>
              <a:rPr lang="cs-CZ" dirty="0" err="1"/>
              <a:t>bc.</a:t>
            </a:r>
            <a:r>
              <a:rPr lang="cs-CZ" dirty="0"/>
              <a:t> práci</a:t>
            </a:r>
          </a:p>
        </p:txBody>
      </p:sp>
      <p:sp>
        <p:nvSpPr>
          <p:cNvPr id="3" name="Zástupný symbol pro obsah 2"/>
          <p:cNvSpPr>
            <a:spLocks noGrp="1"/>
          </p:cNvSpPr>
          <p:nvPr>
            <p:ph idx="1"/>
          </p:nvPr>
        </p:nvSpPr>
        <p:spPr/>
        <p:txBody>
          <a:bodyPr>
            <a:normAutofit fontScale="77500" lnSpcReduction="20000"/>
          </a:bodyPr>
          <a:lstStyle/>
          <a:p>
            <a:r>
              <a:rPr lang="cs-CZ" dirty="0" err="1"/>
              <a:t>Small</a:t>
            </a:r>
            <a:r>
              <a:rPr lang="cs-CZ" dirty="0"/>
              <a:t> </a:t>
            </a:r>
            <a:r>
              <a:rPr lang="cs-CZ" dirty="0" err="1"/>
              <a:t>places</a:t>
            </a:r>
            <a:r>
              <a:rPr lang="cs-CZ" dirty="0"/>
              <a:t>, </a:t>
            </a:r>
            <a:r>
              <a:rPr lang="cs-CZ" dirty="0" err="1"/>
              <a:t>large</a:t>
            </a:r>
            <a:r>
              <a:rPr lang="cs-CZ" dirty="0"/>
              <a:t> </a:t>
            </a:r>
            <a:r>
              <a:rPr lang="cs-CZ" dirty="0" err="1"/>
              <a:t>issues</a:t>
            </a:r>
            <a:r>
              <a:rPr lang="cs-CZ" dirty="0"/>
              <a:t> !!!</a:t>
            </a:r>
          </a:p>
          <a:p>
            <a:r>
              <a:rPr lang="cs-CZ" dirty="0"/>
              <a:t>V počátku spíše úzce vymezené terény / homogenní vzorky</a:t>
            </a:r>
          </a:p>
          <a:p>
            <a:pPr lvl="1"/>
            <a:r>
              <a:rPr lang="cs-CZ" dirty="0"/>
              <a:t>Pokud se v procesu výzkumu posune/rozšíří, lze s tím (</a:t>
            </a:r>
            <a:r>
              <a:rPr lang="cs-CZ" dirty="0" err="1"/>
              <a:t>reflektovaně</a:t>
            </a:r>
            <a:r>
              <a:rPr lang="cs-CZ" dirty="0"/>
              <a:t> = vědomě) zacházet</a:t>
            </a:r>
          </a:p>
          <a:p>
            <a:pPr lvl="1"/>
            <a:r>
              <a:rPr lang="cs-CZ" dirty="0"/>
              <a:t>Metodologicky nekomplikovat (x smíšené výzkumy, komparativní výzkumy…)</a:t>
            </a:r>
          </a:p>
          <a:p>
            <a:r>
              <a:rPr lang="cs-CZ" dirty="0"/>
              <a:t>Bc. práce = kvalifikační práce </a:t>
            </a:r>
          </a:p>
          <a:p>
            <a:pPr lvl="1"/>
            <a:r>
              <a:rPr lang="cs-CZ" dirty="0"/>
              <a:t>= předvést nějaké vědní řemeslo</a:t>
            </a:r>
          </a:p>
          <a:p>
            <a:pPr lvl="1"/>
            <a:r>
              <a:rPr lang="cs-CZ" dirty="0"/>
              <a:t>stát při zemi = neaspirovat na objevení Ameriky či změnu politických strategií  </a:t>
            </a:r>
          </a:p>
          <a:p>
            <a:r>
              <a:rPr lang="cs-CZ" dirty="0"/>
              <a:t>I </a:t>
            </a:r>
            <a:r>
              <a:rPr lang="cs-CZ" dirty="0" err="1"/>
              <a:t>bc.</a:t>
            </a:r>
            <a:r>
              <a:rPr lang="cs-CZ" dirty="0"/>
              <a:t> práce může přinést nějaké nové poznání</a:t>
            </a:r>
          </a:p>
          <a:p>
            <a:pPr lvl="1"/>
            <a:r>
              <a:rPr lang="cs-CZ" dirty="0"/>
              <a:t>Obvykle spíše situovaná generalizace, než třeba tvorba nové teorie</a:t>
            </a:r>
          </a:p>
          <a:p>
            <a:r>
              <a:rPr lang="cs-CZ" dirty="0"/>
              <a:t>Spíše než vysoké ambice v cílech důraz na hloubku (ideografický a induktivní přístup)</a:t>
            </a:r>
          </a:p>
          <a:p>
            <a:r>
              <a:rPr lang="cs-CZ" dirty="0" err="1"/>
              <a:t>Kvali</a:t>
            </a:r>
            <a:r>
              <a:rPr lang="cs-CZ" dirty="0"/>
              <a:t> výzkum nelze předem detailně naplánovat (interaktivní </a:t>
            </a:r>
            <a:r>
              <a:rPr lang="cs-CZ" dirty="0" err="1"/>
              <a:t>char</a:t>
            </a:r>
            <a:r>
              <a:rPr lang="cs-CZ" dirty="0"/>
              <a:t>. výzkumu), ale je nezbytné jej předem promýšlet</a:t>
            </a:r>
          </a:p>
          <a:p>
            <a:r>
              <a:rPr lang="cs-CZ" dirty="0"/>
              <a:t>Subjektivita, reflexivita, transparentnost, možnosti zobecnění…</a:t>
            </a:r>
          </a:p>
          <a:p>
            <a:pPr lvl="1"/>
            <a:endParaRPr lang="cs-CZ" dirty="0"/>
          </a:p>
        </p:txBody>
      </p:sp>
    </p:spTree>
    <p:extLst>
      <p:ext uri="{BB962C8B-B14F-4D97-AF65-F5344CB8AC3E}">
        <p14:creationId xmlns:p14="http://schemas.microsoft.com/office/powerpoint/2010/main" val="23615483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Další postup </a:t>
            </a:r>
            <a:r>
              <a:rPr lang="cs-CZ" dirty="0" err="1"/>
              <a:t>dipl</a:t>
            </a:r>
            <a:r>
              <a:rPr lang="cs-CZ" dirty="0"/>
              <a:t>. sem.</a:t>
            </a:r>
          </a:p>
        </p:txBody>
      </p:sp>
      <p:sp>
        <p:nvSpPr>
          <p:cNvPr id="3" name="Zástupný symbol pro obsah 2"/>
          <p:cNvSpPr>
            <a:spLocks noGrp="1"/>
          </p:cNvSpPr>
          <p:nvPr>
            <p:ph idx="1"/>
          </p:nvPr>
        </p:nvSpPr>
        <p:spPr/>
        <p:txBody>
          <a:bodyPr>
            <a:normAutofit fontScale="77500" lnSpcReduction="20000"/>
          </a:bodyPr>
          <a:lstStyle/>
          <a:p>
            <a:r>
              <a:rPr lang="cs-CZ" dirty="0"/>
              <a:t>prezentace a diskuze projektů </a:t>
            </a:r>
            <a:r>
              <a:rPr lang="cs-CZ" dirty="0" err="1"/>
              <a:t>bc.</a:t>
            </a:r>
            <a:r>
              <a:rPr lang="cs-CZ" dirty="0"/>
              <a:t> prací (27.11., 11.12. a 8.1.) </a:t>
            </a:r>
          </a:p>
          <a:p>
            <a:endParaRPr lang="cs-CZ" dirty="0"/>
          </a:p>
          <a:p>
            <a:r>
              <a:rPr lang="cs-CZ" dirty="0"/>
              <a:t>Rozsah: 5 min. (5 slidů) prezentace + 5 min. diskuze</a:t>
            </a:r>
          </a:p>
          <a:p>
            <a:r>
              <a:rPr lang="cs-CZ" dirty="0"/>
              <a:t>Struktura: </a:t>
            </a:r>
          </a:p>
          <a:p>
            <a:pPr marL="914400" lvl="1" indent="-457200">
              <a:buFont typeface="+mj-lt"/>
              <a:buAutoNum type="arabicPeriod"/>
            </a:pPr>
            <a:r>
              <a:rPr lang="cs-CZ" dirty="0"/>
              <a:t>Téma</a:t>
            </a:r>
          </a:p>
          <a:p>
            <a:pPr marL="914400" lvl="1" indent="-457200">
              <a:buFont typeface="+mj-lt"/>
              <a:buAutoNum type="arabicPeriod"/>
            </a:pPr>
            <a:r>
              <a:rPr lang="cs-CZ" dirty="0"/>
              <a:t>Teoretické ukotvení </a:t>
            </a:r>
          </a:p>
          <a:p>
            <a:pPr marL="914400" lvl="1" indent="-457200">
              <a:buFont typeface="+mj-lt"/>
              <a:buAutoNum type="arabicPeriod"/>
            </a:pPr>
            <a:r>
              <a:rPr lang="cs-CZ" dirty="0"/>
              <a:t>Výzkumný problém/výzkumné otázky</a:t>
            </a:r>
          </a:p>
          <a:p>
            <a:pPr marL="914400" lvl="1" indent="-457200">
              <a:buFont typeface="+mj-lt"/>
              <a:buAutoNum type="arabicPeriod"/>
            </a:pPr>
            <a:r>
              <a:rPr lang="cs-CZ" dirty="0"/>
              <a:t>Terén/vzorek</a:t>
            </a:r>
          </a:p>
          <a:p>
            <a:pPr marL="914400" lvl="1" indent="-457200">
              <a:buFont typeface="+mj-lt"/>
              <a:buAutoNum type="arabicPeriod"/>
            </a:pPr>
            <a:r>
              <a:rPr lang="cs-CZ" dirty="0"/>
              <a:t>Metodologie</a:t>
            </a:r>
          </a:p>
          <a:p>
            <a:r>
              <a:rPr lang="cs-CZ" dirty="0"/>
              <a:t>Draft projektu zaslat předem do </a:t>
            </a:r>
            <a:r>
              <a:rPr lang="cs-CZ" dirty="0" err="1"/>
              <a:t>Moodle</a:t>
            </a:r>
            <a:r>
              <a:rPr lang="cs-CZ" dirty="0"/>
              <a:t> </a:t>
            </a:r>
          </a:p>
          <a:p>
            <a:endParaRPr lang="cs-CZ" dirty="0"/>
          </a:p>
          <a:p>
            <a:r>
              <a:rPr lang="cs-CZ" b="1" dirty="0"/>
              <a:t>16 prezentací na 27.11. WANTED</a:t>
            </a:r>
          </a:p>
          <a:p>
            <a:r>
              <a:rPr lang="cs-CZ" dirty="0"/>
              <a:t>dalších 16 prezentací na 11.12. WANTED</a:t>
            </a:r>
          </a:p>
          <a:p>
            <a:pPr marL="914400" lvl="1" indent="-457200">
              <a:buFont typeface="+mj-lt"/>
              <a:buAutoNum type="arabicPeriod"/>
            </a:pPr>
            <a:endParaRPr lang="cs-CZ" dirty="0"/>
          </a:p>
          <a:p>
            <a:pPr marL="0" indent="0">
              <a:buNone/>
            </a:pPr>
            <a:endParaRPr lang="cs-CZ" sz="300" b="1" dirty="0"/>
          </a:p>
          <a:p>
            <a:endParaRPr lang="cs-CZ" dirty="0"/>
          </a:p>
        </p:txBody>
      </p:sp>
    </p:spTree>
    <p:extLst>
      <p:ext uri="{BB962C8B-B14F-4D97-AF65-F5344CB8AC3E}">
        <p14:creationId xmlns:p14="http://schemas.microsoft.com/office/powerpoint/2010/main" val="3446225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Empirický výzkum a jeho etické aspekty: východiska</a:t>
            </a:r>
          </a:p>
        </p:txBody>
      </p:sp>
      <p:sp>
        <p:nvSpPr>
          <p:cNvPr id="3" name="Zástupný symbol pro obsah 2"/>
          <p:cNvSpPr>
            <a:spLocks noGrp="1"/>
          </p:cNvSpPr>
          <p:nvPr>
            <p:ph idx="1"/>
          </p:nvPr>
        </p:nvSpPr>
        <p:spPr/>
        <p:txBody>
          <a:bodyPr>
            <a:normAutofit fontScale="92500" lnSpcReduction="10000"/>
          </a:bodyPr>
          <a:lstStyle/>
          <a:p>
            <a:pPr>
              <a:lnSpc>
                <a:spcPct val="80000"/>
              </a:lnSpc>
            </a:pPr>
            <a:r>
              <a:rPr lang="cs-CZ" sz="2000" dirty="0"/>
              <a:t>V rámci empirického výzkumu je třeba vyvažovat 2 roviny:</a:t>
            </a:r>
          </a:p>
          <a:p>
            <a:pPr lvl="1">
              <a:lnSpc>
                <a:spcPct val="80000"/>
              </a:lnSpc>
            </a:pPr>
            <a:r>
              <a:rPr lang="cs-CZ" sz="1800" b="1" dirty="0"/>
              <a:t>snahu o dosažení vědeckého poznání</a:t>
            </a:r>
          </a:p>
          <a:p>
            <a:pPr lvl="1">
              <a:lnSpc>
                <a:spcPct val="80000"/>
              </a:lnSpc>
            </a:pPr>
            <a:r>
              <a:rPr lang="cs-CZ" sz="1800" b="1" dirty="0"/>
              <a:t>práva osob, které na výzkumu participují</a:t>
            </a:r>
          </a:p>
          <a:p>
            <a:pPr>
              <a:lnSpc>
                <a:spcPct val="80000"/>
              </a:lnSpc>
            </a:pPr>
            <a:r>
              <a:rPr lang="cs-CZ" sz="2200" b="1" dirty="0"/>
              <a:t>Věda je inherentní součástí zkoumané reality</a:t>
            </a:r>
            <a:r>
              <a:rPr lang="cs-CZ" sz="2200" dirty="0"/>
              <a:t> ... </a:t>
            </a:r>
            <a:r>
              <a:rPr lang="cs-CZ" sz="2200" b="1" dirty="0"/>
              <a:t>badatel nese odpovědnost</a:t>
            </a:r>
            <a:r>
              <a:rPr lang="cs-CZ" sz="2200" dirty="0"/>
              <a:t> za to:</a:t>
            </a:r>
          </a:p>
          <a:p>
            <a:pPr lvl="1"/>
            <a:r>
              <a:rPr lang="cs-CZ" sz="1900" dirty="0"/>
              <a:t>jaký výzkum navrhuje, jaké navrhuje metod. postupy</a:t>
            </a:r>
          </a:p>
          <a:p>
            <a:pPr lvl="1"/>
            <a:r>
              <a:rPr lang="cs-CZ" sz="1900" dirty="0"/>
              <a:t>jak a do jakého terénu vstupuje, co tam dělá</a:t>
            </a:r>
          </a:p>
          <a:p>
            <a:pPr lvl="1"/>
            <a:r>
              <a:rPr lang="cs-CZ" sz="1900" dirty="0"/>
              <a:t>aby svým výzkumným konáním (v procesu výzkumu) nikoho nepoškodil</a:t>
            </a:r>
          </a:p>
          <a:p>
            <a:pPr lvl="1"/>
            <a:r>
              <a:rPr lang="cs-CZ" sz="1900" dirty="0"/>
              <a:t>aby nikoho nepoškodila zpráva z výzkumu (= třeba </a:t>
            </a:r>
            <a:r>
              <a:rPr lang="cs-CZ" sz="1900" dirty="0" err="1"/>
              <a:t>bc.</a:t>
            </a:r>
            <a:r>
              <a:rPr lang="cs-CZ" sz="1900" dirty="0"/>
              <a:t> práce)</a:t>
            </a:r>
          </a:p>
          <a:p>
            <a:pPr lvl="1"/>
            <a:r>
              <a:rPr lang="cs-CZ" sz="1900" dirty="0"/>
              <a:t>co se s daty, ale i s výsledky výzkumu bude dále dít…   </a:t>
            </a:r>
          </a:p>
          <a:p>
            <a:pPr marL="0" indent="0">
              <a:lnSpc>
                <a:spcPct val="80000"/>
              </a:lnSpc>
              <a:buNone/>
            </a:pPr>
            <a:r>
              <a:rPr lang="cs-CZ" sz="2000" dirty="0"/>
              <a:t>→ současná věda jednoznačně zvýznamňuje ohled na práva všech aktérů výzkumu</a:t>
            </a:r>
          </a:p>
          <a:p>
            <a:pPr marL="914400" lvl="1" indent="-457200">
              <a:buFont typeface="+mj-lt"/>
              <a:buAutoNum type="arabicPeriod"/>
            </a:pPr>
            <a:r>
              <a:rPr lang="cs-CZ" sz="2000" b="1" dirty="0"/>
              <a:t>Princip dobrovolné participace </a:t>
            </a:r>
            <a:r>
              <a:rPr lang="cs-CZ" sz="2000" dirty="0"/>
              <a:t>(</a:t>
            </a:r>
            <a:r>
              <a:rPr lang="cs-CZ" sz="1600" dirty="0"/>
              <a:t>souhlas s výzkumem, svoboda odmítnutí)</a:t>
            </a:r>
            <a:r>
              <a:rPr lang="cs-CZ" sz="1600" b="1" dirty="0"/>
              <a:t> </a:t>
            </a:r>
          </a:p>
          <a:p>
            <a:pPr marL="914400" lvl="1" indent="-457200">
              <a:buFont typeface="+mj-lt"/>
              <a:buAutoNum type="arabicPeriod"/>
            </a:pPr>
            <a:r>
              <a:rPr lang="cs-CZ" sz="2000" b="1" dirty="0"/>
              <a:t>Princip důvěrnosti </a:t>
            </a:r>
            <a:r>
              <a:rPr lang="cs-CZ" sz="2000" dirty="0"/>
              <a:t>(</a:t>
            </a:r>
            <a:r>
              <a:rPr lang="cs-CZ" sz="1600" dirty="0"/>
              <a:t>míra soukromí, anonymity, důvěrnosti dat)</a:t>
            </a:r>
          </a:p>
          <a:p>
            <a:pPr marL="914400" lvl="1" indent="-457200">
              <a:buFont typeface="+mj-lt"/>
              <a:buAutoNum type="arabicPeriod"/>
            </a:pPr>
            <a:r>
              <a:rPr lang="cs-CZ" sz="2000" b="1" dirty="0"/>
              <a:t>Princip neubližování </a:t>
            </a:r>
            <a:r>
              <a:rPr lang="cs-CZ" sz="2000" dirty="0"/>
              <a:t>(</a:t>
            </a:r>
            <a:r>
              <a:rPr lang="cs-CZ" sz="1600" dirty="0"/>
              <a:t>nebezpečí: fyzická újma, psychická újma, právní újma)</a:t>
            </a:r>
          </a:p>
          <a:p>
            <a:pPr marL="914400" lvl="1" indent="-457200">
              <a:buFont typeface="+mj-lt"/>
              <a:buAutoNum type="arabicPeriod"/>
            </a:pPr>
            <a:r>
              <a:rPr lang="cs-CZ" sz="2000" b="1" dirty="0"/>
              <a:t>Princ</a:t>
            </a:r>
            <a:r>
              <a:rPr lang="en-US" sz="2000" b="1" dirty="0" err="1"/>
              <a:t>i</a:t>
            </a:r>
            <a:r>
              <a:rPr lang="cs-CZ" sz="2000" b="1" dirty="0"/>
              <a:t>p správnosti a integrity </a:t>
            </a:r>
            <a:r>
              <a:rPr lang="cs-CZ" sz="2000" dirty="0"/>
              <a:t>(</a:t>
            </a:r>
            <a:r>
              <a:rPr lang="cs-CZ" sz="1600" dirty="0"/>
              <a:t>ve vztahu k vědě a společnosti – nebezpečí plagiátorství, falzifikace)</a:t>
            </a:r>
          </a:p>
        </p:txBody>
      </p:sp>
    </p:spTree>
    <p:extLst>
      <p:ext uri="{BB962C8B-B14F-4D97-AF65-F5344CB8AC3E}">
        <p14:creationId xmlns:p14="http://schemas.microsoft.com/office/powerpoint/2010/main" val="970267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Empirický výzkum a jeho etické aspekty: důsledky</a:t>
            </a:r>
            <a:endParaRPr lang="en-US" dirty="0"/>
          </a:p>
        </p:txBody>
      </p:sp>
      <p:sp>
        <p:nvSpPr>
          <p:cNvPr id="3" name="Content Placeholder 2"/>
          <p:cNvSpPr>
            <a:spLocks noGrp="1"/>
          </p:cNvSpPr>
          <p:nvPr>
            <p:ph idx="1"/>
          </p:nvPr>
        </p:nvSpPr>
        <p:spPr/>
        <p:txBody>
          <a:bodyPr>
            <a:normAutofit/>
          </a:bodyPr>
          <a:lstStyle/>
          <a:p>
            <a:pPr>
              <a:lnSpc>
                <a:spcPct val="80000"/>
              </a:lnSpc>
            </a:pPr>
            <a:r>
              <a:rPr lang="cs-CZ" b="1" dirty="0"/>
              <a:t>Etika</a:t>
            </a:r>
            <a:r>
              <a:rPr lang="cs-CZ" dirty="0"/>
              <a:t> je nedílnou součástí vědecké a výzkumné praxe, proto musí být uvažována a naplňována v </a:t>
            </a:r>
            <a:r>
              <a:rPr lang="cs-CZ" b="1" dirty="0"/>
              <a:t>celém výzkumného procesu</a:t>
            </a:r>
          </a:p>
          <a:p>
            <a:pPr lvl="1">
              <a:lnSpc>
                <a:spcPct val="80000"/>
              </a:lnSpc>
            </a:pPr>
            <a:r>
              <a:rPr lang="cs-CZ" dirty="0"/>
              <a:t>výzkum musí být promýšlen, připravován i realizován tak, aby byl ve všech svých krocích i výstupech </a:t>
            </a:r>
            <a:r>
              <a:rPr lang="cs-CZ" b="1" dirty="0"/>
              <a:t>etický</a:t>
            </a:r>
            <a:endParaRPr lang="cs-CZ" dirty="0"/>
          </a:p>
          <a:p>
            <a:pPr>
              <a:lnSpc>
                <a:spcPct val="80000"/>
              </a:lnSpc>
            </a:pPr>
            <a:r>
              <a:rPr lang="cs-CZ" b="1" dirty="0"/>
              <a:t>Etika </a:t>
            </a:r>
            <a:r>
              <a:rPr lang="cs-CZ" dirty="0"/>
              <a:t>má charakter</a:t>
            </a:r>
            <a:r>
              <a:rPr lang="cs-CZ" b="1" dirty="0"/>
              <a:t> dynamického vztahu = vyjednávání </a:t>
            </a:r>
            <a:r>
              <a:rPr lang="cs-CZ" dirty="0"/>
              <a:t>se všemi, kteří na výzkumu participují (včetně vědecké obce a veřejnosti)</a:t>
            </a:r>
          </a:p>
          <a:p>
            <a:pPr lvl="1">
              <a:buFont typeface="Arial" charset="0"/>
              <a:buChar char="•"/>
            </a:pPr>
            <a:r>
              <a:rPr lang="cs-CZ" dirty="0"/>
              <a:t>některé etické nástrahy lze předvídat, jiné méně</a:t>
            </a:r>
          </a:p>
          <a:p>
            <a:pPr lvl="1">
              <a:buFont typeface="Arial" charset="0"/>
              <a:buChar char="•"/>
            </a:pPr>
            <a:r>
              <a:rPr lang="cs-CZ" dirty="0"/>
              <a:t>seznámení se s etikou výzkumu a její promýšlení už v projektu výzkumu = předvídat etická dilemata, být na ně připraven/a a moci rychle reagovat</a:t>
            </a:r>
          </a:p>
        </p:txBody>
      </p:sp>
    </p:spTree>
    <p:extLst>
      <p:ext uri="{BB962C8B-B14F-4D97-AF65-F5344CB8AC3E}">
        <p14:creationId xmlns:p14="http://schemas.microsoft.com/office/powerpoint/2010/main" val="1388211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709448" y="299545"/>
            <a:ext cx="10704786" cy="1103586"/>
          </a:xfrm>
        </p:spPr>
        <p:txBody>
          <a:bodyPr>
            <a:noAutofit/>
          </a:bodyPr>
          <a:lstStyle/>
          <a:p>
            <a:pPr eaLnBrk="1" hangingPunct="1"/>
            <a:r>
              <a:rPr lang="cs-CZ" dirty="0"/>
              <a:t>Etické aspekty společenskovědního výzkumu se odrážejí</a:t>
            </a:r>
          </a:p>
        </p:txBody>
      </p:sp>
      <p:sp>
        <p:nvSpPr>
          <p:cNvPr id="7171" name="Rectangle 3"/>
          <p:cNvSpPr>
            <a:spLocks noGrp="1" noChangeArrowheads="1"/>
          </p:cNvSpPr>
          <p:nvPr>
            <p:ph type="body" idx="1"/>
          </p:nvPr>
        </p:nvSpPr>
        <p:spPr>
          <a:xfrm>
            <a:off x="709448" y="1702676"/>
            <a:ext cx="10815145" cy="4675899"/>
          </a:xfrm>
        </p:spPr>
        <p:txBody>
          <a:bodyPr>
            <a:normAutofit lnSpcReduction="10000"/>
          </a:bodyPr>
          <a:lstStyle/>
          <a:p>
            <a:pPr marL="457200" indent="-457200" eaLnBrk="1" hangingPunct="1">
              <a:lnSpc>
                <a:spcPct val="80000"/>
              </a:lnSpc>
              <a:buAutoNum type="arabicPeriod"/>
            </a:pPr>
            <a:r>
              <a:rPr lang="cs-CZ" sz="2400" dirty="0"/>
              <a:t>v procesu interakce /dynamiky vztahu/ s těmi, které zkoumáme </a:t>
            </a:r>
          </a:p>
          <a:p>
            <a:pPr lvl="1">
              <a:lnSpc>
                <a:spcPct val="80000"/>
              </a:lnSpc>
            </a:pPr>
            <a:r>
              <a:rPr lang="cs-CZ" b="1" dirty="0"/>
              <a:t>Procedurální etika</a:t>
            </a:r>
            <a:r>
              <a:rPr lang="cs-CZ" dirty="0"/>
              <a:t> (legislativa, oborové a/či institucionální pravidla = et. kodexy)</a:t>
            </a:r>
          </a:p>
          <a:p>
            <a:pPr lvl="1">
              <a:lnSpc>
                <a:spcPct val="80000"/>
              </a:lnSpc>
            </a:pPr>
            <a:r>
              <a:rPr lang="cs-CZ" b="1" dirty="0"/>
              <a:t>Etika v praxi </a:t>
            </a:r>
            <a:r>
              <a:rPr lang="cs-CZ" dirty="0"/>
              <a:t>= </a:t>
            </a:r>
            <a:r>
              <a:rPr lang="cs-CZ" b="1" dirty="0" err="1"/>
              <a:t>mikroetika</a:t>
            </a:r>
            <a:r>
              <a:rPr lang="cs-CZ" dirty="0"/>
              <a:t> = vyjednávání mezi procedurální etikou a výzkumnou praxí (jak reálně výzkum dělat, kde se jak pohybovat, co komu kdy říci…)</a:t>
            </a:r>
          </a:p>
          <a:p>
            <a:pPr marL="0" indent="0" eaLnBrk="1" hangingPunct="1">
              <a:lnSpc>
                <a:spcPct val="80000"/>
              </a:lnSpc>
              <a:buNone/>
            </a:pPr>
            <a:r>
              <a:rPr lang="cs-CZ" sz="2400" dirty="0"/>
              <a:t>2. v procesu reprezentace /výsledků výzkumů/  </a:t>
            </a:r>
          </a:p>
          <a:p>
            <a:pPr lvl="1">
              <a:lnSpc>
                <a:spcPct val="80000"/>
              </a:lnSpc>
            </a:pPr>
            <a:r>
              <a:rPr lang="cs-CZ" b="1" dirty="0"/>
              <a:t>Publikační etika</a:t>
            </a:r>
            <a:r>
              <a:rPr lang="cs-CZ" dirty="0"/>
              <a:t> (p</a:t>
            </a:r>
            <a:r>
              <a:rPr lang="cs-CZ" sz="2400" dirty="0"/>
              <a:t>lagiátorství, falzifikace)	</a:t>
            </a:r>
          </a:p>
          <a:p>
            <a:pPr marL="0" indent="0" eaLnBrk="1" hangingPunct="1">
              <a:lnSpc>
                <a:spcPct val="80000"/>
              </a:lnSpc>
              <a:buNone/>
            </a:pPr>
            <a:r>
              <a:rPr lang="cs-CZ" sz="2400" dirty="0"/>
              <a:t>3. v otázce legitimity výzkumu                               </a:t>
            </a:r>
            <a:r>
              <a:rPr lang="cs-CZ" sz="1800" dirty="0"/>
              <a:t>(</a:t>
            </a:r>
            <a:r>
              <a:rPr lang="en-US" sz="1800" dirty="0"/>
              <a:t>Guillemin – Gillam 2004)</a:t>
            </a:r>
            <a:endParaRPr lang="cs-CZ" sz="1800" dirty="0"/>
          </a:p>
          <a:p>
            <a:pPr marL="0" indent="0" eaLnBrk="1" hangingPunct="1">
              <a:lnSpc>
                <a:spcPct val="80000"/>
              </a:lnSpc>
              <a:buNone/>
            </a:pPr>
            <a:endParaRPr lang="cs-CZ" sz="1800" dirty="0"/>
          </a:p>
          <a:p>
            <a:pPr>
              <a:buFont typeface="Arial" charset="0"/>
              <a:buChar char="•"/>
            </a:pPr>
            <a:r>
              <a:rPr lang="cs-CZ" sz="2400" dirty="0"/>
              <a:t>etika výzkumu je ustavována v interakci procedurální etiky a </a:t>
            </a:r>
            <a:r>
              <a:rPr lang="cs-CZ" sz="2400" dirty="0" err="1"/>
              <a:t>mikroetiky</a:t>
            </a:r>
            <a:r>
              <a:rPr lang="cs-CZ" sz="2400" dirty="0"/>
              <a:t> ... je vždy zcela unikátní situovanou etickou praxí</a:t>
            </a:r>
            <a:r>
              <a:rPr lang="en-US" sz="2400" dirty="0"/>
              <a:t> </a:t>
            </a:r>
          </a:p>
          <a:p>
            <a:pPr>
              <a:buFont typeface="Arial" charset="0"/>
              <a:buChar char="•"/>
            </a:pPr>
            <a:r>
              <a:rPr lang="cs-CZ" sz="2400" dirty="0"/>
              <a:t>celý výzkumný proces – od identifikace výzkumného tématu až po prezentaci výsledků výzkumu – zahrnuje etické aspekty a dilemata, která je nezbytné včas a důkladně promýšlet !!!</a:t>
            </a:r>
          </a:p>
          <a:p>
            <a:pPr eaLnBrk="1" hangingPunct="1">
              <a:lnSpc>
                <a:spcPct val="80000"/>
              </a:lnSpc>
              <a:buFont typeface="Wingdings" panose="05000000000000000000" pitchFamily="2" charset="2"/>
              <a:buNone/>
            </a:pPr>
            <a:endParaRPr lang="cs-CZ" sz="1800" dirty="0"/>
          </a:p>
          <a:p>
            <a:pPr lvl="1" eaLnBrk="1" hangingPunct="1">
              <a:lnSpc>
                <a:spcPct val="80000"/>
              </a:lnSpc>
              <a:buFont typeface="Wingdings" panose="05000000000000000000" pitchFamily="2" charset="2"/>
              <a:buNone/>
            </a:pPr>
            <a:endParaRPr lang="cs-CZ" sz="1600" dirty="0"/>
          </a:p>
          <a:p>
            <a:pPr eaLnBrk="1" hangingPunct="1">
              <a:lnSpc>
                <a:spcPct val="80000"/>
              </a:lnSpc>
            </a:pPr>
            <a:endParaRPr lang="cs-CZ" sz="2000" dirty="0"/>
          </a:p>
          <a:p>
            <a:pPr eaLnBrk="1" hangingPunct="1">
              <a:lnSpc>
                <a:spcPct val="80000"/>
              </a:lnSpc>
            </a:pPr>
            <a:endParaRPr lang="cs-CZ" sz="1800" dirty="0"/>
          </a:p>
        </p:txBody>
      </p:sp>
    </p:spTree>
    <p:extLst>
      <p:ext uri="{BB962C8B-B14F-4D97-AF65-F5344CB8AC3E}">
        <p14:creationId xmlns:p14="http://schemas.microsoft.com/office/powerpoint/2010/main" val="3530930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Etický kodex České asociace pro sociální antropologii</a:t>
            </a:r>
            <a:r>
              <a:rPr lang="cs-CZ" cap="all" dirty="0"/>
              <a:t> (CASA)</a:t>
            </a:r>
            <a:r>
              <a:rPr lang="cs-CZ" sz="3100" cap="all" dirty="0"/>
              <a:t>: </a:t>
            </a:r>
            <a:r>
              <a:rPr lang="cs-CZ" sz="3100" dirty="0"/>
              <a:t>http://www.casaonline.cz/?page_id=7</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a:t>Členové a členky CASA:</a:t>
            </a:r>
          </a:p>
          <a:p>
            <a:pPr lvl="1"/>
            <a:r>
              <a:rPr lang="cs-CZ" dirty="0"/>
              <a:t>se ve své práci </a:t>
            </a:r>
            <a:r>
              <a:rPr lang="cs-CZ" b="1" dirty="0"/>
              <a:t>řídí</a:t>
            </a:r>
            <a:r>
              <a:rPr lang="cs-CZ" dirty="0"/>
              <a:t> zásadami uvedenými v tomto kodexu;</a:t>
            </a:r>
          </a:p>
          <a:p>
            <a:pPr lvl="1"/>
            <a:r>
              <a:rPr lang="cs-CZ" b="1" dirty="0"/>
              <a:t>vyžadují</a:t>
            </a:r>
            <a:r>
              <a:rPr lang="cs-CZ" dirty="0"/>
              <a:t> od svých spolupracovníků a spolupracovnic chování, které je v souladu s těmito zásadami;</a:t>
            </a:r>
          </a:p>
          <a:p>
            <a:pPr lvl="1"/>
            <a:r>
              <a:rPr lang="cs-CZ" dirty="0"/>
              <a:t>v mezích svých možností </a:t>
            </a:r>
            <a:r>
              <a:rPr lang="cs-CZ" b="1" dirty="0"/>
              <a:t>vyžadují od institucí</a:t>
            </a:r>
            <a:r>
              <a:rPr lang="cs-CZ" dirty="0"/>
              <a:t>, kde působí, aby vytvářely takové prostředí pro vědeckou činnost, která umožňuje a podporuje chování, které je v souladu s těmito zásadami;</a:t>
            </a:r>
          </a:p>
          <a:p>
            <a:pPr lvl="1"/>
            <a:r>
              <a:rPr lang="cs-CZ" b="1" dirty="0"/>
              <a:t>neobhajují a nekryjí</a:t>
            </a:r>
            <a:r>
              <a:rPr lang="cs-CZ" dirty="0"/>
              <a:t> chování, které je v rozporu se zásadami uvedenými v tomto kodexu;</a:t>
            </a:r>
          </a:p>
          <a:p>
            <a:pPr lvl="1"/>
            <a:r>
              <a:rPr lang="cs-CZ" b="1" dirty="0"/>
              <a:t>zachovávají kritický postoj</a:t>
            </a:r>
            <a:r>
              <a:rPr lang="cs-CZ" dirty="0"/>
              <a:t> k vlastním poznatkům a výsledkům i k výsledkům svých spolupracovníků; jsou přístupní diskusi a věcným argumentům;</a:t>
            </a:r>
          </a:p>
          <a:p>
            <a:pPr lvl="1"/>
            <a:r>
              <a:rPr lang="cs-CZ" b="1" dirty="0"/>
              <a:t>obhajují svobodu </a:t>
            </a:r>
            <a:r>
              <a:rPr lang="cs-CZ" dirty="0"/>
              <a:t>vědeckého myšlení, vyjadřování, výměny názorů a informací;</a:t>
            </a:r>
          </a:p>
          <a:p>
            <a:pPr lvl="1"/>
            <a:r>
              <a:rPr lang="cs-CZ" b="1" dirty="0"/>
              <a:t>uznávají a sami ve vědecké obci šíří</a:t>
            </a:r>
            <a:r>
              <a:rPr lang="cs-CZ" dirty="0"/>
              <a:t> zásady spolehlivé, důvěryhodné vědecké práce a odmítají jakoukoliv vědeckou nepoctivost a porušování zásad uvedených v tomto kodexu.</a:t>
            </a:r>
          </a:p>
          <a:p>
            <a:r>
              <a:rPr lang="cs-CZ" i="1" dirty="0"/>
              <a:t>kom. H.N.:</a:t>
            </a:r>
            <a:r>
              <a:rPr lang="cs-CZ" dirty="0"/>
              <a:t> = etika výzkumu je aktivním procesem, </a:t>
            </a:r>
            <a:r>
              <a:rPr lang="cs-CZ" dirty="0" err="1"/>
              <a:t>antropo</a:t>
            </a:r>
            <a:r>
              <a:rPr lang="cs-CZ" dirty="0"/>
              <a:t> etika = </a:t>
            </a:r>
            <a:r>
              <a:rPr lang="cs-CZ" b="1" dirty="0"/>
              <a:t>zodpovědnost</a:t>
            </a:r>
            <a:r>
              <a:rPr lang="cs-CZ" dirty="0"/>
              <a:t> </a:t>
            </a:r>
          </a:p>
        </p:txBody>
      </p:sp>
    </p:spTree>
    <p:extLst>
      <p:ext uri="{BB962C8B-B14F-4D97-AF65-F5344CB8AC3E}">
        <p14:creationId xmlns:p14="http://schemas.microsoft.com/office/powerpoint/2010/main" val="974666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Etický kodex České asociace pro sociální antropologii</a:t>
            </a:r>
            <a:r>
              <a:rPr lang="cs-CZ" cap="all" dirty="0"/>
              <a:t> (CASA)</a:t>
            </a:r>
            <a:r>
              <a:rPr lang="cs-CZ" sz="3100" cap="all" dirty="0"/>
              <a:t>: </a:t>
            </a:r>
            <a:r>
              <a:rPr lang="cs-CZ" sz="3100" dirty="0"/>
              <a:t>http://www.casaonline.cz/?page_id=7</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Členové a členky CASA:</a:t>
            </a:r>
          </a:p>
          <a:p>
            <a:pPr lvl="1"/>
            <a:r>
              <a:rPr lang="cs-CZ" dirty="0"/>
              <a:t>zaměřují svůj výzkum na </a:t>
            </a:r>
            <a:r>
              <a:rPr lang="cs-CZ" b="1" dirty="0"/>
              <a:t>obohacení vědeckého poznání</a:t>
            </a:r>
            <a:r>
              <a:rPr lang="cs-CZ" dirty="0"/>
              <a:t>;</a:t>
            </a:r>
          </a:p>
          <a:p>
            <a:pPr lvl="1"/>
            <a:r>
              <a:rPr lang="cs-CZ" dirty="0"/>
              <a:t>provádějí výzkum tak, aby </a:t>
            </a:r>
            <a:r>
              <a:rPr lang="cs-CZ" b="1" dirty="0"/>
              <a:t>neohrozili účastníky a účastnice výzkumu</a:t>
            </a:r>
            <a:r>
              <a:rPr lang="cs-CZ" dirty="0"/>
              <a:t>, jejich životní prostředí či kulturní hodnoty;</a:t>
            </a:r>
          </a:p>
          <a:p>
            <a:pPr lvl="1"/>
            <a:r>
              <a:rPr lang="cs-CZ" b="1" dirty="0"/>
              <a:t>chrání soukromí a bezpečnost</a:t>
            </a:r>
            <a:r>
              <a:rPr lang="cs-CZ" dirty="0"/>
              <a:t> osob a institucí, které studují a o kterých píší;</a:t>
            </a:r>
          </a:p>
          <a:p>
            <a:pPr lvl="1"/>
            <a:r>
              <a:rPr lang="cs-CZ" dirty="0"/>
              <a:t>při získávání, výběru a hodnocení dat </a:t>
            </a:r>
            <a:r>
              <a:rPr lang="cs-CZ" b="1" dirty="0"/>
              <a:t>respektují zásady vědecké práce</a:t>
            </a:r>
            <a:r>
              <a:rPr lang="cs-CZ" dirty="0"/>
              <a:t> tak, jak jsou ustavovány vědeckou a výzkumnou praxí disciplíny, tímto kodexem a etickými směrnicemi CASA;</a:t>
            </a:r>
          </a:p>
          <a:p>
            <a:pPr lvl="1"/>
            <a:r>
              <a:rPr lang="cs-CZ" b="1" dirty="0"/>
              <a:t>zohledňují meze použitých metod</a:t>
            </a:r>
            <a:r>
              <a:rPr lang="cs-CZ" dirty="0"/>
              <a:t> zkoumání a na tato omezení upozorňují při zveřejňování svých výsledků ve formě expertiz a při prezentaci výsledků výzkumu širší veřejností;</a:t>
            </a:r>
          </a:p>
          <a:p>
            <a:pPr lvl="1"/>
            <a:r>
              <a:rPr lang="cs-CZ" b="1" dirty="0"/>
              <a:t>odpovídají za</a:t>
            </a:r>
            <a:r>
              <a:rPr lang="cs-CZ" dirty="0"/>
              <a:t> účelné a efektivní </a:t>
            </a:r>
            <a:r>
              <a:rPr lang="cs-CZ" b="1" dirty="0"/>
              <a:t>využívání prostředků</a:t>
            </a:r>
            <a:r>
              <a:rPr lang="cs-CZ" dirty="0"/>
              <a:t> na výzkum;</a:t>
            </a:r>
          </a:p>
          <a:p>
            <a:pPr lvl="1"/>
            <a:r>
              <a:rPr lang="cs-CZ" b="1" dirty="0"/>
              <a:t>předávají odborné veřejnosti výsledky svého výzkumu</a:t>
            </a:r>
            <a:r>
              <a:rPr lang="cs-CZ" dirty="0"/>
              <a:t>, které nepodléhají utajení.</a:t>
            </a:r>
          </a:p>
        </p:txBody>
      </p:sp>
    </p:spTree>
    <p:extLst>
      <p:ext uri="{BB962C8B-B14F-4D97-AF65-F5344CB8AC3E}">
        <p14:creationId xmlns:p14="http://schemas.microsoft.com/office/powerpoint/2010/main" val="4139462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Etické směrnice České asociace pro sociální antropologii</a:t>
            </a:r>
            <a:r>
              <a:rPr lang="cs-CZ" cap="all" dirty="0"/>
              <a:t> (CASA)</a:t>
            </a:r>
            <a:r>
              <a:rPr lang="cs-CZ" sz="3100" cap="all" dirty="0"/>
              <a:t>: </a:t>
            </a:r>
            <a:r>
              <a:rPr lang="cs-CZ" sz="3100" dirty="0"/>
              <a:t>http://www.casaonline.cz/?page_id=9</a:t>
            </a:r>
            <a:r>
              <a:rPr lang="cs-CZ" dirty="0"/>
              <a:t> </a:t>
            </a:r>
          </a:p>
        </p:txBody>
      </p:sp>
      <p:sp>
        <p:nvSpPr>
          <p:cNvPr id="3" name="Zástupný symbol pro obsah 2"/>
          <p:cNvSpPr>
            <a:spLocks noGrp="1"/>
          </p:cNvSpPr>
          <p:nvPr>
            <p:ph idx="1"/>
          </p:nvPr>
        </p:nvSpPr>
        <p:spPr/>
        <p:txBody>
          <a:bodyPr/>
          <a:lstStyle/>
          <a:p>
            <a:pPr marL="0" indent="0">
              <a:buNone/>
            </a:pPr>
            <a:r>
              <a:rPr lang="cs-CZ" i="1" dirty="0"/>
              <a:t>(pro zajímavost – co se řeší)</a:t>
            </a:r>
            <a:r>
              <a:rPr lang="cs-CZ" dirty="0"/>
              <a:t> </a:t>
            </a:r>
            <a:r>
              <a:rPr lang="cs-CZ" b="1" cap="all" dirty="0"/>
              <a:t>OBSAH:</a:t>
            </a:r>
          </a:p>
          <a:p>
            <a:r>
              <a:rPr lang="cs-CZ" dirty="0"/>
              <a:t>I. Vztah výzkumníků k lidem / studované komunitě</a:t>
            </a:r>
          </a:p>
          <a:p>
            <a:r>
              <a:rPr lang="cs-CZ" dirty="0"/>
              <a:t>II. Vztahy a odpovědnost k poskytovatelům finanční podpory a zadavatelům výzkumu</a:t>
            </a:r>
          </a:p>
          <a:p>
            <a:r>
              <a:rPr lang="cs-CZ" dirty="0"/>
              <a:t>III. Vztahy ke kolegům / kolegyním</a:t>
            </a:r>
          </a:p>
          <a:p>
            <a:r>
              <a:rPr lang="cs-CZ" dirty="0"/>
              <a:t>IV. Vztahy ke studentům / studentkám</a:t>
            </a:r>
          </a:p>
          <a:p>
            <a:endParaRPr lang="cs-CZ" dirty="0"/>
          </a:p>
          <a:p>
            <a:r>
              <a:rPr lang="cs-CZ" i="1" dirty="0"/>
              <a:t>(dále výtah; tučně H.N.)</a:t>
            </a:r>
          </a:p>
        </p:txBody>
      </p:sp>
    </p:spTree>
    <p:extLst>
      <p:ext uri="{BB962C8B-B14F-4D97-AF65-F5344CB8AC3E}">
        <p14:creationId xmlns:p14="http://schemas.microsoft.com/office/powerpoint/2010/main" val="2766036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325563"/>
          </a:xfrm>
        </p:spPr>
        <p:txBody>
          <a:bodyPr>
            <a:normAutofit/>
          </a:bodyPr>
          <a:lstStyle/>
          <a:p>
            <a:r>
              <a:rPr lang="cs-CZ" sz="3600" dirty="0"/>
              <a:t>Etické směrnice České asociace pro sociální antropologii</a:t>
            </a:r>
            <a:r>
              <a:rPr lang="cs-CZ" sz="3600" cap="all" dirty="0"/>
              <a:t> (CASA)</a:t>
            </a:r>
            <a:r>
              <a:rPr lang="cs-CZ" sz="2200" cap="all" dirty="0"/>
              <a:t>: </a:t>
            </a:r>
            <a:r>
              <a:rPr lang="cs-CZ" sz="2200" dirty="0">
                <a:hlinkClick r:id="rId2"/>
              </a:rPr>
              <a:t>http://www.casaonline.cz/?page_id=9</a:t>
            </a:r>
            <a:r>
              <a:rPr lang="cs-CZ" dirty="0"/>
              <a:t> </a:t>
            </a:r>
          </a:p>
        </p:txBody>
      </p:sp>
      <p:sp>
        <p:nvSpPr>
          <p:cNvPr id="3" name="Zástupný symbol pro obsah 2"/>
          <p:cNvSpPr>
            <a:spLocks noGrp="1"/>
          </p:cNvSpPr>
          <p:nvPr>
            <p:ph idx="1"/>
          </p:nvPr>
        </p:nvSpPr>
        <p:spPr/>
        <p:txBody>
          <a:bodyPr>
            <a:normAutofit fontScale="92500" lnSpcReduction="20000"/>
          </a:bodyPr>
          <a:lstStyle/>
          <a:p>
            <a:r>
              <a:rPr lang="cs-CZ" b="1" dirty="0"/>
              <a:t>Antropologové mají odpovědnost vůči lidem, mezi nimiž pracují a které studují.</a:t>
            </a:r>
            <a:r>
              <a:rPr lang="cs-CZ" dirty="0"/>
              <a:t> Tato </a:t>
            </a:r>
            <a:r>
              <a:rPr lang="cs-CZ" b="1" dirty="0"/>
              <a:t>odpovědnost má přednost před vlastními cíli výzkumu</a:t>
            </a:r>
            <a:r>
              <a:rPr lang="cs-CZ" dirty="0"/>
              <a:t> a je jí třeba podřídit cíle i metodiku výzkumného projektu. </a:t>
            </a:r>
          </a:p>
          <a:p>
            <a:r>
              <a:rPr lang="cs-CZ" dirty="0"/>
              <a:t>To je v případě každého výzkumu značně individuální. Jiná je např. odpovědnost výzkumníků pracujících v malých uzavřených komunitách; jiná při výzkumu pouze určitého aspektu postindustriální společnosti, kde lidé nežijí v uzavřených komunitách; zásadně jiná může být odpovědnost výzkumníka v případě aplikovaného, investigativního či aktivistického výzkumu v rizikovém prostředí. </a:t>
            </a:r>
          </a:p>
          <a:p>
            <a:r>
              <a:rPr lang="cs-CZ" dirty="0"/>
              <a:t>Přes rozdílnosti jednotlivých situací, v nichž se výzkumníci a výzkumnice ocitají, daných tématem, povahou, místem či obecnějším sociálním a kulturním kontextem výzkumu, by se členové a členky CASA měli držet následujících obecných principů.</a:t>
            </a:r>
          </a:p>
        </p:txBody>
      </p:sp>
    </p:spTree>
    <p:extLst>
      <p:ext uri="{BB962C8B-B14F-4D97-AF65-F5344CB8AC3E}">
        <p14:creationId xmlns:p14="http://schemas.microsoft.com/office/powerpoint/2010/main" val="2730483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t>Etické směrnice České asociace pro sociální antropologii</a:t>
            </a:r>
            <a:r>
              <a:rPr lang="cs-CZ" sz="3600" cap="all" dirty="0"/>
              <a:t> (CASA)</a:t>
            </a:r>
            <a:r>
              <a:rPr lang="cs-CZ" sz="2200" cap="all" dirty="0"/>
              <a:t>: </a:t>
            </a:r>
            <a:r>
              <a:rPr lang="cs-CZ" sz="2200" dirty="0">
                <a:hlinkClick r:id="rId2"/>
              </a:rPr>
              <a:t>http://www.casaonline.cz/?page_id=9</a:t>
            </a:r>
            <a:br>
              <a:rPr lang="cs-CZ" sz="2200" dirty="0"/>
            </a:br>
            <a:r>
              <a:rPr lang="cs-CZ" sz="3100" b="1" i="1" dirty="0"/>
              <a:t>1. Respekt k důstojnosti, soukromí a zájmům účastníků výzkumu</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a:t>situace nacházení se </a:t>
            </a:r>
            <a:r>
              <a:rPr lang="cs-CZ" b="1" dirty="0"/>
              <a:t>v silovém poli často vzájemně protichůdných místních, kolektivních i osobních zájmů</a:t>
            </a:r>
            <a:r>
              <a:rPr lang="cs-CZ" dirty="0"/>
              <a:t>, jakož i různých vzájemně nekompatibilních kulturních rámců, kde zájem o realizaci jeho výzkumu rozhodně není ten nejdůležitější.</a:t>
            </a:r>
          </a:p>
          <a:p>
            <a:r>
              <a:rPr lang="cs-CZ" dirty="0"/>
              <a:t>práce v sociálním prostředí charakterizovaném značnými </a:t>
            </a:r>
            <a:r>
              <a:rPr lang="cs-CZ" b="1" dirty="0"/>
              <a:t>mocenskými a statusovými nerovnostmi</a:t>
            </a:r>
            <a:r>
              <a:rPr lang="cs-CZ" dirty="0"/>
              <a:t>, nejen mezi aktéry ve zkoumaném prostředí samotném, ale mnohdy též  mezi jimi samotnými a lidmi, které studují. Citlivě je třeba přistupovat</a:t>
            </a:r>
            <a:r>
              <a:rPr lang="cs-CZ" b="1" dirty="0"/>
              <a:t> k ochraně práv, soukromí a dobrého jména</a:t>
            </a:r>
            <a:r>
              <a:rPr lang="cs-CZ" dirty="0"/>
              <a:t> zvláště těch, kteří jsou v mocenských vztazích slabší či </a:t>
            </a:r>
            <a:r>
              <a:rPr lang="cs-CZ" dirty="0" err="1"/>
              <a:t>marginalizovaní</a:t>
            </a:r>
            <a:r>
              <a:rPr lang="cs-CZ" dirty="0"/>
              <a:t>, kteří mohou hůře bránit své zájmy a  pro něž zároveň mohou být i zdánlivě malé konflikty fatální.</a:t>
            </a:r>
          </a:p>
          <a:p>
            <a:r>
              <a:rPr lang="cs-CZ" dirty="0"/>
              <a:t>v rámci aplikovaných, aktivistických či investigativních výzkumů antropologové mnohdy studují zneužívání moci, porušování zákonnosti či dokonce násilí ze strany místních hegemonů. Přestože zde ze samotné investigativní logiky věci není právo na respektování osobních zájmů, dobré pověsti a soukromí chápáno tak striktně, nelze jej rozhodně  brát na lehkou váhu.</a:t>
            </a:r>
          </a:p>
        </p:txBody>
      </p:sp>
    </p:spTree>
    <p:extLst>
      <p:ext uri="{BB962C8B-B14F-4D97-AF65-F5344CB8AC3E}">
        <p14:creationId xmlns:p14="http://schemas.microsoft.com/office/powerpoint/2010/main" val="261278718"/>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5EB04EC0CE1599489912BC3BB6A99D24" ma:contentTypeVersion="9" ma:contentTypeDescription="Vytvoří nový dokument" ma:contentTypeScope="" ma:versionID="b0ae0945c4401063b3515136a617be9f">
  <xsd:schema xmlns:xsd="http://www.w3.org/2001/XMLSchema" xmlns:xs="http://www.w3.org/2001/XMLSchema" xmlns:p="http://schemas.microsoft.com/office/2006/metadata/properties" xmlns:ns2="a52a04cd-abfc-406f-bfff-83bfc995ebc5" xmlns:ns3="acc1ca2e-2cf7-4662-8ef0-124cc34299fe" targetNamespace="http://schemas.microsoft.com/office/2006/metadata/properties" ma:root="true" ma:fieldsID="da7886cae1decb6e71eeced48acaf77b" ns2:_="" ns3:_="">
    <xsd:import namespace="a52a04cd-abfc-406f-bfff-83bfc995ebc5"/>
    <xsd:import namespace="acc1ca2e-2cf7-4662-8ef0-124cc34299f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2a04cd-abfc-406f-bfff-83bfc995ebc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Značky obrázků" ma:readOnly="false" ma:fieldId="{5cf76f15-5ced-4ddc-b409-7134ff3c332f}" ma:taxonomyMulti="true" ma:sspId="ede2c221-80ea-42f2-a6ce-7f19966b5da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cc1ca2e-2cf7-4662-8ef0-124cc34299f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35a81fca-ec5e-4a96-97e6-6ca9e8fd4a0f}" ma:internalName="TaxCatchAll" ma:showField="CatchAllData" ma:web="acc1ca2e-2cf7-4662-8ef0-124cc34299f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acc1ca2e-2cf7-4662-8ef0-124cc34299fe" xsi:nil="true"/>
    <lcf76f155ced4ddcb4097134ff3c332f xmlns="a52a04cd-abfc-406f-bfff-83bfc995ebc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B3C70E9-6A38-446C-8A84-18E9531BE3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2a04cd-abfc-406f-bfff-83bfc995ebc5"/>
    <ds:schemaRef ds:uri="acc1ca2e-2cf7-4662-8ef0-124cc34299f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AE644FC-84CB-485A-822E-7F707B15C7D2}">
  <ds:schemaRefs>
    <ds:schemaRef ds:uri="http://schemas.microsoft.com/sharepoint/v3/contenttype/forms"/>
  </ds:schemaRefs>
</ds:datastoreItem>
</file>

<file path=customXml/itemProps3.xml><?xml version="1.0" encoding="utf-8"?>
<ds:datastoreItem xmlns:ds="http://schemas.openxmlformats.org/officeDocument/2006/customXml" ds:itemID="{4334D497-A179-4812-B1ED-089507AFE432}">
  <ds:schemaRefs>
    <ds:schemaRef ds:uri="http://schemas.microsoft.com/office/2006/documentManagement/types"/>
    <ds:schemaRef ds:uri="http://purl.org/dc/elements/1.1/"/>
    <ds:schemaRef ds:uri="http://schemas.openxmlformats.org/package/2006/metadata/core-properties"/>
    <ds:schemaRef ds:uri="http://purl.org/dc/dcmitype/"/>
    <ds:schemaRef ds:uri="a52a04cd-abfc-406f-bfff-83bfc995ebc5"/>
    <ds:schemaRef ds:uri="http://schemas.microsoft.com/office/infopath/2007/PartnerControls"/>
    <ds:schemaRef ds:uri="http://purl.org/dc/terms/"/>
    <ds:schemaRef ds:uri="acc1ca2e-2cf7-4662-8ef0-124cc34299fe"/>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699</TotalTime>
  <Words>2245</Words>
  <Application>Microsoft Office PowerPoint</Application>
  <PresentationFormat>Širokoúhlá obrazovka</PresentationFormat>
  <Paragraphs>130</Paragraphs>
  <Slides>15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15</vt:i4>
      </vt:variant>
    </vt:vector>
  </HeadingPairs>
  <TitlesOfParts>
    <vt:vector size="20" baseType="lpstr">
      <vt:lpstr>Arial</vt:lpstr>
      <vt:lpstr>Calibri</vt:lpstr>
      <vt:lpstr>Calibri Light</vt:lpstr>
      <vt:lpstr>Wingdings</vt:lpstr>
      <vt:lpstr>Motiv Office</vt:lpstr>
      <vt:lpstr>Etika výzkumu</vt:lpstr>
      <vt:lpstr>Empirický výzkum a jeho etické aspekty: východiska</vt:lpstr>
      <vt:lpstr>Empirický výzkum a jeho etické aspekty: důsledky</vt:lpstr>
      <vt:lpstr>Etické aspekty společenskovědního výzkumu se odrážejí</vt:lpstr>
      <vt:lpstr>Etický kodex České asociace pro sociální antropologii (CASA): http://www.casaonline.cz/?page_id=7</vt:lpstr>
      <vt:lpstr>Etický kodex České asociace pro sociální antropologii (CASA): http://www.casaonline.cz/?page_id=7</vt:lpstr>
      <vt:lpstr>Etické směrnice České asociace pro sociální antropologii (CASA): http://www.casaonline.cz/?page_id=9 </vt:lpstr>
      <vt:lpstr>Etické směrnice České asociace pro sociální antropologii (CASA): http://www.casaonline.cz/?page_id=9 </vt:lpstr>
      <vt:lpstr>Etické směrnice České asociace pro sociální antropologii (CASA): http://www.casaonline.cz/?page_id=9 1. Respekt k důstojnosti, soukromí a zájmům účastníků výzkumu</vt:lpstr>
      <vt:lpstr>Etické směrnice České asociace pro sociální antropologii (CASA): http://www.casaonline.cz/?page_id=9 1. Respekt k důstojnosti, soukromí a zájmům účastníků výzkumu</vt:lpstr>
      <vt:lpstr>Etické směrnice České asociace pro sociální antropologii (CASA): http://www.casaonline.cz/?page_id=9  2. Informování o výzkumu</vt:lpstr>
      <vt:lpstr>Procedurální etika (viz Úvod do metod + učebnice)</vt:lpstr>
      <vt:lpstr>Etické směrnice České asociace pro sociální antropologii (CASA): http://www.casaonline.cz/?page_id=9  3. Vztahy v terénu</vt:lpstr>
      <vt:lpstr>Podstatné pro úvahu o bc. práci</vt:lpstr>
      <vt:lpstr>Další postup dipl. sem.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Diplomní seminář I. Sociokulturní antropologie</dc:title>
  <dc:creator>Uživatel systému Windows</dc:creator>
  <cp:lastModifiedBy>Hedvika Novotná</cp:lastModifiedBy>
  <cp:revision>60</cp:revision>
  <dcterms:created xsi:type="dcterms:W3CDTF">2020-10-15T18:56:37Z</dcterms:created>
  <dcterms:modified xsi:type="dcterms:W3CDTF">2024-11-12T23:02:23Z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0x0101005EB04EC0CE1599489912BC3BB6A99D24</vt:lpwstr>
  </property>
</Properties>
</file>