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2ECE5-9425-1B2D-E58D-FAD59782A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B2F02D-7C8E-E78C-A580-A1BFCF581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102934-E6FB-8735-C1CD-794B5DB7F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0058B5-AC3A-6734-4E75-666CB9AA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AFA4F6-CCAE-4921-7B55-A1E93609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55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1BC21-8C57-C372-2C2F-222EB452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27C8CC-59FE-13FF-BF2A-9326ABE98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132F2C-74A9-BA6E-B467-057A7E62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1271B3-D0F5-36D8-7B39-156B02D8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3AE009-DC8D-5729-9723-BA187395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15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11CC097-FCD8-0EA4-4024-4A6D642AD0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A9BE3C-AED3-B7F7-355D-F9CF17428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C4F7BC-8292-3A76-C745-DCB6F0DA4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B64F4A-4DC8-1C71-4779-1CFE0787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8515B3-8620-7912-48D2-3379C173B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84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87A88-B3EA-7BB0-A7A6-B59F9E37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AC951-54DA-AC51-D9E3-FF2CA8FDC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76D5E-125B-ECB5-41D3-96BBBFB1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1496A1-D595-2021-4FE8-2CE433AB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5D483D-0E4F-E938-73BB-0397E260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2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8B430-1DA2-7E1D-E876-E22B382F2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3C2AFA-8836-7E60-4994-43330F86B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5E2EF-2F10-2464-6B48-C7E10FC3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A42174-FF82-1D82-DE57-61414353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A53191-77AD-0A9D-389C-CAB310DCF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5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B72ED-1636-0A5E-618E-344CB13F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0314E-F853-D711-C115-76536EFA2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4890B1-5909-A315-7377-7BD1D86D0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9F221D-A8BF-8178-3B2B-B938F17DB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F960A1-3496-A549-EA18-661CA952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4BCE98-A0BF-0243-F22B-E05E4B5CF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26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4F1DE-1907-2065-183A-C2087EEBA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216994-A90D-F37C-9D5C-1CFA2093D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8C5569-DFC5-4626-D7F6-8D96ED800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715EAB-EDC0-857F-32E0-70C732E40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BABE84-66DD-EDB4-0296-08B91400E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2DC061-F916-E56C-4A1D-65D6289B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22B4D7-591E-4A1C-7CA0-987E90F3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74AEB7B-7B9F-A3D7-84FA-954ED76E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77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94699-2351-3BE6-A11B-0BEFF33FE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D6CDE2-8EA6-852F-66D7-65CB269AE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6DFBBD-B443-A0F4-0CFA-6AC6521E4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57FE68-B19B-634B-1289-B4BECAFCB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4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1A0EB43-B559-C5C3-431F-404F2AA6E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6B74C21-567B-9E44-73B6-9AF465F38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BB8AB7-3427-CBA0-4E64-56A81CE57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65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EBDFC-74B4-AF75-C5EE-C31408ABB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105079-7F18-21FC-E734-760AE09A4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A61775-91F1-347E-AE3A-21879797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F74BAE-38F2-B572-0460-2CD7DC8DB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298A1C-1711-2A04-60B9-CB9C927E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74043D-5201-D6A3-7DBC-50E9FF31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4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870F9-09D8-DD91-1EF7-3FDC8EDA1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E08271-BD1B-735F-42CD-DA9CCAB8F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CF81C6-B366-A24C-C7B9-DCCA2EE2A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B8A52A-3DA7-C5EB-8C60-0FBBA67A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A310B4-0E0A-6593-996E-D6EE947C2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48EB95-5C6A-95AD-F353-187A58E3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77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5F3C407-2566-8D48-35E6-812E10698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292BEE-2FB9-15EC-B74A-EE7387A7B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9BDF81-E5BF-768C-4AD8-BD4CEBB0A0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43260-05D2-4B3F-ABBA-3D12CB4F655E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E20EE6-C9FB-D135-1D5A-9A58E1722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C70CF-6EF9-472E-4FCA-4BE82D7E4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D3EC-291B-45BE-AF82-400AA7489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19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FC0C9-C852-6F2E-0C66-F79430744A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Barokní lidová slovesnost – fakta, koncepce, domněnky a přání</a:t>
            </a:r>
            <a:endParaRPr lang="cs-CZ" sz="3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112829-6B74-4764-1883-4C62055CD5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78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rozvíjení tradice středověkého liturgického dramatu – geneze z pašijové (velikonoční) hry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návaznost na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velkopáteční procesí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(veřejní kajícníci: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flagelanti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bajulanti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procesí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pegma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-) sousedská pašijová inscenace (procesionální / jevištní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tradice pantomimických pohyblivých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živých obrazů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(„reprezentací“),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procesí pašijových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persón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(„paráda“)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83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- 3 fáze severočeského sousedského divadla (V. Ron):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1/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30./40. léta 18. století – 90. léta 18. století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výhradně pašijové inscenace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města a výjimečné vesnice (Bozkov, Zásada –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Šourek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součást slavení liturgického roku – hra jako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pobožnost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pokus o sdělení a osvojování důležitých náboženských obsahů ve formě živé podívané –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dramatizovaná zbožnost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hra jako příležitost k veřejnému pokání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ztotožnění města s biblickým Jeruzalémem prostřednictvím herních akcí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zpřítomnění pašijových scén v čase, kdy jsou zároveň obsahem liturgie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smazávání hranice mezi jevištěm a hledištěm – není obecenstvo v dnešním slova smyslu –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spoluúčastníci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opovědník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(prolog, průběžné komentáře)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962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narativní charakter, odpadá moment dramatického napětí a překvapení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narativní předlohy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Martin z 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Kochemu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Veliký život Pána a Spasitele našeho Krista Ježíše…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(1680; 1697)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Václav Jelínek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(1715–1758)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Tepr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(1741–1799)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671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987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2/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90. léta 18. století – 1848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pouze česky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pouze venkov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jiný repertoár: vánoční;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starozákonní příběhy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hagiografický), později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světský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(vliv knížek lidového čtení)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zbavení se závislosti na církevním roce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František Filip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Vodseďálek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(1762–1843)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Josef Havel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řečený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Vilím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Lastibořský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(1778–1838)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3/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polovina 19. století – konec 19. století (Vlastiboř 1891)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jen starší generace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reprizovány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pouze staré hry (pašije a vánoční)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578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intermedium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Václav František Kocmánek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(1607–1679)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komický typ hloupého sedláka, prostý děj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675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hanácké zpěvohry: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- 40. léta 18. století – konec 18. století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střední Morava (Haná)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stylizovaná podoba hanáckého nářečí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parodie v rovině tematické, ideové i jazykové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silný a záměrně podněcovaný regionalismus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(politická) aktuální tematika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dějově chudé, malý počet jednajících postav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874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- 2 typy: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a/ svébytná inspirace italskou komickou operou, školským dramatem a lidovou kulturou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Ignác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Alanus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Plumlovský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(1703-1759)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Pargamotéka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 je: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Smlóva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hanácká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stranevá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králové cere,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veobrazená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skrz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štere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podmistre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jakobe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ministre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 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šterem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koronám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veslany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(1747)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Kterak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Landebork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 Prahe z Království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českeho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ani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nepškna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lotr,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zbohem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hébal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(1757)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086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b/ lidové zpěvohry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Josef Mauritius Bulín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(1744–1785)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Josef Pekárek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(1758–1820)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Maréna 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Kedrota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Manda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28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Edice: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Kalista, Zdeněk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Selské čili sousedské hry českého baroka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Melantrich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1942.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Hrabák, Josef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Lidové drama pobělohorské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Československý spisovatel, Praha 1951.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Kolár, Jaroslav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Lidové hry z Moravy. Sbírka Julia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Feifalika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Odeon, Praha 1986.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Kocmánek, Václav </a:t>
            </a:r>
            <a:r>
              <a:rPr lang="cs-CZ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František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Sedm interludií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Ed. Josef Hrabák. ČSAV, Praha 1953.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Petrů, Eduard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Copak to ale za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mozeka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hraje? Hanácké zpěvohry 18. století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Profil, Ostrava 1985.</a:t>
            </a:r>
          </a:p>
        </p:txBody>
      </p:sp>
    </p:spTree>
    <p:extLst>
      <p:ext uri="{BB962C8B-B14F-4D97-AF65-F5344CB8AC3E}">
        <p14:creationId xmlns:p14="http://schemas.microsoft.com/office/powerpoint/2010/main" val="2722035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Písmácké básnictví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ovčácká poezie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Edice: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Kalista, Zdeněk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Truhlice písní. Poesie českých písmáků 17.–18. století: Lukáše Volného, Jiřího Volného a Františka Jana Vaváka. Novina, Praha 1940.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348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pojem lidového baroka / barokního slovesného folklóru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A. Novák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Přehledné dějiny literatury české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1936): rozvoj folklórní slovesnosti a stagnace „umělé“ slovesné tvorby v 18. století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Dějiny české literatury 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(1959): teze o 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ústní lidové slovesnosti v popředí domácího literárního provozu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649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Beneš, Bohuslav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Světská kramářská píseň: příspěvek k poetice pololidové poezie. </a:t>
            </a:r>
            <a:r>
              <a:rPr lang="cs-CZ" sz="15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Univerzita Jana Evangelisty Purkyně,</a:t>
            </a:r>
            <a:r>
              <a:rPr lang="cs-CZ" sz="15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Brno 1970.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Bobková-Valentová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Kateřina – Jacková, Magdaléna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Úvod do kapitoly.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Jesuitské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divadlo v Čechách. In: P.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Cemus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Jesuitica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1556–2006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Karolinum, Praha 2010, s. 895–908.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Bogatyriov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Piotr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Ľudové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divadlo české a slovenské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Tatran, Bratislava 1973.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Burke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Peter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Lidová kultura v raně novověké Evropě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Argo, Praha 2005.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Fumerton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Patricia – Kosek, Pavel – Hanzelková, Marie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Czech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Broadside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Ballads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 Text, Art, Song in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Popular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Culture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c. 1600–1900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Amsterodam University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Amsterdam 2022.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Hon, Jan K.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Übersetzung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Poetik. Der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deutsche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Prosaroman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Spiegel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tschechischer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Übersetzungen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Frühen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Neuzeit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Universitätsverlag</a:t>
            </a:r>
            <a:r>
              <a:rPr lang="cs-CZ" sz="15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Winter,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Heidelberg 2016.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Hrabák,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Některé otázky pololidové tvorby v době temna.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 starší české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Státní pedagogické nakladatelství, Praha 1964.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Ivánek, Jakub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Poznámky k vymezení pojmu kramářská píseň (s ohledem na tisky náboženské povahy).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Listy filologické 140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2017, č. 2, s. 201–230.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Ivánek, Jakub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České kramářské tisky – pokus o definici a typologii.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Acta Musei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nationalis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Pragae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litterarum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66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2021, č. 3–4, s. 43–57.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983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Jakubcová, Alena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Starší divadlo v českých zemích do konce 18. století. Osobnosti a díla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Academia, Praha 2007.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Kolár, Jaroslav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Česká zábavná próza 16. století a tzv. knížky lidového čtení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ČSAV, Praha 1960.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Kvapil, Josef </a:t>
            </a: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Šofferle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Václavkova Olomouc 1961. Sborník referátů a diskusních příspěvků o kramářské písni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Státní pedagogické nakladatelství,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Praha 1963.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Ron, Vojtěch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Lidové pašijové divadlo v českých zemích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Vyšehrad, Praha 2009.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Souček, Stanislav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Rakovnická vánoční hra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Filozofická fakulta MU, Brno 1929.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Václavek, Bedřich – Smetana, Robert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české písni lidové a zlidovělé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Svoboda, Praha 1950.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Válka, Josef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Myšlení a obraz v dějinách kultury. Studie – eseje – reflexe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Matice moravská, Brno 2009.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97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Kritika konceptu českého lidového baroka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(J. Válka)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překážky studia folklóru 17. a 18. století: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nedostatek pramenů (viz orální povahu slovesného folklóru) a jejich obtížná interpretace (soustavný zájem o lidovou kulturu až od přelomu 18. a 19. století, sbírána a upravována představiteli elitní kultury)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obtíže definice pojmu „lid“, resp. „lidový“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60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 G. Herder: „zbytková“ definice lidu jako negramotných, tj. jiných než elitních skupin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kultura vzdělanců / elit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vs.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kultura lidu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Redfield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kulturní tradice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velká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(formálně vyučována ve školách; uzavřená)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(předávána neformálně; otevřená – kostel, krčma, tržiště) 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neodpovídaly symetricky 2 hlavním sociálním skupinám (elitě a prostému lidu)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kultura rituálu a gesta vs. textová kultura (R.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Chartier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20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 stojící mimo okruh vysokého elitního umění má ráz lidový, nebo „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masový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“, resp. „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populární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“?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masová barokní kultura zatlačovala autentický folklór a nahrazovala jej svými produkty (J. Válka)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doba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reformy lidové kultury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“, tj. systematických pokusů vzdělanců předat katolickou, resp. protestantskou reformaci nevzdělaným, vytvořit novou lidovou kulturu (P.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Burke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0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existence skupiny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zprostředkovatelů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mezi „velkou“ a „malou“ kulturní tradicí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midcult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pololidová 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(J. Hrabák)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slovesná tvorba na pomezí tvorby umělé a lidové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tvorba pro lid; fixace písmem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nejasná hranice mezi uměním lidu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populus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 uměním elit – vzájemná interakce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08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knížky lidového čtení </a:t>
            </a: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Volksbuch</a:t>
            </a: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cs-CZ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knižní produkce pro lid (širší význam)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- 16.–19. století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laciná úprava a masový způsob šíření 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zaměření poučné i zábavné – zejm. tzv. zábavná próza (fikční narativy)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adresátem měšťanstvo, později venkovské obyvatelstvo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recentní kritika konceptu (J. Hon)  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Edice: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Václavek, Bedřich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 utěšené a kratochvilné. Výbor z české krásné prózy 16. a 17. století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Svoboda, Praha 1950.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Sládek, Miloš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Malý svět jest člověk aneb Výbor z české barokní prózy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H&amp;H, Praha 1995.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Kolár, Jaroslav –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Stich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Alexandr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Tři knížky lidového čtení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Nakladatelství Lidové noviny, Praha 2000.</a:t>
            </a:r>
          </a:p>
        </p:txBody>
      </p:sp>
    </p:spTree>
    <p:extLst>
      <p:ext uri="{BB962C8B-B14F-4D97-AF65-F5344CB8AC3E}">
        <p14:creationId xmlns:p14="http://schemas.microsoft.com/office/powerpoint/2010/main" val="678962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kramářská píseň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(jarmareční / špalíčková / pouťová;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Bänkelsang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písňové útvary s duchovní i světskou tematikou šířené prostřednictvím kramářských tisků (tištěných dokumentů malého formátu i rozsahu, snadné cenové dostupnosti, nedbalé typografické úpravy, specifického způsobu distribuce)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Edice: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Václavek, Bedřich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Smetana, Robert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České písně kramářské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František Borový, Praha 1937.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Scheybal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Josef V.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Senzace pěti století v kramářské písni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Kruh, Hradec Králové 1991.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Malura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 – Ivánek, Jakub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Horo krásná, spanilá! Poutní písně na Moravě (1600–1850). Host, Brno 2019.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Frolcová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Věra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 svou známou notu. Kramářské písně v ústní tradici Moravy a Slezska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Host, Brno 2022.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847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2260-0A35-42E9-7EF7-329C4B47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377A08-2495-C0FE-EC74-398C35D29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Sousedské (selské) divadlo </a:t>
            </a:r>
            <a:endParaRPr lang="cs-CZ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</a:t>
            </a:r>
            <a:r>
              <a:rPr lang="cs-CZ" sz="19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divadlo sprostných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(pololidové / prostonárodní / sousedské / selské / písmácké)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konec 17. století – 19. století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severní Čechy (horní Pojizeří, Podkrkonoší, Lužické hory), jižní Čechy (Šumava – Hořice), severní Morava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fenomén středoevropský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české a německé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prostředí menších měst a vesnic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název dle dramatiků, herců a prostředí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mimořádná společenská událost: dlouhá příprava, zřejmě na vlastní náklady společenství, inscenace náročná časově i fyzicky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svérázná motivace: tvorba a produkce neinstitucionalizovaná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7053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1752</Words>
  <Application>Microsoft Office PowerPoint</Application>
  <PresentationFormat>Širokoúhlá obrazovka</PresentationFormat>
  <Paragraphs>166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Motiv Office</vt:lpstr>
      <vt:lpstr>Barokní lidová slovesnost – fakta, koncepce, domněnky a přání</vt:lpstr>
      <vt:lpstr>Prezentace aplikace PowerPoint</vt:lpstr>
      <vt:lpstr>Kritika konceptu českého lidového baroka (J. Válka)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Barokní lidová slovesnost – fakta, koncepce, domněnky a přání</dc:title>
  <dc:creator>Činčurová, Bára</dc:creator>
  <cp:lastModifiedBy>Činčurová, Bára</cp:lastModifiedBy>
  <cp:revision>3</cp:revision>
  <dcterms:created xsi:type="dcterms:W3CDTF">2023-08-01T14:29:27Z</dcterms:created>
  <dcterms:modified xsi:type="dcterms:W3CDTF">2023-08-02T16:24:09Z</dcterms:modified>
</cp:coreProperties>
</file>