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57" r:id="rId5"/>
    <p:sldId id="263" r:id="rId6"/>
    <p:sldId id="260" r:id="rId7"/>
    <p:sldId id="261" r:id="rId8"/>
    <p:sldId id="264" r:id="rId9"/>
    <p:sldId id="262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a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Elipsa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a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Elipsa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a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ovací čára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a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31767DDF-A65D-43D9-B150-6D8EA62B020A}" type="datetimeFigureOut">
              <a:rPr lang="cs-CZ" smtClean="0"/>
              <a:pPr/>
              <a:t>15.05.2019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a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7D3787-EC3F-4649-B30B-494FFD0C5611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err="1" smtClean="0"/>
              <a:t>conclusion</a:t>
            </a:r>
            <a:endParaRPr lang="cs-CZ" dirty="0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harry_potter-2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01625" y="1554237"/>
            <a:ext cx="8504238" cy="451787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Affirmative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Herbert </a:t>
            </a:r>
            <a:r>
              <a:rPr lang="cs-CZ" dirty="0" err="1" smtClean="0"/>
              <a:t>Marcuse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Culture</a:t>
            </a:r>
            <a:r>
              <a:rPr lang="cs-CZ" dirty="0" smtClean="0"/>
              <a:t> as a </a:t>
            </a:r>
            <a:r>
              <a:rPr lang="cs-CZ" dirty="0" err="1" smtClean="0"/>
              <a:t>sphere</a:t>
            </a:r>
            <a:r>
              <a:rPr lang="cs-CZ" dirty="0" smtClean="0"/>
              <a:t> </a:t>
            </a:r>
            <a:r>
              <a:rPr lang="cs-CZ" dirty="0" err="1" smtClean="0"/>
              <a:t>seemingly</a:t>
            </a:r>
            <a:r>
              <a:rPr lang="cs-CZ" dirty="0" smtClean="0"/>
              <a:t> </a:t>
            </a:r>
            <a:r>
              <a:rPr lang="cs-CZ" dirty="0" err="1" smtClean="0"/>
              <a:t>equally</a:t>
            </a:r>
            <a:r>
              <a:rPr lang="cs-CZ" dirty="0" smtClean="0"/>
              <a:t> </a:t>
            </a:r>
            <a:r>
              <a:rPr lang="cs-CZ" dirty="0" err="1" smtClean="0"/>
              <a:t>available</a:t>
            </a:r>
            <a:r>
              <a:rPr lang="cs-CZ" dirty="0" smtClean="0"/>
              <a:t> to </a:t>
            </a:r>
            <a:r>
              <a:rPr lang="cs-CZ" dirty="0" err="1" smtClean="0"/>
              <a:t>everyone</a:t>
            </a:r>
            <a:r>
              <a:rPr lang="cs-CZ" dirty="0" smtClean="0"/>
              <a:t>, </a:t>
            </a:r>
            <a:r>
              <a:rPr lang="cs-CZ" dirty="0" err="1" smtClean="0"/>
              <a:t>but</a:t>
            </a:r>
            <a:r>
              <a:rPr lang="cs-CZ" dirty="0" smtClean="0"/>
              <a:t> in </a:t>
            </a:r>
            <a:r>
              <a:rPr lang="cs-CZ" dirty="0" err="1" smtClean="0"/>
              <a:t>fact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reflect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inequalities</a:t>
            </a:r>
            <a:endParaRPr lang="cs-CZ" dirty="0" smtClean="0"/>
          </a:p>
          <a:p>
            <a:r>
              <a:rPr lang="cs-CZ" dirty="0" err="1" smtClean="0"/>
              <a:t>Preservation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ideal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happiness</a:t>
            </a:r>
            <a:r>
              <a:rPr lang="cs-CZ" dirty="0" smtClean="0"/>
              <a:t>, </a:t>
            </a:r>
            <a:r>
              <a:rPr lang="cs-CZ" dirty="0" err="1" smtClean="0"/>
              <a:t>hope</a:t>
            </a:r>
            <a:r>
              <a:rPr lang="cs-CZ" dirty="0" smtClean="0"/>
              <a:t>, </a:t>
            </a:r>
            <a:r>
              <a:rPr lang="cs-CZ" dirty="0" err="1" smtClean="0"/>
              <a:t>emancipation</a:t>
            </a:r>
            <a:r>
              <a:rPr lang="cs-CZ" dirty="0" smtClean="0"/>
              <a:t>, </a:t>
            </a:r>
            <a:r>
              <a:rPr lang="cs-CZ" dirty="0" err="1" smtClean="0"/>
              <a:t>freedom</a:t>
            </a:r>
            <a:endParaRPr lang="cs-CZ" dirty="0" smtClean="0"/>
          </a:p>
          <a:p>
            <a:r>
              <a:rPr lang="cs-CZ" dirty="0" err="1" smtClean="0"/>
              <a:t>Emancipation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happiness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sphere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mutes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need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emancipation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happiness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sphere</a:t>
            </a:r>
            <a:endParaRPr lang="cs-CZ" dirty="0" smtClean="0"/>
          </a:p>
          <a:p>
            <a:r>
              <a:rPr lang="cs-CZ" dirty="0" err="1" smtClean="0"/>
              <a:t>Culture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contributes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un</a:t>
            </a:r>
            <a:r>
              <a:rPr lang="cs-CZ" dirty="0" smtClean="0"/>
              <a:t>-</a:t>
            </a:r>
            <a:r>
              <a:rPr lang="cs-CZ" dirty="0" err="1" smtClean="0"/>
              <a:t>freedom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coercion</a:t>
            </a:r>
            <a:r>
              <a:rPr lang="cs-CZ" dirty="0" smtClean="0"/>
              <a:t> by „</a:t>
            </a:r>
            <a:r>
              <a:rPr lang="cs-CZ" dirty="0" err="1" smtClean="0"/>
              <a:t>affirmating</a:t>
            </a:r>
            <a:r>
              <a:rPr lang="cs-CZ" dirty="0" smtClean="0"/>
              <a:t>“ </a:t>
            </a:r>
            <a:r>
              <a:rPr lang="cs-CZ" dirty="0" err="1" smtClean="0"/>
              <a:t>the</a:t>
            </a:r>
            <a:r>
              <a:rPr lang="cs-CZ" dirty="0" smtClean="0"/>
              <a:t> status quo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Ai</a:t>
            </a:r>
            <a:r>
              <a:rPr lang="cs-CZ" dirty="0" smtClean="0"/>
              <a:t> </a:t>
            </a:r>
            <a:r>
              <a:rPr lang="cs-CZ" dirty="0" err="1" smtClean="0"/>
              <a:t>Wei</a:t>
            </a:r>
            <a:r>
              <a:rPr lang="cs-CZ" dirty="0" smtClean="0"/>
              <a:t> </a:t>
            </a:r>
            <a:r>
              <a:rPr lang="cs-CZ" dirty="0" err="1" smtClean="0"/>
              <a:t>Wei</a:t>
            </a:r>
            <a:r>
              <a:rPr lang="cs-CZ" dirty="0" smtClean="0"/>
              <a:t>: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Law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Journey</a:t>
            </a:r>
            <a:r>
              <a:rPr lang="cs-CZ" i="1" dirty="0" smtClean="0"/>
              <a:t> </a:t>
            </a:r>
            <a:endParaRPr lang="cs-CZ" dirty="0"/>
          </a:p>
        </p:txBody>
      </p:sp>
      <p:pic>
        <p:nvPicPr>
          <p:cNvPr id="4" name="Zástupný symbol pro obsah 3" descr="ai_wei_wei_law_of_the_journey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124744" y="1527175"/>
            <a:ext cx="6858000" cy="4572000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Aura </a:t>
            </a:r>
            <a:r>
              <a:rPr lang="cs-CZ" dirty="0" err="1" smtClean="0"/>
              <a:t>and</a:t>
            </a:r>
            <a:r>
              <a:rPr lang="cs-CZ" dirty="0" smtClean="0"/>
              <a:t> Technology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smtClean="0"/>
              <a:t>Walter </a:t>
            </a:r>
            <a:r>
              <a:rPr lang="cs-CZ" dirty="0" smtClean="0"/>
              <a:t>Benjamin,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Work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Art</a:t>
            </a:r>
            <a:r>
              <a:rPr lang="cs-CZ" i="1" dirty="0" smtClean="0"/>
              <a:t> in </a:t>
            </a:r>
            <a:r>
              <a:rPr lang="cs-CZ" i="1" dirty="0" err="1" smtClean="0"/>
              <a:t>the</a:t>
            </a:r>
            <a:r>
              <a:rPr lang="cs-CZ" i="1" dirty="0" smtClean="0"/>
              <a:t> </a:t>
            </a:r>
            <a:r>
              <a:rPr lang="cs-CZ" i="1" dirty="0" err="1" smtClean="0"/>
              <a:t>Age</a:t>
            </a:r>
            <a:r>
              <a:rPr lang="cs-CZ" i="1" dirty="0" smtClean="0"/>
              <a:t> </a:t>
            </a:r>
            <a:r>
              <a:rPr lang="cs-CZ" i="1" dirty="0" err="1" smtClean="0"/>
              <a:t>of</a:t>
            </a:r>
            <a:r>
              <a:rPr lang="cs-CZ" i="1" dirty="0" smtClean="0"/>
              <a:t> </a:t>
            </a:r>
            <a:r>
              <a:rPr lang="cs-CZ" i="1" dirty="0" err="1" smtClean="0"/>
              <a:t>Mechanical</a:t>
            </a:r>
            <a:r>
              <a:rPr lang="cs-CZ" i="1" dirty="0" smtClean="0"/>
              <a:t> </a:t>
            </a:r>
            <a:r>
              <a:rPr lang="cs-CZ" i="1" dirty="0" err="1" smtClean="0"/>
              <a:t>Reproduction</a:t>
            </a:r>
            <a:endParaRPr lang="cs-CZ" i="1" dirty="0" smtClean="0"/>
          </a:p>
          <a:p>
            <a:r>
              <a:rPr lang="cs-CZ" dirty="0" smtClean="0"/>
              <a:t>Positive </a:t>
            </a:r>
            <a:r>
              <a:rPr lang="cs-CZ" dirty="0" err="1" smtClean="0"/>
              <a:t>view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technologies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popular</a:t>
            </a:r>
            <a:r>
              <a:rPr lang="cs-CZ" dirty="0" smtClean="0"/>
              <a:t>, </a:t>
            </a:r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 smtClean="0"/>
              <a:t> – </a:t>
            </a:r>
            <a:r>
              <a:rPr lang="cs-CZ" dirty="0" err="1" smtClean="0"/>
              <a:t>mainly</a:t>
            </a:r>
            <a:r>
              <a:rPr lang="cs-CZ" dirty="0" smtClean="0"/>
              <a:t> film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photography</a:t>
            </a:r>
            <a:endParaRPr lang="cs-CZ" dirty="0" smtClean="0"/>
          </a:p>
          <a:p>
            <a:r>
              <a:rPr lang="cs-CZ" dirty="0" err="1" smtClean="0"/>
              <a:t>Change</a:t>
            </a:r>
            <a:r>
              <a:rPr lang="cs-CZ" dirty="0" smtClean="0"/>
              <a:t> in </a:t>
            </a:r>
            <a:r>
              <a:rPr lang="cs-CZ" dirty="0" err="1" smtClean="0"/>
              <a:t>perception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endParaRPr lang="cs-CZ" dirty="0" smtClean="0"/>
          </a:p>
          <a:p>
            <a:r>
              <a:rPr lang="cs-CZ" dirty="0" smtClean="0"/>
              <a:t>Technology not as a </a:t>
            </a:r>
            <a:r>
              <a:rPr lang="cs-CZ" dirty="0" err="1" smtClean="0"/>
              <a:t>tool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control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r>
              <a:rPr lang="cs-CZ" dirty="0" smtClean="0"/>
              <a:t>, </a:t>
            </a:r>
            <a:r>
              <a:rPr lang="cs-CZ" dirty="0" err="1" smtClean="0"/>
              <a:t>but</a:t>
            </a:r>
            <a:r>
              <a:rPr lang="cs-CZ" dirty="0" smtClean="0"/>
              <a:t> as a medium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establishing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nature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human</a:t>
            </a:r>
            <a:endParaRPr lang="cs-CZ" dirty="0" smtClean="0"/>
          </a:p>
          <a:p>
            <a:r>
              <a:rPr lang="cs-CZ" dirty="0" smtClean="0"/>
              <a:t>Influence on a </a:t>
            </a:r>
            <a:r>
              <a:rPr lang="cs-CZ" dirty="0" err="1" smtClean="0"/>
              <a:t>huge</a:t>
            </a:r>
            <a:r>
              <a:rPr lang="cs-CZ" dirty="0" smtClean="0"/>
              <a:t> </a:t>
            </a:r>
            <a:r>
              <a:rPr lang="cs-CZ" dirty="0" err="1" smtClean="0"/>
              <a:t>number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–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impact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 smtClean="0"/>
          </a:p>
          <a:p>
            <a:r>
              <a:rPr lang="cs-CZ" dirty="0" smtClean="0"/>
              <a:t>Aura – mode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reception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(</a:t>
            </a:r>
            <a:r>
              <a:rPr lang="cs-CZ" dirty="0" err="1" smtClean="0"/>
              <a:t>traditional</a:t>
            </a:r>
            <a:r>
              <a:rPr lang="cs-CZ" dirty="0" smtClean="0"/>
              <a:t>) </a:t>
            </a:r>
            <a:r>
              <a:rPr lang="cs-CZ" dirty="0" err="1" smtClean="0"/>
              <a:t>artwork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authority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„</a:t>
            </a:r>
            <a:r>
              <a:rPr lang="cs-CZ" dirty="0" err="1" smtClean="0"/>
              <a:t>here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now</a:t>
            </a:r>
            <a:r>
              <a:rPr lang="cs-CZ" dirty="0" smtClean="0"/>
              <a:t>“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Adorno</a:t>
            </a:r>
            <a:r>
              <a:rPr lang="cs-CZ" dirty="0" smtClean="0"/>
              <a:t>‘s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Artworks</a:t>
            </a:r>
            <a:r>
              <a:rPr lang="cs-CZ" dirty="0" smtClean="0"/>
              <a:t> are free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autonomous</a:t>
            </a:r>
            <a:r>
              <a:rPr lang="cs-CZ" dirty="0" smtClean="0"/>
              <a:t> </a:t>
            </a:r>
            <a:r>
              <a:rPr lang="cs-CZ" dirty="0" err="1" smtClean="0"/>
              <a:t>objects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world</a:t>
            </a:r>
            <a:r>
              <a:rPr lang="cs-CZ" dirty="0" smtClean="0"/>
              <a:t> </a:t>
            </a:r>
            <a:r>
              <a:rPr lang="cs-CZ" dirty="0" err="1" smtClean="0"/>
              <a:t>where</a:t>
            </a:r>
            <a:r>
              <a:rPr lang="cs-CZ" dirty="0" smtClean="0"/>
              <a:t> </a:t>
            </a:r>
            <a:r>
              <a:rPr lang="cs-CZ" dirty="0" err="1" smtClean="0"/>
              <a:t>nothing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no </a:t>
            </a:r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free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autonomous</a:t>
            </a:r>
            <a:endParaRPr lang="cs-CZ" dirty="0" smtClean="0"/>
          </a:p>
          <a:p>
            <a:r>
              <a:rPr lang="cs-CZ" dirty="0" smtClean="0"/>
              <a:t>Autonomy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same</a:t>
            </a:r>
            <a:r>
              <a:rPr lang="cs-CZ" dirty="0" smtClean="0"/>
              <a:t> </a:t>
            </a:r>
            <a:r>
              <a:rPr lang="cs-CZ" dirty="0" err="1" smtClean="0"/>
              <a:t>time</a:t>
            </a:r>
            <a:r>
              <a:rPr lang="cs-CZ" dirty="0" smtClean="0"/>
              <a:t> </a:t>
            </a:r>
            <a:r>
              <a:rPr lang="cs-CZ" dirty="0" err="1" smtClean="0"/>
              <a:t>enabled</a:t>
            </a:r>
            <a:r>
              <a:rPr lang="cs-CZ" dirty="0" smtClean="0"/>
              <a:t> by </a:t>
            </a:r>
            <a:r>
              <a:rPr lang="cs-CZ" dirty="0" err="1" smtClean="0"/>
              <a:t>historical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endParaRPr lang="cs-CZ" dirty="0" smtClean="0"/>
          </a:p>
          <a:p>
            <a:r>
              <a:rPr lang="cs-CZ" dirty="0" err="1" smtClean="0"/>
              <a:t>Specific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determined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synthesis</a:t>
            </a:r>
            <a:r>
              <a:rPr lang="cs-CZ" dirty="0" smtClean="0"/>
              <a:t>, i.</a:t>
            </a:r>
            <a:r>
              <a:rPr lang="cs-CZ" dirty="0" err="1" smtClean="0"/>
              <a:t>e</a:t>
            </a:r>
            <a:r>
              <a:rPr lang="cs-CZ" dirty="0" smtClean="0"/>
              <a:t>. </a:t>
            </a:r>
            <a:r>
              <a:rPr lang="cs-CZ" dirty="0" err="1" smtClean="0"/>
              <a:t>the</a:t>
            </a:r>
            <a:r>
              <a:rPr lang="cs-CZ" dirty="0" smtClean="0"/>
              <a:t> non-</a:t>
            </a:r>
            <a:r>
              <a:rPr lang="cs-CZ" dirty="0" err="1" smtClean="0"/>
              <a:t>violent</a:t>
            </a:r>
            <a:r>
              <a:rPr lang="cs-CZ" dirty="0" smtClean="0"/>
              <a:t> </a:t>
            </a:r>
            <a:r>
              <a:rPr lang="cs-CZ" dirty="0" smtClean="0"/>
              <a:t>unity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elements</a:t>
            </a:r>
            <a:r>
              <a:rPr lang="cs-CZ" dirty="0" smtClean="0"/>
              <a:t>, </a:t>
            </a:r>
            <a:r>
              <a:rPr lang="en-GB" dirty="0" smtClean="0"/>
              <a:t>preserving their particularity and contradictions amongst them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significance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disclosure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oppresive</a:t>
            </a:r>
            <a:r>
              <a:rPr lang="cs-CZ" dirty="0" smtClean="0"/>
              <a:t>, </a:t>
            </a:r>
            <a:r>
              <a:rPr lang="cs-CZ" dirty="0" err="1" smtClean="0"/>
              <a:t>violent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a </a:t>
            </a:r>
            <a:r>
              <a:rPr lang="cs-CZ" dirty="0" err="1" smtClean="0"/>
              <a:t>rare</a:t>
            </a:r>
            <a:r>
              <a:rPr lang="cs-CZ" dirty="0" smtClean="0"/>
              <a:t> </a:t>
            </a:r>
            <a:r>
              <a:rPr lang="cs-CZ" dirty="0" err="1" smtClean="0"/>
              <a:t>glimpse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reconciliation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prefigures</a:t>
            </a:r>
            <a:r>
              <a:rPr lang="cs-CZ" dirty="0" smtClean="0"/>
              <a:t> a </a:t>
            </a:r>
            <a:r>
              <a:rPr lang="cs-CZ" dirty="0" err="1" smtClean="0"/>
              <a:t>reconciled</a:t>
            </a:r>
            <a:r>
              <a:rPr lang="cs-CZ" dirty="0" smtClean="0"/>
              <a:t> society</a:t>
            </a:r>
          </a:p>
          <a:p>
            <a:pPr>
              <a:buFontTx/>
              <a:buChar char="-"/>
            </a:pP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indirect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mediated</a:t>
            </a:r>
            <a:r>
              <a:rPr lang="cs-CZ" dirty="0" smtClean="0"/>
              <a:t> </a:t>
            </a:r>
            <a:r>
              <a:rPr lang="cs-CZ" dirty="0" err="1" smtClean="0"/>
              <a:t>effect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smtClean="0"/>
              <a:t>reality</a:t>
            </a:r>
          </a:p>
          <a:p>
            <a:pPr>
              <a:buFontTx/>
              <a:buChar char="-"/>
            </a:pP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smtClean="0"/>
              <a:t>has a </a:t>
            </a:r>
            <a:r>
              <a:rPr lang="cs-CZ" dirty="0" err="1" smtClean="0"/>
              <a:t>power</a:t>
            </a:r>
            <a:r>
              <a:rPr lang="cs-CZ" dirty="0" smtClean="0"/>
              <a:t> to </a:t>
            </a:r>
            <a:r>
              <a:rPr lang="cs-CZ" dirty="0" err="1" smtClean="0"/>
              <a:t>intervene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conciousness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recipient </a:t>
            </a:r>
          </a:p>
          <a:p>
            <a:pPr>
              <a:buFontTx/>
              <a:buChar char="-"/>
            </a:pPr>
            <a:endParaRPr lang="cs-CZ" dirty="0" smtClean="0"/>
          </a:p>
          <a:p>
            <a:pPr>
              <a:buFontTx/>
              <a:buChar char="-"/>
            </a:pP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Pablo</a:t>
            </a:r>
            <a:r>
              <a:rPr lang="cs-CZ" dirty="0" smtClean="0"/>
              <a:t> Picasso: </a:t>
            </a:r>
            <a:r>
              <a:rPr lang="cs-CZ" i="1" dirty="0" err="1" smtClean="0"/>
              <a:t>Guernica</a:t>
            </a:r>
            <a:endParaRPr lang="cs-CZ" i="1" dirty="0"/>
          </a:p>
        </p:txBody>
      </p:sp>
      <p:pic>
        <p:nvPicPr>
          <p:cNvPr id="4" name="Zástupný symbol pro obsah 3" descr="picasso_guernica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683568" y="1844824"/>
            <a:ext cx="7823200" cy="3672408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Roots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general</a:t>
            </a:r>
            <a:r>
              <a:rPr lang="cs-CZ" dirty="0" smtClean="0"/>
              <a:t> </a:t>
            </a:r>
            <a:r>
              <a:rPr lang="cs-CZ" dirty="0" err="1" smtClean="0"/>
              <a:t>understanding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a</a:t>
            </a:r>
            <a:r>
              <a:rPr lang="cs-CZ" dirty="0" err="1" smtClean="0"/>
              <a:t>ttitude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subject</a:t>
            </a:r>
            <a:r>
              <a:rPr lang="cs-CZ" dirty="0" smtClean="0"/>
              <a:t> </a:t>
            </a:r>
            <a:r>
              <a:rPr lang="cs-CZ" dirty="0" err="1" smtClean="0"/>
              <a:t>towards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object</a:t>
            </a:r>
            <a:r>
              <a:rPr lang="cs-CZ" dirty="0" smtClean="0"/>
              <a:t>, </a:t>
            </a:r>
            <a:r>
              <a:rPr lang="cs-CZ" dirty="0" err="1" smtClean="0"/>
              <a:t>which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either</a:t>
            </a:r>
            <a:r>
              <a:rPr lang="cs-CZ" dirty="0" smtClean="0"/>
              <a:t> positive </a:t>
            </a:r>
            <a:r>
              <a:rPr lang="cs-CZ" dirty="0" err="1" smtClean="0"/>
              <a:t>or</a:t>
            </a:r>
            <a:r>
              <a:rPr lang="cs-CZ" dirty="0" smtClean="0"/>
              <a:t> negative </a:t>
            </a:r>
          </a:p>
          <a:p>
            <a:pPr>
              <a:buFontTx/>
              <a:buChar char="-"/>
            </a:pPr>
            <a:r>
              <a:rPr lang="cs-CZ" dirty="0" err="1" smtClean="0"/>
              <a:t>distinction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value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expect</a:t>
            </a:r>
            <a:r>
              <a:rPr lang="cs-CZ" dirty="0" smtClean="0"/>
              <a:t> </a:t>
            </a:r>
            <a:r>
              <a:rPr lang="cs-CZ" dirty="0" err="1" smtClean="0"/>
              <a:t>others</a:t>
            </a:r>
            <a:r>
              <a:rPr lang="cs-CZ" dirty="0" smtClean="0"/>
              <a:t> to </a:t>
            </a:r>
            <a:r>
              <a:rPr lang="cs-CZ" dirty="0" err="1" smtClean="0"/>
              <a:t>agree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our</a:t>
            </a:r>
            <a:r>
              <a:rPr lang="cs-CZ" dirty="0" smtClean="0"/>
              <a:t> </a:t>
            </a:r>
            <a:r>
              <a:rPr lang="cs-CZ" dirty="0" err="1" smtClean="0"/>
              <a:t>judgments</a:t>
            </a:r>
            <a:r>
              <a:rPr lang="cs-CZ" dirty="0" smtClean="0"/>
              <a:t>,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judgments</a:t>
            </a:r>
            <a:endParaRPr lang="cs-CZ" dirty="0" smtClean="0"/>
          </a:p>
          <a:p>
            <a:pPr>
              <a:buNone/>
            </a:pPr>
            <a:endParaRPr lang="cs-CZ" dirty="0" smtClean="0"/>
          </a:p>
          <a:p>
            <a:endParaRPr lang="cs-CZ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Significance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r>
              <a:rPr lang="cs-CZ" dirty="0" smtClean="0"/>
              <a:t> </a:t>
            </a:r>
            <a:r>
              <a:rPr lang="cs-CZ" dirty="0" smtClean="0"/>
              <a:t>in </a:t>
            </a:r>
            <a:r>
              <a:rPr lang="cs-CZ" dirty="0" err="1" smtClean="0"/>
              <a:t>Hannah</a:t>
            </a:r>
            <a:r>
              <a:rPr lang="cs-CZ" dirty="0" smtClean="0"/>
              <a:t> </a:t>
            </a:r>
            <a:r>
              <a:rPr lang="cs-CZ" dirty="0" err="1" smtClean="0"/>
              <a:t>Arendt</a:t>
            </a:r>
            <a:r>
              <a:rPr lang="cs-CZ" dirty="0" smtClean="0"/>
              <a:t>‘s </a:t>
            </a:r>
            <a:r>
              <a:rPr lang="cs-CZ" dirty="0" err="1" smtClean="0"/>
              <a:t>C</a:t>
            </a:r>
            <a:r>
              <a:rPr lang="cs-CZ" dirty="0" err="1" smtClean="0"/>
              <a:t>onception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necessary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r>
              <a:rPr lang="cs-CZ" dirty="0" smtClean="0"/>
              <a:t> (</a:t>
            </a: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judgment</a:t>
            </a:r>
            <a:r>
              <a:rPr lang="cs-CZ" dirty="0" smtClean="0"/>
              <a:t>)</a:t>
            </a:r>
          </a:p>
          <a:p>
            <a:pPr>
              <a:buFontTx/>
              <a:buChar char="-"/>
            </a:pP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imagine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attitudes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others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supress</a:t>
            </a:r>
            <a:r>
              <a:rPr lang="cs-CZ" dirty="0" smtClean="0"/>
              <a:t> </a:t>
            </a:r>
            <a:r>
              <a:rPr lang="cs-CZ" dirty="0" err="1" smtClean="0"/>
              <a:t>our</a:t>
            </a:r>
            <a:r>
              <a:rPr lang="cs-CZ" dirty="0" smtClean="0"/>
              <a:t> </a:t>
            </a:r>
            <a:r>
              <a:rPr lang="cs-CZ" dirty="0" err="1" smtClean="0"/>
              <a:t>personal</a:t>
            </a:r>
            <a:r>
              <a:rPr lang="cs-CZ" dirty="0" smtClean="0"/>
              <a:t> </a:t>
            </a:r>
            <a:r>
              <a:rPr lang="cs-CZ" dirty="0" err="1" smtClean="0"/>
              <a:t>interests</a:t>
            </a:r>
            <a:r>
              <a:rPr lang="cs-CZ" dirty="0" smtClean="0"/>
              <a:t> =&gt;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enlargment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our</a:t>
            </a:r>
            <a:r>
              <a:rPr lang="cs-CZ" dirty="0" smtClean="0"/>
              <a:t> limited </a:t>
            </a:r>
            <a:r>
              <a:rPr lang="cs-CZ" dirty="0" err="1" smtClean="0"/>
              <a:t>perspective</a:t>
            </a:r>
            <a:r>
              <a:rPr lang="cs-CZ" dirty="0" smtClean="0"/>
              <a:t> </a:t>
            </a:r>
            <a:r>
              <a:rPr lang="cs-CZ" dirty="0" err="1" smtClean="0"/>
              <a:t>enables</a:t>
            </a:r>
            <a:r>
              <a:rPr lang="cs-CZ" dirty="0" smtClean="0"/>
              <a:t> a </a:t>
            </a:r>
            <a:r>
              <a:rPr lang="cs-CZ" dirty="0" err="1" smtClean="0"/>
              <a:t>better</a:t>
            </a:r>
            <a:r>
              <a:rPr lang="cs-CZ" dirty="0" smtClean="0"/>
              <a:t>, more just </a:t>
            </a:r>
            <a:r>
              <a:rPr lang="cs-CZ" dirty="0" err="1" smtClean="0"/>
              <a:t>judgment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err="1" smtClean="0"/>
              <a:t>perceive</a:t>
            </a:r>
            <a:r>
              <a:rPr lang="cs-CZ" dirty="0" smtClean="0"/>
              <a:t>, </a:t>
            </a:r>
            <a:r>
              <a:rPr lang="cs-CZ" dirty="0" err="1" smtClean="0"/>
              <a:t>reflect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judge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smtClean="0"/>
              <a:t>distance</a:t>
            </a:r>
          </a:p>
          <a:p>
            <a:pPr>
              <a:buFontTx/>
              <a:buChar char="-"/>
            </a:pPr>
            <a:r>
              <a:rPr lang="cs-CZ" dirty="0" err="1" smtClean="0"/>
              <a:t>we</a:t>
            </a:r>
            <a:r>
              <a:rPr lang="cs-CZ" dirty="0" smtClean="0"/>
              <a:t> </a:t>
            </a:r>
            <a:r>
              <a:rPr lang="cs-CZ" dirty="0" smtClean="0"/>
              <a:t>do not </a:t>
            </a:r>
            <a:r>
              <a:rPr lang="cs-CZ" dirty="0" err="1" smtClean="0"/>
              <a:t>participate</a:t>
            </a:r>
            <a:r>
              <a:rPr lang="cs-CZ" dirty="0" smtClean="0"/>
              <a:t> in </a:t>
            </a:r>
            <a:r>
              <a:rPr lang="cs-CZ" dirty="0" err="1" smtClean="0"/>
              <a:t>action</a:t>
            </a:r>
            <a:r>
              <a:rPr lang="cs-CZ" dirty="0" smtClean="0"/>
              <a:t> 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necessity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distance, </a:t>
            </a:r>
            <a:r>
              <a:rPr lang="cs-CZ" dirty="0" err="1" smtClean="0"/>
              <a:t>detachment</a:t>
            </a:r>
            <a:r>
              <a:rPr lang="cs-CZ" dirty="0" smtClean="0"/>
              <a:t>, </a:t>
            </a:r>
            <a:r>
              <a:rPr lang="cs-CZ" dirty="0" err="1" smtClean="0"/>
              <a:t>disinterestedness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smtClean="0"/>
              <a:t>such </a:t>
            </a:r>
            <a:r>
              <a:rPr lang="cs-CZ" dirty="0" err="1" smtClean="0"/>
              <a:t>judgment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impartial</a:t>
            </a:r>
            <a:r>
              <a:rPr lang="cs-CZ" dirty="0" smtClean="0"/>
              <a:t> </a:t>
            </a:r>
            <a:endParaRPr lang="cs-CZ" dirty="0" smtClean="0"/>
          </a:p>
          <a:p>
            <a:pPr>
              <a:buFontTx/>
              <a:buChar char="-"/>
            </a:pPr>
            <a:endParaRPr lang="cs-CZ" dirty="0" smtClean="0"/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Damien</a:t>
            </a:r>
            <a:r>
              <a:rPr lang="cs-CZ" dirty="0" smtClean="0"/>
              <a:t> </a:t>
            </a:r>
            <a:r>
              <a:rPr lang="cs-CZ" dirty="0" err="1" smtClean="0"/>
              <a:t>Hirst</a:t>
            </a:r>
            <a:r>
              <a:rPr lang="cs-CZ" dirty="0" smtClean="0"/>
              <a:t>: </a:t>
            </a:r>
            <a:r>
              <a:rPr lang="en-US" i="1" dirty="0" smtClean="0"/>
              <a:t>Love's Paradox </a:t>
            </a:r>
            <a:r>
              <a:rPr lang="en-US" dirty="0" smtClean="0"/>
              <a:t>(</a:t>
            </a:r>
            <a:r>
              <a:rPr lang="cs-CZ" dirty="0" smtClean="0"/>
              <a:t>2007)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Zástupný symbol pro obsah 3" descr="53be7046926522bdf88c34ecaf31ff8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75656" y="1628800"/>
            <a:ext cx="6096000" cy="4572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Aesthetics</a:t>
            </a:r>
            <a:r>
              <a:rPr lang="cs-CZ" dirty="0" smtClean="0"/>
              <a:t> as a </a:t>
            </a:r>
            <a:r>
              <a:rPr lang="cs-CZ" dirty="0" err="1" smtClean="0"/>
              <a:t>Guiding</a:t>
            </a:r>
            <a:r>
              <a:rPr lang="cs-CZ" dirty="0" smtClean="0"/>
              <a:t> </a:t>
            </a:r>
            <a:r>
              <a:rPr lang="cs-CZ" dirty="0" err="1" smtClean="0"/>
              <a:t>Principle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r>
              <a:rPr lang="cs-CZ" dirty="0" smtClean="0"/>
              <a:t> </a:t>
            </a:r>
            <a:r>
              <a:rPr lang="cs-CZ" dirty="0" err="1" smtClean="0"/>
              <a:t>examined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point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view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aesthetics</a:t>
            </a:r>
            <a:endParaRPr lang="cs-CZ" dirty="0" smtClean="0"/>
          </a:p>
          <a:p>
            <a:r>
              <a:rPr lang="cs-CZ" dirty="0" err="1" smtClean="0"/>
              <a:t>Aesthetics</a:t>
            </a:r>
            <a:r>
              <a:rPr lang="cs-CZ" dirty="0" smtClean="0"/>
              <a:t> </a:t>
            </a:r>
            <a:r>
              <a:rPr lang="cs-CZ" dirty="0" err="1" smtClean="0"/>
              <a:t>provides</a:t>
            </a:r>
            <a:r>
              <a:rPr lang="cs-CZ" dirty="0" smtClean="0"/>
              <a:t> </a:t>
            </a:r>
            <a:r>
              <a:rPr lang="cs-CZ" dirty="0" err="1" smtClean="0"/>
              <a:t>vocabulary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theoretical</a:t>
            </a:r>
            <a:r>
              <a:rPr lang="cs-CZ" dirty="0" smtClean="0"/>
              <a:t> </a:t>
            </a:r>
            <a:r>
              <a:rPr lang="cs-CZ" dirty="0" err="1" smtClean="0"/>
              <a:t>frame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understanding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relation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r>
              <a:rPr lang="cs-CZ" dirty="0" smtClean="0"/>
              <a:t>, </a:t>
            </a:r>
            <a:r>
              <a:rPr lang="cs-CZ" dirty="0" err="1" smtClean="0"/>
              <a:t>contribution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to </a:t>
            </a:r>
            <a:r>
              <a:rPr lang="cs-CZ" dirty="0" err="1" smtClean="0"/>
              <a:t>politics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borderline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endParaRPr lang="cs-CZ" dirty="0" smtClean="0"/>
          </a:p>
          <a:p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understood</a:t>
            </a:r>
            <a:r>
              <a:rPr lang="cs-CZ" dirty="0" smtClean="0"/>
              <a:t> </a:t>
            </a:r>
            <a:r>
              <a:rPr lang="cs-CZ" dirty="0" err="1" smtClean="0"/>
              <a:t>aesthetically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maintain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independence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value</a:t>
            </a:r>
            <a:r>
              <a:rPr lang="cs-CZ" dirty="0" smtClean="0"/>
              <a:t> </a:t>
            </a:r>
            <a:r>
              <a:rPr lang="cs-CZ" dirty="0" smtClean="0"/>
              <a:t>=&gt;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significance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gained</a:t>
            </a:r>
            <a:r>
              <a:rPr lang="cs-CZ" dirty="0" smtClean="0"/>
              <a:t> by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means</a:t>
            </a:r>
            <a:r>
              <a:rPr lang="cs-CZ" dirty="0" smtClean="0"/>
              <a:t> (i.</a:t>
            </a:r>
            <a:r>
              <a:rPr lang="cs-CZ" dirty="0" err="1" smtClean="0"/>
              <a:t>e</a:t>
            </a:r>
            <a:r>
              <a:rPr lang="cs-CZ" dirty="0" smtClean="0"/>
              <a:t>.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need</a:t>
            </a:r>
            <a:r>
              <a:rPr lang="cs-CZ" dirty="0" smtClean="0"/>
              <a:t> not </a:t>
            </a:r>
            <a:r>
              <a:rPr lang="cs-CZ" dirty="0" err="1" smtClean="0"/>
              <a:t>be</a:t>
            </a:r>
            <a:r>
              <a:rPr lang="cs-CZ" dirty="0" smtClean="0"/>
              <a:t> propaganda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a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content</a:t>
            </a:r>
            <a:r>
              <a:rPr lang="cs-CZ" dirty="0" smtClean="0"/>
              <a:t>, to by </a:t>
            </a:r>
            <a:r>
              <a:rPr lang="cs-CZ" dirty="0" err="1" smtClean="0"/>
              <a:t>significant</a:t>
            </a:r>
            <a:r>
              <a:rPr lang="cs-CZ" dirty="0" smtClean="0"/>
              <a:t>)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Jacques</a:t>
            </a:r>
            <a:r>
              <a:rPr lang="cs-CZ" dirty="0" smtClean="0"/>
              <a:t> </a:t>
            </a:r>
            <a:r>
              <a:rPr lang="cs-CZ" dirty="0" err="1" smtClean="0"/>
              <a:t>Rancière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cs-CZ" b="1" dirty="0" err="1" smtClean="0"/>
              <a:t>Three</a:t>
            </a:r>
            <a:r>
              <a:rPr lang="cs-CZ" b="1" dirty="0" smtClean="0"/>
              <a:t> </a:t>
            </a:r>
            <a:r>
              <a:rPr lang="cs-CZ" b="1" dirty="0" err="1" smtClean="0"/>
              <a:t>Regimes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„</a:t>
            </a:r>
            <a:r>
              <a:rPr lang="cs-CZ" b="1" dirty="0" err="1" smtClean="0"/>
              <a:t>Art</a:t>
            </a:r>
            <a:r>
              <a:rPr lang="cs-CZ" b="1" dirty="0" smtClean="0"/>
              <a:t>“/</a:t>
            </a:r>
            <a:r>
              <a:rPr lang="cs-CZ" b="1" dirty="0" err="1" smtClean="0"/>
              <a:t>Images</a:t>
            </a:r>
            <a:endParaRPr lang="cs-CZ" b="1" dirty="0" smtClean="0"/>
          </a:p>
          <a:p>
            <a:pPr marL="514350" indent="-514350">
              <a:buNone/>
            </a:pPr>
            <a:r>
              <a:rPr lang="cs-CZ" dirty="0" smtClean="0"/>
              <a:t>1.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Ethical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endParaRPr lang="cs-CZ" dirty="0" smtClean="0"/>
          </a:p>
          <a:p>
            <a:pPr marL="514350" indent="-514350">
              <a:buFontTx/>
              <a:buChar char="-"/>
            </a:pPr>
            <a:r>
              <a:rPr lang="cs-CZ" dirty="0" smtClean="0"/>
              <a:t>not </a:t>
            </a:r>
            <a:r>
              <a:rPr lang="cs-CZ" dirty="0" err="1" smtClean="0"/>
              <a:t>art</a:t>
            </a:r>
            <a:r>
              <a:rPr lang="cs-CZ" dirty="0" smtClean="0"/>
              <a:t> in </a:t>
            </a:r>
            <a:r>
              <a:rPr lang="cs-CZ" dirty="0" err="1" smtClean="0"/>
              <a:t>our</a:t>
            </a:r>
            <a:r>
              <a:rPr lang="cs-CZ" dirty="0" smtClean="0"/>
              <a:t>, </a:t>
            </a:r>
            <a:r>
              <a:rPr lang="cs-CZ" dirty="0" err="1" smtClean="0"/>
              <a:t>modern</a:t>
            </a:r>
            <a:r>
              <a:rPr lang="cs-CZ" dirty="0" smtClean="0"/>
              <a:t> </a:t>
            </a:r>
            <a:r>
              <a:rPr lang="cs-CZ" dirty="0" err="1" smtClean="0"/>
              <a:t>sense</a:t>
            </a:r>
            <a:endParaRPr lang="cs-CZ" dirty="0" smtClean="0"/>
          </a:p>
          <a:p>
            <a:pPr marL="514350" indent="-514350">
              <a:buFontTx/>
              <a:buChar char="-"/>
            </a:pPr>
            <a:r>
              <a:rPr lang="cs-CZ" dirty="0" err="1" smtClean="0"/>
              <a:t>artistic</a:t>
            </a:r>
            <a:r>
              <a:rPr lang="cs-CZ" dirty="0" smtClean="0"/>
              <a:t> </a:t>
            </a:r>
            <a:r>
              <a:rPr lang="cs-CZ" dirty="0" err="1" smtClean="0"/>
              <a:t>representations</a:t>
            </a:r>
            <a:r>
              <a:rPr lang="cs-CZ" dirty="0" smtClean="0"/>
              <a:t> </a:t>
            </a:r>
            <a:r>
              <a:rPr lang="cs-CZ" dirty="0" err="1" smtClean="0"/>
              <a:t>judged</a:t>
            </a:r>
            <a:r>
              <a:rPr lang="cs-CZ" dirty="0" smtClean="0"/>
              <a:t> by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truthfulness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ethical</a:t>
            </a:r>
            <a:r>
              <a:rPr lang="cs-CZ" dirty="0" smtClean="0"/>
              <a:t> import</a:t>
            </a:r>
          </a:p>
          <a:p>
            <a:pPr marL="514350" indent="-514350">
              <a:buNone/>
            </a:pPr>
            <a:r>
              <a:rPr lang="cs-CZ" dirty="0" smtClean="0"/>
              <a:t>2.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Representative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endParaRPr lang="cs-CZ" dirty="0" smtClean="0"/>
          </a:p>
          <a:p>
            <a:pPr marL="514350" indent="-514350">
              <a:buFontTx/>
              <a:buChar char="-"/>
            </a:pPr>
            <a:r>
              <a:rPr lang="cs-CZ" dirty="0" err="1" smtClean="0"/>
              <a:t>special</a:t>
            </a:r>
            <a:r>
              <a:rPr lang="cs-CZ" dirty="0" smtClean="0"/>
              <a:t> </a:t>
            </a:r>
            <a:r>
              <a:rPr lang="cs-CZ" dirty="0" err="1" smtClean="0"/>
              <a:t>sphere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imitating</a:t>
            </a:r>
            <a:r>
              <a:rPr lang="cs-CZ" dirty="0" smtClean="0"/>
              <a:t> </a:t>
            </a:r>
            <a:r>
              <a:rPr lang="cs-CZ" dirty="0" err="1" smtClean="0"/>
              <a:t>representations</a:t>
            </a:r>
            <a:endParaRPr lang="cs-CZ" dirty="0" smtClean="0"/>
          </a:p>
          <a:p>
            <a:pPr marL="514350" indent="-514350">
              <a:buFontTx/>
              <a:buChar char="-"/>
            </a:pPr>
            <a:r>
              <a:rPr lang="cs-CZ" dirty="0" err="1" smtClean="0"/>
              <a:t>norms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discerning</a:t>
            </a:r>
            <a:r>
              <a:rPr lang="cs-CZ" dirty="0" smtClean="0"/>
              <a:t> </a:t>
            </a:r>
            <a:r>
              <a:rPr lang="cs-CZ" dirty="0" err="1" smtClean="0"/>
              <a:t>good</a:t>
            </a:r>
            <a:r>
              <a:rPr lang="cs-CZ" dirty="0" smtClean="0"/>
              <a:t> </a:t>
            </a:r>
            <a:r>
              <a:rPr lang="cs-CZ" dirty="0" err="1" smtClean="0"/>
              <a:t>imitations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bad</a:t>
            </a:r>
            <a:r>
              <a:rPr lang="cs-CZ" dirty="0" smtClean="0"/>
              <a:t> </a:t>
            </a:r>
            <a:r>
              <a:rPr lang="cs-CZ" dirty="0" err="1" smtClean="0"/>
              <a:t>ones</a:t>
            </a:r>
            <a:endParaRPr lang="cs-CZ" dirty="0" smtClean="0"/>
          </a:p>
          <a:p>
            <a:pPr marL="514350" indent="-514350">
              <a:buFontTx/>
              <a:buChar char="-"/>
            </a:pPr>
            <a:r>
              <a:rPr lang="cs-CZ" dirty="0" err="1" smtClean="0"/>
              <a:t>representations</a:t>
            </a:r>
            <a:r>
              <a:rPr lang="cs-CZ" dirty="0" smtClean="0"/>
              <a:t> </a:t>
            </a:r>
            <a:r>
              <a:rPr lang="cs-CZ" dirty="0" err="1" smtClean="0"/>
              <a:t>governed</a:t>
            </a:r>
            <a:r>
              <a:rPr lang="cs-CZ" dirty="0" smtClean="0"/>
              <a:t> by </a:t>
            </a:r>
            <a:r>
              <a:rPr lang="cs-CZ" dirty="0" err="1" smtClean="0"/>
              <a:t>rules</a:t>
            </a:r>
            <a:r>
              <a:rPr lang="cs-CZ" dirty="0" smtClean="0"/>
              <a:t>, hierarchy</a:t>
            </a:r>
          </a:p>
          <a:p>
            <a:pPr marL="514350" indent="-514350">
              <a:buFontTx/>
              <a:buChar char="-"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cs-CZ" dirty="0" smtClean="0"/>
              <a:t>3.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- 18th </a:t>
            </a:r>
            <a:r>
              <a:rPr lang="cs-CZ" dirty="0" err="1" smtClean="0"/>
              <a:t>century</a:t>
            </a:r>
            <a:r>
              <a:rPr lang="cs-CZ" dirty="0" smtClean="0"/>
              <a:t> (</a:t>
            </a:r>
            <a:r>
              <a:rPr lang="cs-CZ" dirty="0" err="1" smtClean="0"/>
              <a:t>romanticism</a:t>
            </a:r>
            <a:r>
              <a:rPr lang="cs-CZ" dirty="0" smtClean="0"/>
              <a:t>, </a:t>
            </a:r>
            <a:r>
              <a:rPr lang="cs-CZ" dirty="0" err="1" smtClean="0"/>
              <a:t>realism</a:t>
            </a:r>
            <a:r>
              <a:rPr lang="cs-CZ" dirty="0" smtClean="0"/>
              <a:t>)</a:t>
            </a:r>
          </a:p>
          <a:p>
            <a:pPr>
              <a:buNone/>
            </a:pPr>
            <a:r>
              <a:rPr lang="cs-CZ" dirty="0" smtClean="0"/>
              <a:t>- unity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concious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unconcious</a:t>
            </a:r>
            <a:r>
              <a:rPr lang="cs-CZ" dirty="0" smtClean="0"/>
              <a:t>, </a:t>
            </a:r>
            <a:r>
              <a:rPr lang="cs-CZ" dirty="0" err="1" smtClean="0"/>
              <a:t>acting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passivity</a:t>
            </a:r>
            <a:r>
              <a:rPr lang="cs-CZ" dirty="0" smtClean="0"/>
              <a:t>, </a:t>
            </a:r>
            <a:r>
              <a:rPr lang="cs-CZ" dirty="0" err="1" smtClean="0"/>
              <a:t>intentional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unintentional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- </a:t>
            </a:r>
            <a:r>
              <a:rPr lang="cs-CZ" dirty="0" err="1" smtClean="0"/>
              <a:t>everything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equally</a:t>
            </a:r>
            <a:r>
              <a:rPr lang="cs-CZ" dirty="0" smtClean="0"/>
              <a:t> </a:t>
            </a:r>
            <a:r>
              <a:rPr lang="cs-CZ" dirty="0" err="1" smtClean="0"/>
              <a:t>representable</a:t>
            </a:r>
            <a:r>
              <a:rPr lang="cs-CZ" dirty="0" smtClean="0"/>
              <a:t>, no </a:t>
            </a:r>
            <a:r>
              <a:rPr lang="cs-CZ" dirty="0" err="1" smtClean="0"/>
              <a:t>means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representation</a:t>
            </a:r>
            <a:r>
              <a:rPr lang="cs-CZ" dirty="0" smtClean="0"/>
              <a:t> are more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less</a:t>
            </a:r>
            <a:r>
              <a:rPr lang="cs-CZ" dirty="0" smtClean="0"/>
              <a:t> </a:t>
            </a:r>
            <a:r>
              <a:rPr lang="cs-CZ" dirty="0" err="1" smtClean="0"/>
              <a:t>adequate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- </a:t>
            </a:r>
            <a:r>
              <a:rPr lang="cs-CZ" dirty="0" smtClean="0"/>
              <a:t>no </a:t>
            </a:r>
            <a:r>
              <a:rPr lang="cs-CZ" dirty="0" err="1" smtClean="0"/>
              <a:t>boundaries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non-</a:t>
            </a:r>
            <a:r>
              <a:rPr lang="cs-CZ" dirty="0" err="1" smtClean="0"/>
              <a:t>art</a:t>
            </a:r>
            <a:r>
              <a:rPr lang="cs-CZ" dirty="0" smtClean="0"/>
              <a:t>,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high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ordinary</a:t>
            </a:r>
            <a:r>
              <a:rPr lang="cs-CZ" dirty="0" smtClean="0"/>
              <a:t> </a:t>
            </a:r>
            <a:r>
              <a:rPr lang="cs-CZ" dirty="0" err="1" smtClean="0"/>
              <a:t>objects</a:t>
            </a:r>
            <a:endParaRPr lang="cs-CZ" dirty="0" smtClean="0"/>
          </a:p>
          <a:p>
            <a:pPr>
              <a:buNone/>
            </a:pPr>
            <a:r>
              <a:rPr lang="cs-CZ" dirty="0" smtClean="0"/>
              <a:t>- </a:t>
            </a:r>
            <a:r>
              <a:rPr lang="cs-CZ" dirty="0" smtClean="0"/>
              <a:t>re-</a:t>
            </a:r>
            <a:r>
              <a:rPr lang="cs-CZ" dirty="0" err="1" smtClean="0"/>
              <a:t>interpretation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,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past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Distribution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Sensible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reconfiguration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available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senses</a:t>
            </a:r>
            <a:endParaRPr lang="cs-CZ" dirty="0" smtClean="0"/>
          </a:p>
          <a:p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abolition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fixed</a:t>
            </a:r>
            <a:r>
              <a:rPr lang="cs-CZ" dirty="0" smtClean="0"/>
              <a:t> hierarchy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power</a:t>
            </a:r>
            <a:r>
              <a:rPr lang="cs-CZ" dirty="0" smtClean="0"/>
              <a:t> relations </a:t>
            </a:r>
            <a:r>
              <a:rPr lang="cs-CZ" dirty="0" err="1" smtClean="0"/>
              <a:t>based</a:t>
            </a:r>
            <a:r>
              <a:rPr lang="cs-CZ" dirty="0" smtClean="0"/>
              <a:t> on </a:t>
            </a:r>
            <a:r>
              <a:rPr lang="cs-CZ" dirty="0" err="1" smtClean="0"/>
              <a:t>determing</a:t>
            </a:r>
            <a:r>
              <a:rPr lang="cs-CZ" dirty="0" smtClean="0"/>
              <a:t> </a:t>
            </a:r>
            <a:r>
              <a:rPr lang="cs-CZ" dirty="0" err="1" smtClean="0"/>
              <a:t>who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(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cannot</a:t>
            </a:r>
            <a:r>
              <a:rPr lang="cs-CZ" dirty="0" smtClean="0"/>
              <a:t>) </a:t>
            </a:r>
            <a:r>
              <a:rPr lang="cs-CZ" dirty="0" err="1" smtClean="0"/>
              <a:t>act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perceive</a:t>
            </a:r>
            <a:endParaRPr lang="cs-CZ" dirty="0" smtClean="0"/>
          </a:p>
          <a:p>
            <a:r>
              <a:rPr lang="cs-CZ" dirty="0" err="1" smtClean="0"/>
              <a:t>politics</a:t>
            </a:r>
            <a:r>
              <a:rPr lang="cs-CZ" dirty="0" smtClean="0"/>
              <a:t> </a:t>
            </a:r>
            <a:r>
              <a:rPr lang="cs-CZ" dirty="0" err="1" smtClean="0"/>
              <a:t>suggests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re-</a:t>
            </a:r>
            <a:r>
              <a:rPr lang="cs-CZ" dirty="0" err="1" smtClean="0"/>
              <a:t>distribution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sensible</a:t>
            </a:r>
            <a:r>
              <a:rPr lang="cs-CZ" dirty="0" smtClean="0"/>
              <a:t>, i.</a:t>
            </a:r>
            <a:r>
              <a:rPr lang="cs-CZ" dirty="0" err="1" smtClean="0"/>
              <a:t>e</a:t>
            </a:r>
            <a:r>
              <a:rPr lang="cs-CZ" dirty="0" smtClean="0"/>
              <a:t>.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visible</a:t>
            </a:r>
            <a:r>
              <a:rPr lang="cs-CZ" dirty="0" smtClean="0"/>
              <a:t>, </a:t>
            </a:r>
            <a:r>
              <a:rPr lang="cs-CZ" dirty="0" err="1" smtClean="0"/>
              <a:t>represented</a:t>
            </a:r>
            <a:r>
              <a:rPr lang="cs-CZ" dirty="0" smtClean="0"/>
              <a:t> in society =&gt;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dimension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politics</a:t>
            </a:r>
            <a:r>
              <a:rPr lang="cs-CZ" dirty="0" smtClean="0"/>
              <a:t> as </a:t>
            </a:r>
            <a:r>
              <a:rPr lang="cs-CZ" dirty="0" err="1" smtClean="0"/>
              <a:t>collapse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regulative </a:t>
            </a:r>
            <a:r>
              <a:rPr lang="cs-CZ" dirty="0" err="1" smtClean="0"/>
              <a:t>laws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representation</a:t>
            </a:r>
            <a:endParaRPr lang="cs-CZ" dirty="0" smtClean="0"/>
          </a:p>
          <a:p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dimension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=&gt; </a:t>
            </a:r>
            <a:r>
              <a:rPr lang="cs-CZ" dirty="0" err="1" smtClean="0"/>
              <a:t>artwork</a:t>
            </a:r>
            <a:r>
              <a:rPr lang="cs-CZ" dirty="0" smtClean="0"/>
              <a:t> (in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r>
              <a:rPr lang="cs-CZ" dirty="0" smtClean="0"/>
              <a:t>) </a:t>
            </a:r>
            <a:r>
              <a:rPr lang="cs-CZ" dirty="0" err="1" smtClean="0"/>
              <a:t>is</a:t>
            </a:r>
            <a:r>
              <a:rPr lang="cs-CZ" dirty="0" smtClean="0"/>
              <a:t> a </a:t>
            </a:r>
            <a:r>
              <a:rPr lang="cs-CZ" dirty="0" err="1" smtClean="0"/>
              <a:t>singular</a:t>
            </a:r>
            <a:r>
              <a:rPr lang="cs-CZ" dirty="0" smtClean="0"/>
              <a:t> </a:t>
            </a:r>
            <a:r>
              <a:rPr lang="cs-CZ" dirty="0" err="1" smtClean="0"/>
              <a:t>perspective</a:t>
            </a:r>
            <a:r>
              <a:rPr lang="cs-CZ" dirty="0" smtClean="0"/>
              <a:t>, </a:t>
            </a:r>
            <a:r>
              <a:rPr lang="cs-CZ" dirty="0" err="1" smtClean="0"/>
              <a:t>intervention</a:t>
            </a:r>
            <a:r>
              <a:rPr lang="cs-CZ" dirty="0" smtClean="0"/>
              <a:t>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configurations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sensible</a:t>
            </a:r>
            <a:endParaRPr lang="cs-CZ" dirty="0" smtClean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Taryn</a:t>
            </a:r>
            <a:r>
              <a:rPr lang="cs-CZ" dirty="0" smtClean="0"/>
              <a:t> Simon: </a:t>
            </a:r>
            <a:r>
              <a:rPr lang="cs-CZ" i="1" dirty="0" err="1" smtClean="0"/>
              <a:t>The</a:t>
            </a:r>
            <a:r>
              <a:rPr lang="cs-CZ" i="1" dirty="0" smtClean="0"/>
              <a:t> Picture </a:t>
            </a:r>
            <a:r>
              <a:rPr lang="cs-CZ" i="1" dirty="0" err="1" smtClean="0"/>
              <a:t>Collection</a:t>
            </a:r>
            <a:endParaRPr lang="cs-CZ" i="1" dirty="0"/>
          </a:p>
        </p:txBody>
      </p:sp>
      <p:pic>
        <p:nvPicPr>
          <p:cNvPr id="4" name="Zástupný symbol pro obsah 3" descr="Costume_Veil_TSimon_Picture_Collection_original_large_taryn_simo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63688" y="1700808"/>
            <a:ext cx="5711748" cy="4333648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Taryn</a:t>
            </a:r>
            <a:r>
              <a:rPr lang="cs-CZ" dirty="0" smtClean="0"/>
              <a:t> Simon: </a:t>
            </a:r>
            <a:r>
              <a:rPr lang="cs-CZ" i="1" dirty="0" err="1" smtClean="0"/>
              <a:t>Contraband</a:t>
            </a:r>
            <a:endParaRPr lang="cs-CZ" i="1" dirty="0"/>
          </a:p>
        </p:txBody>
      </p:sp>
      <p:pic>
        <p:nvPicPr>
          <p:cNvPr id="4" name="Zástupný symbol pro obsah 3" descr="article_1064xtarynsimon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267744" y="1527175"/>
            <a:ext cx="4572000" cy="457200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What</a:t>
            </a:r>
            <a:r>
              <a:rPr lang="cs-CZ" b="1" dirty="0" smtClean="0"/>
              <a:t> </a:t>
            </a:r>
            <a:r>
              <a:rPr lang="cs-CZ" b="1" dirty="0" err="1" smtClean="0"/>
              <a:t>Is</a:t>
            </a:r>
            <a:r>
              <a:rPr lang="cs-CZ" b="1" dirty="0" smtClean="0"/>
              <a:t> </a:t>
            </a:r>
            <a:r>
              <a:rPr lang="cs-CZ" b="1" dirty="0" err="1" smtClean="0"/>
              <a:t>the</a:t>
            </a:r>
            <a:r>
              <a:rPr lang="cs-CZ" b="1" dirty="0" smtClean="0"/>
              <a:t> </a:t>
            </a:r>
            <a:r>
              <a:rPr lang="cs-CZ" b="1" dirty="0" err="1" smtClean="0"/>
              <a:t>Aesthetic</a:t>
            </a:r>
            <a:r>
              <a:rPr lang="cs-CZ" b="1" dirty="0" smtClean="0"/>
              <a:t>? 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How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defined</a:t>
            </a:r>
            <a:r>
              <a:rPr lang="cs-CZ" dirty="0" smtClean="0"/>
              <a:t>?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does</a:t>
            </a:r>
            <a:r>
              <a:rPr lang="cs-CZ" dirty="0" smtClean="0"/>
              <a:t>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say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? In </a:t>
            </a:r>
            <a:r>
              <a:rPr lang="cs-CZ" dirty="0" err="1" smtClean="0"/>
              <a:t>what</a:t>
            </a:r>
            <a:r>
              <a:rPr lang="cs-CZ" dirty="0" smtClean="0"/>
              <a:t> </a:t>
            </a:r>
            <a:r>
              <a:rPr lang="cs-CZ" dirty="0" err="1" smtClean="0"/>
              <a:t>sense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have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significance</a:t>
            </a:r>
            <a:r>
              <a:rPr lang="cs-CZ" dirty="0" smtClean="0"/>
              <a:t>?</a:t>
            </a:r>
          </a:p>
          <a:p>
            <a:r>
              <a:rPr lang="cs-CZ" dirty="0" smtClean="0"/>
              <a:t>Line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thought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end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18th – </a:t>
            </a:r>
            <a:r>
              <a:rPr lang="cs-CZ" dirty="0" err="1" smtClean="0"/>
              <a:t>beginning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19th </a:t>
            </a:r>
            <a:r>
              <a:rPr lang="cs-CZ" dirty="0" err="1" smtClean="0"/>
              <a:t>century</a:t>
            </a:r>
            <a:r>
              <a:rPr lang="cs-CZ" dirty="0" smtClean="0"/>
              <a:t> 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Schiller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Romantics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 err="1" smtClean="0"/>
              <a:t>Beauty</a:t>
            </a:r>
            <a:r>
              <a:rPr lang="cs-CZ" dirty="0" smtClean="0"/>
              <a:t> as </a:t>
            </a:r>
            <a:r>
              <a:rPr lang="cs-CZ" dirty="0" err="1" smtClean="0"/>
              <a:t>cultivation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morality </a:t>
            </a:r>
            <a:r>
              <a:rPr lang="cs-CZ" dirty="0" err="1" smtClean="0"/>
              <a:t>and</a:t>
            </a:r>
            <a:r>
              <a:rPr lang="cs-CZ" dirty="0" smtClean="0"/>
              <a:t> humanity</a:t>
            </a:r>
          </a:p>
          <a:p>
            <a:r>
              <a:rPr lang="cs-CZ" dirty="0" err="1" smtClean="0"/>
              <a:t>Ability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to </a:t>
            </a:r>
            <a:r>
              <a:rPr lang="cs-CZ" dirty="0" err="1" smtClean="0"/>
              <a:t>reconcile</a:t>
            </a:r>
            <a:r>
              <a:rPr lang="cs-CZ" dirty="0" smtClean="0"/>
              <a:t> sensuality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reason</a:t>
            </a:r>
            <a:endParaRPr lang="cs-CZ" dirty="0" smtClean="0"/>
          </a:p>
          <a:p>
            <a:r>
              <a:rPr lang="cs-CZ" dirty="0" err="1" smtClean="0"/>
              <a:t>Freedom</a:t>
            </a:r>
            <a:r>
              <a:rPr lang="cs-CZ" dirty="0" smtClean="0"/>
              <a:t> </a:t>
            </a:r>
            <a:r>
              <a:rPr lang="cs-CZ" dirty="0" err="1" smtClean="0"/>
              <a:t>experienced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encounter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opposed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un</a:t>
            </a:r>
            <a:r>
              <a:rPr lang="cs-CZ" dirty="0" smtClean="0"/>
              <a:t>-</a:t>
            </a:r>
            <a:r>
              <a:rPr lang="cs-CZ" dirty="0" err="1" smtClean="0"/>
              <a:t>freedom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actual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state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ideas</a:t>
            </a:r>
            <a:r>
              <a:rPr lang="cs-CZ" dirty="0" smtClean="0"/>
              <a:t> on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closely</a:t>
            </a:r>
            <a:r>
              <a:rPr lang="cs-CZ" dirty="0" smtClean="0"/>
              <a:t> </a:t>
            </a:r>
            <a:r>
              <a:rPr lang="cs-CZ" dirty="0" err="1" smtClean="0"/>
              <a:t>connected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critique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aesthetic</a:t>
            </a:r>
            <a:r>
              <a:rPr lang="cs-CZ" dirty="0" smtClean="0"/>
              <a:t> </a:t>
            </a:r>
            <a:r>
              <a:rPr lang="cs-CZ" dirty="0" err="1" smtClean="0"/>
              <a:t>experience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as a </a:t>
            </a:r>
            <a:r>
              <a:rPr lang="cs-CZ" dirty="0" err="1" smtClean="0"/>
              <a:t>redemption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society, </a:t>
            </a:r>
            <a:r>
              <a:rPr lang="cs-CZ" dirty="0" err="1" smtClean="0"/>
              <a:t>means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real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change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symbol pro obsah 3" descr="1280px-Caspar_David_Friedrich_-_Der_Mönch_am_Meer_-_Google_Art_Project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959051" y="1527175"/>
            <a:ext cx="7189386" cy="4572000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Ideology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Three</a:t>
            </a:r>
            <a:r>
              <a:rPr lang="cs-CZ" dirty="0" smtClean="0"/>
              <a:t> </a:t>
            </a:r>
            <a:r>
              <a:rPr lang="cs-CZ" dirty="0" err="1" smtClean="0"/>
              <a:t>ways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understanding</a:t>
            </a:r>
            <a:r>
              <a:rPr lang="cs-CZ" dirty="0" smtClean="0"/>
              <a:t> ideology:</a:t>
            </a:r>
          </a:p>
          <a:p>
            <a:pPr>
              <a:buNone/>
            </a:pPr>
            <a:r>
              <a:rPr lang="cs-CZ" u="sng" dirty="0" smtClean="0"/>
              <a:t>1. </a:t>
            </a:r>
            <a:r>
              <a:rPr lang="cs-CZ" u="sng" dirty="0" err="1" smtClean="0"/>
              <a:t>Descriptive</a:t>
            </a:r>
            <a:r>
              <a:rPr lang="cs-CZ" u="sng" dirty="0" smtClean="0"/>
              <a:t> </a:t>
            </a:r>
            <a:r>
              <a:rPr lang="cs-CZ" u="sng" dirty="0" err="1" smtClean="0"/>
              <a:t>meaning</a:t>
            </a:r>
            <a:endParaRPr lang="cs-CZ" u="sng" dirty="0" smtClean="0"/>
          </a:p>
          <a:p>
            <a:pPr marL="514350" indent="-514350">
              <a:buFontTx/>
              <a:buChar char="-"/>
            </a:pPr>
            <a:r>
              <a:rPr lang="cs-CZ" dirty="0" smtClean="0"/>
              <a:t>s</a:t>
            </a:r>
            <a:r>
              <a:rPr lang="cs-CZ" dirty="0" smtClean="0"/>
              <a:t>et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ideas</a:t>
            </a:r>
            <a:r>
              <a:rPr lang="cs-CZ" dirty="0" smtClean="0"/>
              <a:t>, </a:t>
            </a:r>
            <a:r>
              <a:rPr lang="cs-CZ" dirty="0" err="1" smtClean="0"/>
              <a:t>perspectives</a:t>
            </a:r>
            <a:r>
              <a:rPr lang="cs-CZ" dirty="0" smtClean="0"/>
              <a:t>, </a:t>
            </a:r>
            <a:r>
              <a:rPr lang="cs-CZ" dirty="0" err="1" smtClean="0"/>
              <a:t>attitudes</a:t>
            </a:r>
            <a:r>
              <a:rPr lang="cs-CZ" dirty="0" smtClean="0"/>
              <a:t>, </a:t>
            </a:r>
            <a:r>
              <a:rPr lang="cs-CZ" dirty="0" err="1" smtClean="0"/>
              <a:t>rituals</a:t>
            </a:r>
            <a:r>
              <a:rPr lang="cs-CZ" dirty="0" smtClean="0"/>
              <a:t>, </a:t>
            </a:r>
            <a:r>
              <a:rPr lang="cs-CZ" dirty="0" err="1" smtClean="0"/>
              <a:t>values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a </a:t>
            </a:r>
            <a:r>
              <a:rPr lang="cs-CZ" dirty="0" err="1" smtClean="0"/>
              <a:t>certain</a:t>
            </a:r>
            <a:r>
              <a:rPr lang="cs-CZ" dirty="0" smtClean="0"/>
              <a:t> </a:t>
            </a:r>
            <a:r>
              <a:rPr lang="cs-CZ" dirty="0" err="1" smtClean="0"/>
              <a:t>community</a:t>
            </a:r>
            <a:r>
              <a:rPr lang="cs-CZ" dirty="0" smtClean="0"/>
              <a:t>,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practices</a:t>
            </a:r>
            <a:r>
              <a:rPr lang="cs-CZ" dirty="0" smtClean="0"/>
              <a:t>, </a:t>
            </a:r>
            <a:r>
              <a:rPr lang="cs-CZ" dirty="0" err="1" smtClean="0"/>
              <a:t>including</a:t>
            </a:r>
            <a:r>
              <a:rPr lang="cs-CZ" dirty="0" smtClean="0"/>
              <a:t> non-</a:t>
            </a:r>
            <a:r>
              <a:rPr lang="cs-CZ" dirty="0" err="1" smtClean="0"/>
              <a:t>discursive</a:t>
            </a:r>
            <a:r>
              <a:rPr lang="cs-CZ" dirty="0" smtClean="0"/>
              <a:t> (</a:t>
            </a:r>
            <a:r>
              <a:rPr lang="cs-CZ" dirty="0" err="1" smtClean="0"/>
              <a:t>behavior</a:t>
            </a:r>
            <a:r>
              <a:rPr lang="cs-CZ" dirty="0" smtClean="0"/>
              <a:t>, </a:t>
            </a:r>
            <a:r>
              <a:rPr lang="cs-CZ" dirty="0" err="1" smtClean="0"/>
              <a:t>gestures</a:t>
            </a:r>
            <a:r>
              <a:rPr lang="cs-CZ" dirty="0" smtClean="0"/>
              <a:t>)</a:t>
            </a:r>
          </a:p>
          <a:p>
            <a:pPr marL="514350" indent="-514350">
              <a:buFontTx/>
              <a:buChar char="-"/>
            </a:pPr>
            <a:r>
              <a:rPr lang="cs-CZ" dirty="0" smtClean="0"/>
              <a:t>ideology as a </a:t>
            </a:r>
            <a:r>
              <a:rPr lang="cs-CZ" dirty="0" err="1" smtClean="0"/>
              <a:t>worldview</a:t>
            </a:r>
            <a:r>
              <a:rPr lang="cs-CZ" dirty="0" smtClean="0"/>
              <a:t> </a:t>
            </a:r>
          </a:p>
          <a:p>
            <a:pPr marL="514350" indent="-514350">
              <a:buNone/>
            </a:pPr>
            <a:r>
              <a:rPr lang="cs-CZ" dirty="0" smtClean="0"/>
              <a:t>2. </a:t>
            </a:r>
            <a:r>
              <a:rPr lang="cs-CZ" u="sng" dirty="0" err="1" smtClean="0"/>
              <a:t>Pejorative</a:t>
            </a:r>
            <a:r>
              <a:rPr lang="cs-CZ" u="sng" dirty="0" smtClean="0"/>
              <a:t> </a:t>
            </a:r>
            <a:r>
              <a:rPr lang="cs-CZ" u="sng" dirty="0" err="1" smtClean="0"/>
              <a:t>meaning</a:t>
            </a:r>
            <a:endParaRPr lang="cs-CZ" u="sng" dirty="0" smtClean="0"/>
          </a:p>
          <a:p>
            <a:pPr marL="514350" indent="-514350">
              <a:buFontTx/>
              <a:buChar char="-"/>
            </a:pPr>
            <a:r>
              <a:rPr lang="cs-CZ" dirty="0" err="1" smtClean="0"/>
              <a:t>false</a:t>
            </a:r>
            <a:r>
              <a:rPr lang="cs-CZ" dirty="0" smtClean="0"/>
              <a:t> </a:t>
            </a:r>
            <a:r>
              <a:rPr lang="cs-CZ" dirty="0" err="1" smtClean="0"/>
              <a:t>conciousness</a:t>
            </a:r>
            <a:r>
              <a:rPr lang="cs-CZ" dirty="0" smtClean="0"/>
              <a:t> =&gt;</a:t>
            </a:r>
            <a:r>
              <a:rPr lang="en-GB" dirty="0" smtClean="0"/>
              <a:t> interests of a certain group are presented as interests of the society as a </a:t>
            </a:r>
            <a:r>
              <a:rPr lang="en-GB" dirty="0" smtClean="0"/>
              <a:t>whole</a:t>
            </a:r>
            <a:endParaRPr lang="cs-CZ" dirty="0" smtClean="0"/>
          </a:p>
          <a:p>
            <a:pPr marL="514350" indent="-514350">
              <a:buFontTx/>
              <a:buChar char="-"/>
            </a:pPr>
            <a:r>
              <a:rPr lang="en-GB" dirty="0" smtClean="0"/>
              <a:t>justification or legitimization of institutions or social </a:t>
            </a:r>
            <a:r>
              <a:rPr lang="en-GB" dirty="0" smtClean="0"/>
              <a:t>practices</a:t>
            </a:r>
            <a:r>
              <a:rPr lang="cs-CZ" dirty="0" smtClean="0"/>
              <a:t>, </a:t>
            </a:r>
            <a:r>
              <a:rPr lang="en-GB" dirty="0" smtClean="0"/>
              <a:t>disguise of social contradictions</a:t>
            </a:r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 smtClean="0"/>
              <a:t>3. Positive </a:t>
            </a:r>
            <a:r>
              <a:rPr lang="cs-CZ" u="sng" dirty="0" err="1" smtClean="0"/>
              <a:t>meaning</a:t>
            </a:r>
            <a:r>
              <a:rPr lang="cs-CZ" u="sng" dirty="0" smtClean="0"/>
              <a:t> </a:t>
            </a:r>
          </a:p>
          <a:p>
            <a:pPr>
              <a:buFontTx/>
              <a:buChar char="-"/>
            </a:pPr>
            <a:r>
              <a:rPr lang="cs-CZ" dirty="0" smtClean="0"/>
              <a:t>n</a:t>
            </a:r>
            <a:r>
              <a:rPr lang="en-GB" dirty="0" err="1" smtClean="0"/>
              <a:t>ecessary</a:t>
            </a:r>
            <a:r>
              <a:rPr lang="en-GB" dirty="0" smtClean="0"/>
              <a:t> </a:t>
            </a:r>
            <a:r>
              <a:rPr lang="en-GB" dirty="0" smtClean="0"/>
              <a:t>for coherence of </a:t>
            </a:r>
            <a:r>
              <a:rPr lang="en-GB" dirty="0" smtClean="0"/>
              <a:t>society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Inevitable</a:t>
            </a:r>
            <a:r>
              <a:rPr lang="cs-CZ" dirty="0" smtClean="0"/>
              <a:t> part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life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practices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6" name="Zástupný symbol pro obsah 5" descr="titanic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01625" y="1580812"/>
            <a:ext cx="8504238" cy="44647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Critical</a:t>
            </a:r>
            <a:r>
              <a:rPr lang="cs-CZ" dirty="0" smtClean="0"/>
              <a:t> </a:t>
            </a:r>
            <a:r>
              <a:rPr lang="cs-CZ" dirty="0" err="1" smtClean="0"/>
              <a:t>Theory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Oppresive</a:t>
            </a:r>
            <a:r>
              <a:rPr lang="cs-CZ" dirty="0" smtClean="0"/>
              <a:t> </a:t>
            </a:r>
            <a:r>
              <a:rPr lang="cs-CZ" dirty="0" err="1" smtClean="0"/>
              <a:t>character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modern</a:t>
            </a:r>
            <a:r>
              <a:rPr lang="cs-CZ" dirty="0" smtClean="0"/>
              <a:t> (</a:t>
            </a:r>
            <a:r>
              <a:rPr lang="cs-CZ" dirty="0" err="1" smtClean="0"/>
              <a:t>capitalist</a:t>
            </a:r>
            <a:r>
              <a:rPr lang="cs-CZ" dirty="0" smtClean="0"/>
              <a:t>) </a:t>
            </a:r>
            <a:r>
              <a:rPr lang="cs-CZ" dirty="0" err="1" smtClean="0"/>
              <a:t>societies</a:t>
            </a:r>
            <a:endParaRPr lang="cs-CZ" dirty="0" smtClean="0"/>
          </a:p>
          <a:p>
            <a:r>
              <a:rPr lang="cs-CZ" dirty="0" err="1" smtClean="0"/>
              <a:t>Critique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culture</a:t>
            </a:r>
            <a:r>
              <a:rPr lang="cs-CZ" dirty="0" smtClean="0"/>
              <a:t> </a:t>
            </a:r>
            <a:r>
              <a:rPr lang="cs-CZ" dirty="0" err="1" smtClean="0"/>
              <a:t>industry</a:t>
            </a:r>
            <a:r>
              <a:rPr lang="cs-CZ" dirty="0" smtClean="0"/>
              <a:t> (</a:t>
            </a:r>
            <a:r>
              <a:rPr lang="cs-CZ" dirty="0" err="1" smtClean="0"/>
              <a:t>Adorno</a:t>
            </a:r>
            <a:r>
              <a:rPr lang="cs-CZ" dirty="0" smtClean="0"/>
              <a:t>) </a:t>
            </a:r>
          </a:p>
          <a:p>
            <a:pPr>
              <a:buFontTx/>
              <a:buChar char="-"/>
            </a:pPr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mediated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subject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same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processes</a:t>
            </a:r>
            <a:r>
              <a:rPr lang="cs-CZ" dirty="0" smtClean="0"/>
              <a:t> as </a:t>
            </a:r>
            <a:r>
              <a:rPr lang="cs-CZ" dirty="0" err="1" smtClean="0"/>
              <a:t>other</a:t>
            </a:r>
            <a:r>
              <a:rPr lang="cs-CZ" dirty="0" smtClean="0"/>
              <a:t> </a:t>
            </a:r>
            <a:r>
              <a:rPr lang="cs-CZ" dirty="0" err="1" smtClean="0"/>
              <a:t>commodities</a:t>
            </a:r>
            <a:r>
              <a:rPr lang="cs-CZ" dirty="0" smtClean="0"/>
              <a:t> </a:t>
            </a:r>
            <a:r>
              <a:rPr lang="cs-CZ" dirty="0" smtClean="0"/>
              <a:t>=&gt;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main</a:t>
            </a:r>
            <a:r>
              <a:rPr lang="cs-CZ" dirty="0" smtClean="0"/>
              <a:t> </a:t>
            </a:r>
            <a:r>
              <a:rPr lang="cs-CZ" dirty="0" err="1" smtClean="0"/>
              <a:t>purpose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sold </a:t>
            </a:r>
            <a:r>
              <a:rPr lang="cs-CZ" dirty="0" err="1" smtClean="0"/>
              <a:t>with</a:t>
            </a:r>
            <a:r>
              <a:rPr lang="cs-CZ" dirty="0" smtClean="0"/>
              <a:t> as much profit as </a:t>
            </a:r>
            <a:r>
              <a:rPr lang="cs-CZ" dirty="0" err="1" smtClean="0"/>
              <a:t>possible</a:t>
            </a:r>
            <a:r>
              <a:rPr lang="cs-CZ" dirty="0" smtClean="0"/>
              <a:t> </a:t>
            </a:r>
          </a:p>
          <a:p>
            <a:pPr>
              <a:buFontTx/>
              <a:buChar char="-"/>
            </a:pPr>
            <a:r>
              <a:rPr lang="cs-CZ" dirty="0" err="1" smtClean="0"/>
              <a:t>mass</a:t>
            </a:r>
            <a:r>
              <a:rPr lang="cs-CZ" dirty="0" smtClean="0"/>
              <a:t> </a:t>
            </a:r>
            <a:r>
              <a:rPr lang="cs-CZ" dirty="0" err="1" smtClean="0"/>
              <a:t>art</a:t>
            </a:r>
            <a:r>
              <a:rPr lang="cs-CZ" dirty="0" smtClean="0"/>
              <a:t> </a:t>
            </a:r>
            <a:r>
              <a:rPr lang="cs-CZ" dirty="0" err="1" smtClean="0"/>
              <a:t>duplicates</a:t>
            </a:r>
            <a:r>
              <a:rPr lang="cs-CZ" dirty="0" smtClean="0"/>
              <a:t> </a:t>
            </a:r>
            <a:r>
              <a:rPr lang="cs-CZ" dirty="0" err="1" smtClean="0"/>
              <a:t>rather</a:t>
            </a:r>
            <a:r>
              <a:rPr lang="cs-CZ" dirty="0" smtClean="0"/>
              <a:t> </a:t>
            </a:r>
            <a:r>
              <a:rPr lang="cs-CZ" dirty="0" err="1" smtClean="0"/>
              <a:t>than</a:t>
            </a:r>
            <a:r>
              <a:rPr lang="cs-CZ" dirty="0" smtClean="0"/>
              <a:t> </a:t>
            </a:r>
            <a:r>
              <a:rPr lang="cs-CZ" dirty="0" err="1" smtClean="0"/>
              <a:t>challenges</a:t>
            </a:r>
            <a:r>
              <a:rPr lang="cs-CZ" dirty="0" smtClean="0"/>
              <a:t> </a:t>
            </a:r>
            <a:r>
              <a:rPr lang="cs-CZ" dirty="0" err="1" smtClean="0"/>
              <a:t>social</a:t>
            </a:r>
            <a:r>
              <a:rPr lang="cs-CZ" dirty="0" smtClean="0"/>
              <a:t> reality </a:t>
            </a:r>
            <a:endParaRPr lang="cs-CZ" dirty="0" smtClean="0"/>
          </a:p>
          <a:p>
            <a:pPr>
              <a:buFontTx/>
              <a:buChar char="-"/>
            </a:pPr>
            <a:r>
              <a:rPr lang="cs-CZ" dirty="0" err="1" smtClean="0"/>
              <a:t>culture</a:t>
            </a:r>
            <a:r>
              <a:rPr lang="cs-CZ" dirty="0" smtClean="0"/>
              <a:t> </a:t>
            </a:r>
            <a:r>
              <a:rPr lang="cs-CZ" dirty="0" err="1" smtClean="0"/>
              <a:t>industry</a:t>
            </a:r>
            <a:r>
              <a:rPr lang="cs-CZ" dirty="0" smtClean="0"/>
              <a:t> </a:t>
            </a:r>
            <a:r>
              <a:rPr lang="cs-CZ" dirty="0" err="1" smtClean="0"/>
              <a:t>is</a:t>
            </a:r>
            <a:r>
              <a:rPr lang="cs-CZ" dirty="0" smtClean="0"/>
              <a:t> </a:t>
            </a:r>
            <a:r>
              <a:rPr lang="cs-CZ" dirty="0" err="1" smtClean="0"/>
              <a:t>ideological</a:t>
            </a:r>
            <a:r>
              <a:rPr lang="cs-CZ" dirty="0" smtClean="0"/>
              <a:t> =&gt; </a:t>
            </a:r>
            <a:r>
              <a:rPr lang="cs-CZ" dirty="0" err="1" smtClean="0"/>
              <a:t>it</a:t>
            </a:r>
            <a:r>
              <a:rPr lang="cs-CZ" dirty="0" smtClean="0"/>
              <a:t> </a:t>
            </a:r>
            <a:r>
              <a:rPr lang="cs-CZ" dirty="0" err="1" smtClean="0"/>
              <a:t>reinforces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</a:t>
            </a:r>
            <a:r>
              <a:rPr lang="cs-CZ" dirty="0" err="1" smtClean="0"/>
              <a:t>system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helps</a:t>
            </a:r>
            <a:r>
              <a:rPr lang="cs-CZ" dirty="0" smtClean="0"/>
              <a:t> to </a:t>
            </a:r>
            <a:r>
              <a:rPr lang="cs-CZ" dirty="0" err="1" smtClean="0"/>
              <a:t>conceal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inequalities</a:t>
            </a:r>
            <a:r>
              <a:rPr lang="cs-CZ" dirty="0" smtClean="0"/>
              <a:t> in society </a:t>
            </a:r>
            <a:endParaRPr lang="cs-CZ" dirty="0" smtClean="0"/>
          </a:p>
          <a:p>
            <a:pPr>
              <a:buFontTx/>
              <a:buChar char="-"/>
            </a:pP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Stupně šedi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1258</TotalTime>
  <Words>1003</Words>
  <Application>Microsoft Office PowerPoint</Application>
  <PresentationFormat>Předvádění na obrazovce (4:3)</PresentationFormat>
  <Paragraphs>91</Paragraphs>
  <Slides>25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26" baseType="lpstr">
      <vt:lpstr>Administrativní</vt:lpstr>
      <vt:lpstr>Art and Politics</vt:lpstr>
      <vt:lpstr>Aesthetics as a Guiding Principle</vt:lpstr>
      <vt:lpstr>What Is the Aesthetic? </vt:lpstr>
      <vt:lpstr>Schiller and Romantics</vt:lpstr>
      <vt:lpstr>Snímek 5</vt:lpstr>
      <vt:lpstr>Ideology </vt:lpstr>
      <vt:lpstr>Snímek 7</vt:lpstr>
      <vt:lpstr>Snímek 8</vt:lpstr>
      <vt:lpstr>Critical Theory</vt:lpstr>
      <vt:lpstr>Snímek 10</vt:lpstr>
      <vt:lpstr>The Affirmative Character of Culture </vt:lpstr>
      <vt:lpstr>Ai Wei Wei: The Law of the Journey </vt:lpstr>
      <vt:lpstr>Aura and Technology </vt:lpstr>
      <vt:lpstr>Adorno‘s Aesthetic Theory</vt:lpstr>
      <vt:lpstr>Snímek 15</vt:lpstr>
      <vt:lpstr>Pablo Picasso: Guernica</vt:lpstr>
      <vt:lpstr>The Aesthetic Judgment</vt:lpstr>
      <vt:lpstr>Political Significance of Aesthetic Judgment in Hannah Arendt‘s Conception</vt:lpstr>
      <vt:lpstr>Damien Hirst: Love's Paradox (2007)</vt:lpstr>
      <vt:lpstr>Jacques Rancière</vt:lpstr>
      <vt:lpstr>Snímek 21</vt:lpstr>
      <vt:lpstr>The Distribution of the Sensible </vt:lpstr>
      <vt:lpstr>Taryn Simon: The Picture Collection</vt:lpstr>
      <vt:lpstr>Taryn Simon: Contraband</vt:lpstr>
      <vt:lpstr>Snímek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 and Politics</dc:title>
  <dc:creator>Vlastník</dc:creator>
  <cp:lastModifiedBy>Vlastník</cp:lastModifiedBy>
  <cp:revision>36</cp:revision>
  <dcterms:created xsi:type="dcterms:W3CDTF">2019-05-14T13:47:15Z</dcterms:created>
  <dcterms:modified xsi:type="dcterms:W3CDTF">2019-05-16T07:09:35Z</dcterms:modified>
</cp:coreProperties>
</file>