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8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59109-FDE3-460F-8D93-0DDBB9448414}" v="1" dt="2023-02-13T09:35:53.644"/>
    <p1510:client id="{2E2E7B12-644B-4B66-9926-A2C78FE0A024}" v="125" dt="2022-03-22T22:33:53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karpová, Marie" userId="S::skarpova@ff.cuni.cz::a42c8ee3-3608-4258-ae60-dd23d8c13b7c" providerId="AD" clId="Web-{2A959109-FDE3-460F-8D93-0DDBB9448414}"/>
    <pc:docChg chg="delSld">
      <pc:chgData name="Škarpová, Marie" userId="S::skarpova@ff.cuni.cz::a42c8ee3-3608-4258-ae60-dd23d8c13b7c" providerId="AD" clId="Web-{2A959109-FDE3-460F-8D93-0DDBB9448414}" dt="2023-02-13T09:35:53.644" v="0"/>
      <pc:docMkLst>
        <pc:docMk/>
      </pc:docMkLst>
      <pc:sldChg chg="del">
        <pc:chgData name="Škarpová, Marie" userId="S::skarpova@ff.cuni.cz::a42c8ee3-3608-4258-ae60-dd23d8c13b7c" providerId="AD" clId="Web-{2A959109-FDE3-460F-8D93-0DDBB9448414}" dt="2023-02-13T09:35:53.644" v="0"/>
        <pc:sldMkLst>
          <pc:docMk/>
          <pc:sldMk cId="184807247" sldId="257"/>
        </pc:sldMkLst>
      </pc:sldChg>
    </pc:docChg>
  </pc:docChgLst>
  <pc:docChgLst>
    <pc:chgData name="Škarpová, Marie" userId="S::skarpova@ff.cuni.cz::a42c8ee3-3608-4258-ae60-dd23d8c13b7c" providerId="AD" clId="Web-{2E2E7B12-644B-4B66-9926-A2C78FE0A024}"/>
    <pc:docChg chg="modSld">
      <pc:chgData name="Škarpová, Marie" userId="S::skarpova@ff.cuni.cz::a42c8ee3-3608-4258-ae60-dd23d8c13b7c" providerId="AD" clId="Web-{2E2E7B12-644B-4B66-9926-A2C78FE0A024}" dt="2022-03-22T22:33:52.676" v="126" actId="20577"/>
      <pc:docMkLst>
        <pc:docMk/>
      </pc:docMkLst>
      <pc:sldChg chg="modSp">
        <pc:chgData name="Škarpová, Marie" userId="S::skarpova@ff.cuni.cz::a42c8ee3-3608-4258-ae60-dd23d8c13b7c" providerId="AD" clId="Web-{2E2E7B12-644B-4B66-9926-A2C78FE0A024}" dt="2022-03-22T22:30:35.258" v="49" actId="20577"/>
        <pc:sldMkLst>
          <pc:docMk/>
          <pc:sldMk cId="3493742705" sldId="258"/>
        </pc:sldMkLst>
        <pc:spChg chg="mod">
          <ac:chgData name="Škarpová, Marie" userId="S::skarpova@ff.cuni.cz::a42c8ee3-3608-4258-ae60-dd23d8c13b7c" providerId="AD" clId="Web-{2E2E7B12-644B-4B66-9926-A2C78FE0A024}" dt="2022-03-22T22:30:35.258" v="49" actId="20577"/>
          <ac:spMkLst>
            <pc:docMk/>
            <pc:sldMk cId="3493742705" sldId="258"/>
            <ac:spMk id="3" creationId="{49B8047F-D218-4DC8-A6E5-47FD8602FD53}"/>
          </ac:spMkLst>
        </pc:spChg>
      </pc:sldChg>
      <pc:sldChg chg="modSp">
        <pc:chgData name="Škarpová, Marie" userId="S::skarpova@ff.cuni.cz::a42c8ee3-3608-4258-ae60-dd23d8c13b7c" providerId="AD" clId="Web-{2E2E7B12-644B-4B66-9926-A2C78FE0A024}" dt="2022-03-22T22:33:52.676" v="126" actId="20577"/>
        <pc:sldMkLst>
          <pc:docMk/>
          <pc:sldMk cId="3800307455" sldId="263"/>
        </pc:sldMkLst>
        <pc:spChg chg="mod">
          <ac:chgData name="Škarpová, Marie" userId="S::skarpova@ff.cuni.cz::a42c8ee3-3608-4258-ae60-dd23d8c13b7c" providerId="AD" clId="Web-{2E2E7B12-644B-4B66-9926-A2C78FE0A024}" dt="2022-03-22T22:33:52.676" v="126" actId="20577"/>
          <ac:spMkLst>
            <pc:docMk/>
            <pc:sldMk cId="3800307455" sldId="263"/>
            <ac:spMk id="3" creationId="{1AA82E35-F227-4B74-8FD3-848E610EB1A0}"/>
          </ac:spMkLst>
        </pc:spChg>
      </pc:sldChg>
      <pc:sldChg chg="modSp">
        <pc:chgData name="Škarpová, Marie" userId="S::skarpova@ff.cuni.cz::a42c8ee3-3608-4258-ae60-dd23d8c13b7c" providerId="AD" clId="Web-{2E2E7B12-644B-4B66-9926-A2C78FE0A024}" dt="2022-03-22T22:33:34.565" v="112" actId="20577"/>
        <pc:sldMkLst>
          <pc:docMk/>
          <pc:sldMk cId="3677928219" sldId="268"/>
        </pc:sldMkLst>
        <pc:spChg chg="mod">
          <ac:chgData name="Škarpová, Marie" userId="S::skarpova@ff.cuni.cz::a42c8ee3-3608-4258-ae60-dd23d8c13b7c" providerId="AD" clId="Web-{2E2E7B12-644B-4B66-9926-A2C78FE0A024}" dt="2022-03-22T22:33:34.565" v="112" actId="20577"/>
          <ac:spMkLst>
            <pc:docMk/>
            <pc:sldMk cId="3677928219" sldId="268"/>
            <ac:spMk id="3" creationId="{9F43DA47-EE94-4155-A582-91E8C72133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C25C3-B9C5-41D9-99DF-28343F51C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D54534-A411-412A-AD88-5AA17C753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0266E0-8D3D-47D7-AD83-FC99A0EE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BFBFBC-5984-4D45-B5A9-5CF6AA5D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D21347-14FF-4F6A-9E51-CDC43291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2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B28-10FC-4452-AD02-D0C9175B4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771B63B-EE2F-4FAF-A4B3-D69B397B3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B17E33-963E-4711-A0B4-B90BB8A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2F6BB1-7C86-4C96-9EAF-E759E49AB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18AC57-721A-461E-A16D-56B0F59F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2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653A3F-4771-4048-AF23-3E32A3D76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114EA6-1F6E-431D-AD13-B20B4A3B4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77106B-480F-42B6-A8F0-65FF7848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2E541C-CA07-4083-8D02-3EF7C719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28D47-78BC-40D7-B45B-7C9729B5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50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6F0C7-3E90-475F-A349-F9053DC2C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769D3-C746-433D-872A-C89E6607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B48EBC-F5D8-4FA0-B032-A8C37F45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B4C17D-7135-4810-9D75-F0F6B358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97D530-1BB0-4B0B-8331-DA8DB814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14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243E5-8B2F-4E04-8244-FA38688C8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B0F41A-10D3-48E5-9F51-C6E76F063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B96CC0-4C4E-41E8-A58A-6829A63D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CBF98D-4E01-406C-A234-307544888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BACC52-5807-4C8F-BD25-84326606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6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54627-6225-4CD1-B526-7D0B6A35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4F30DD-9E86-4C0E-9E67-F0AD70C851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CD3EC7-F912-4BAF-8640-0526DABF4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75F060-DCD0-451A-BEFF-F7C3D333F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42220D-7EE6-4676-B2AE-5944549D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7AE86B-B3D8-4C47-8B85-FDEF4DDFD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35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C91B5-E5BB-4116-93CC-A5A83FD4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34888-1A21-4F8D-AB43-AD6AED8A5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38310C-C77C-4541-B529-EF9A28E16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8FF711-318C-4F23-9493-1D29B3AC6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933BED-0C9D-417F-B562-6BF565C32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383F4D-5FD0-486E-8403-98E94C1D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E044AE-F51F-4CD1-AA80-F88D335EB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BA96B6C-F76B-47A9-856D-E2DC8D197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92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B2BF8-CFAB-4021-A37C-4FA990AF2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868568-BD42-4A8F-8B8E-49CF1ADF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17FEAB-E3E0-419B-A8D9-EBEC13C2E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035B00-8B46-4E8E-9BA6-F6BF46AC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90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DA48E0-3138-4C32-9A9B-80AE6354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3475BD-FD9E-495D-9B67-6E01E5050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38DA68-73E2-4B73-832D-6A1B2A3C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93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6CC07-3DA1-452A-91C1-5FA618C8F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F12FE-F16F-4F5E-A0A1-A334F673D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2EB7DC-6910-4A59-902B-49FEAA987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3C856A-B555-4967-A4E9-3A145E04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1BFD9C-F38D-46DF-BFE3-CA0706034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94A813-2746-44BD-B70E-E27F9D8A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27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D5E70-EDAE-4D8E-B599-D7D2EF4E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62CF693-3A1F-40C8-9595-AF89FE700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C60354-2F5B-4846-99F4-F4777C21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EAB956-E946-401E-9626-44D530746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1F9BC8-972F-47B8-A6B8-B9D03080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E673ED-6547-448F-A59F-FC100BFD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78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CE762C4-4ABB-4A0D-8206-202351871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DFBC7C-BC8D-4332-B8E0-E3FF6232B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D88545-7CF3-421E-8526-4AFA98FEF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72FB5-BF30-48B4-BAAB-D39A70EB3319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DEBD45-1D10-4E64-96E6-BACF1969C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D81E1C-A9E7-4B65-8926-E2981B43D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9AF68-F543-4EE2-A791-4F39FE028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93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90F1F-41B3-46D6-8411-AEAA6D1B3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Vernakularizace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auralita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středověké literatury;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memorativní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funkce středověké literatury</a:t>
            </a:r>
            <a:endParaRPr lang="cs-CZ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551241-05AA-4E9A-B9DB-04EEAE61A6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Exkurz: otazníky nad počátky češtiny jako literárního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842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1F307-FC09-4ABC-A1F0-DA3E45D4A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1A9A99-79DA-4143-B8F7-821E93879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až do r. 1945 nebyla čeština jediným literárním jazykem české literatury </a:t>
            </a:r>
          </a:p>
          <a:p>
            <a:endParaRPr lang="cs-CZ" sz="2400" dirty="0"/>
          </a:p>
          <a:p>
            <a:r>
              <a:rPr lang="cs-CZ" sz="2400" dirty="0">
                <a:effectLst/>
                <a:ea typeface="Times New Roman" panose="02020603050405020304" pitchFamily="18" charset="0"/>
              </a:rPr>
              <a:t>ne paralelní jazykové světy, nýbrž 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multilingvní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produkční a recepční komplex    </a:t>
            </a:r>
          </a:p>
          <a:p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ea typeface="Times New Roman" panose="02020603050405020304" pitchFamily="18" charset="0"/>
              </a:rPr>
              <a:t> úkol zbavit dějiny české (středověké) literatury 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monolingvní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orientace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7193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7AF39-9D01-48A8-B976-168DEA386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historicky odlišného jazykového kódu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6883CF-D67D-427C-8AED-1BE6CE615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překlad“ do současné fáze jazyka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převyprávění, přebásnění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adaptace</a:t>
            </a:r>
          </a:p>
          <a:p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starý text jako inspirační zdroj 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712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1A951-A583-4DEA-84D5-5D6187E45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C75540-8C0B-424D-87FD-CCE830A28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Václav Bok – Jindřich Pokorný – Sylvie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Stanovská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Moravo, Čechy, radujte se! Němečtí a rakouští básníci v českých zemích za posledních Přemyslovců. Praha 1998.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František Čajka: Staroslověnské písemnictví na Velké Moravě a ve středověkých Čechách. Praha 2017.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Veronika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Čapská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Lucie Storchová: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Transkulturalita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místo národní mytologie? Historický výzkum procesů kulturní výměny, Dějiny – teorie – kritika 12, 2015, s. 187–201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Karel Horálek: Literatura a ústní tradice v české kultuře 10. století. Acta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Universitatis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Carolinae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Philologica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Slavica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Pragensia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1971.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Lehár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Vznik české literatury: pokus o rekapitulaci problematiky. Listy filologické 141, 1993, s. 18nn.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Jana Nechutová: Latinská literatura českého středověku do roku 1400. Praha 2000.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Walter J.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Ong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slova. Praha 2006.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Václav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Petrbok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Václav Smyčka – Matouš Turek – Ladislav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Futtera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Jak psát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transkulturní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literární dějiny? Praha 2019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Jakub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Sichálek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Polemika o germanika. Kapitola z literárního dějepisu, Slovo a smysl 11, 2014, č. 22, s. 86–92.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Jakub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Sichálek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Vícejazyčnost literárního života v českých zemích 14. a 15. století, Česká literatura 31, 2014, s. 711–744.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Olga Sixtová – Alexandr Putík: Dějiny Židů v Čechách a na Moravě I. Od počátků po emancipaci. Praha 2005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František Šmahel: Od středověku k novověku: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legendi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vivendi. In: týž, Mezi středověkem a renesancí. Praha 2002.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Radoslav Večerka: Staroslověnská etapa českého písemnictví. Praha 2010.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Anežka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Vidmanová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Laborintus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Latinská literatura středověkých Čech. Praha 1994.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Vilikovský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Písemnictví českého středověku. Praha 1948.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44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B0720-7260-49ED-8614-4EC149C3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ea typeface="Times New Roman" panose="02020603050405020304" pitchFamily="18" charset="0"/>
              </a:rPr>
              <a:t>Jazyková situace (raného) středověku: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8047F-D218-4DC8-A6E5-47FD8602F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psaný jazyk = literární = liturgický = intelektuální (vzdělanecký) = lingua franca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2 literární prostory raně středověké Evropy: latinský (západní) + řecký (východní)</a:t>
            </a:r>
          </a:p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 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→ středověký (i raně novověký) evropský intelektuál je minimálně bilingvní (literární jazyk „otcovský“+ mateřský jazyk) 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 err="1">
                <a:effectLst/>
                <a:ea typeface="Times New Roman" panose="02020603050405020304" pitchFamily="18" charset="0"/>
              </a:rPr>
              <a:t>vernakulární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jazyk = zpočátku pouze mluvený, teprve postupně </a:t>
            </a:r>
            <a:r>
              <a:rPr lang="cs-CZ" sz="1800" b="1" dirty="0" err="1">
                <a:effectLst/>
                <a:ea typeface="Times New Roman" panose="02020603050405020304" pitchFamily="18" charset="0"/>
              </a:rPr>
              <a:t>vernakularizace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literatury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cs-CZ" sz="16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→ </a:t>
            </a:r>
            <a:r>
              <a:rPr lang="cs-CZ" sz="1600" dirty="0">
                <a:effectLst/>
                <a:ea typeface="Calibri" panose="020F0502020204030204" pitchFamily="34" charset="0"/>
                <a:cs typeface="Calibri"/>
              </a:rPr>
              <a:t>texty ve </a:t>
            </a:r>
            <a:r>
              <a:rPr lang="cs-CZ" sz="1600" dirty="0" err="1">
                <a:effectLst/>
                <a:ea typeface="Calibri" panose="020F0502020204030204" pitchFamily="34" charset="0"/>
                <a:cs typeface="Calibri"/>
              </a:rPr>
              <a:t>vernakulárním</a:t>
            </a:r>
            <a:r>
              <a:rPr lang="cs-CZ" sz="1600" dirty="0">
                <a:effectLst/>
                <a:ea typeface="Calibri" panose="020F0502020204030204" pitchFamily="34" charset="0"/>
                <a:cs typeface="Calibri"/>
              </a:rPr>
              <a:t> jazyce primárně určeny pro hlasitou četbu, přednes či zpěv</a:t>
            </a:r>
            <a:r>
              <a:rPr lang="cs-CZ" sz="1600" dirty="0">
                <a:ea typeface="Calibri" panose="020F0502020204030204" pitchFamily="34" charset="0"/>
                <a:cs typeface="Calibri"/>
              </a:rPr>
              <a:t> </a:t>
            </a: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→ </a:t>
            </a:r>
            <a:r>
              <a:rPr lang="cs-CZ" sz="1600" dirty="0">
                <a:effectLst/>
                <a:ea typeface="Calibri" panose="020F0502020204030204" pitchFamily="34" charset="0"/>
                <a:cs typeface="Calibri"/>
              </a:rPr>
              <a:t>zápis jako tezaurace sdělení</a:t>
            </a:r>
            <a:r>
              <a:rPr lang="cs-CZ" sz="1600" dirty="0">
                <a:ea typeface="Calibri" panose="020F0502020204030204" pitchFamily="34" charset="0"/>
                <a:cs typeface="Calibri"/>
              </a:rPr>
              <a:t>,</a:t>
            </a:r>
            <a:r>
              <a:rPr lang="cs-CZ" sz="1600" dirty="0">
                <a:effectLst/>
                <a:ea typeface="Calibri" panose="020F0502020204030204" pitchFamily="34" charset="0"/>
                <a:cs typeface="Calibri"/>
              </a:rPr>
              <a:t> určený k realizaci „skrze tělo a hlas“</a:t>
            </a:r>
            <a:r>
              <a:rPr lang="cs-CZ" sz="1600" dirty="0">
                <a:ea typeface="Calibri" panose="020F0502020204030204" pitchFamily="34" charset="0"/>
                <a:cs typeface="Calibri"/>
              </a:rPr>
              <a:t> 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9374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FFE26-3C02-4A61-A0B4-17D0D7CF2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Středověké chápání slovesného umění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B71B7-8087-495E-9B8A-54AF4A05D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slovesnost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vs.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středověké pojetí slovesnosti: slovo jako sluchový vjem </a:t>
            </a:r>
          </a:p>
          <a:p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středověká kultura je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chirografická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ale s výrazným zastoupením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orality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→ sekundární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oralita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sz="1800" dirty="0">
              <a:latin typeface="Times New Roman" panose="02020603050405020304" pitchFamily="18" charset="0"/>
            </a:endParaRPr>
          </a:p>
          <a:p>
            <a:pPr lvl="1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nákladná výroba knih → kniha jako luxusní zboží, statusový symbol  </a:t>
            </a:r>
          </a:p>
          <a:p>
            <a:pPr lvl="1"/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značná negramotnost → čtení a psaní jako vysoce kvalifikovaná, specializovaná činnost sociologicky vymezené skupiny osob →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litterati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vs.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illitterati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(idiotie) </a:t>
            </a:r>
          </a:p>
          <a:p>
            <a:pPr lvl="1"/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57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49CC6-ED10-4133-BAEC-BA552DFC8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Audiovizuální způsob vnímání psaného textu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18FCE4-3D58-4A68-B931-DC9E1EEB6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ea typeface="Times New Roman" panose="02020603050405020304" pitchFamily="18" charset="0"/>
              </a:rPr>
              <a:t>auralita</a:t>
            </a:r>
            <a:r>
              <a:rPr lang="cs-CZ" dirty="0">
                <a:effectLst/>
                <a:ea typeface="Times New Roman" panose="02020603050405020304" pitchFamily="18" charset="0"/>
              </a:rPr>
              <a:t> = orální dimenze psaných textů  </a:t>
            </a:r>
          </a:p>
          <a:p>
            <a:endParaRPr lang="cs-CZ" sz="1800" dirty="0">
              <a:ea typeface="Times New Roman" panose="02020603050405020304" pitchFamily="18" charset="0"/>
            </a:endParaRPr>
          </a:p>
          <a:p>
            <a:pPr lvl="1"/>
            <a:r>
              <a:rPr lang="cs-CZ" sz="2000" dirty="0">
                <a:effectLst/>
                <a:ea typeface="Times New Roman" panose="02020603050405020304" pitchFamily="18" charset="0"/>
              </a:rPr>
              <a:t>tvorba textu diktováním </a:t>
            </a:r>
          </a:p>
          <a:p>
            <a:endParaRPr lang="cs-CZ" sz="2000" dirty="0">
              <a:ea typeface="Times New Roman" panose="02020603050405020304" pitchFamily="18" charset="0"/>
            </a:endParaRPr>
          </a:p>
          <a:p>
            <a:pPr lvl="1"/>
            <a:r>
              <a:rPr lang="cs-CZ" sz="2000" dirty="0">
                <a:effectLst/>
                <a:ea typeface="Times New Roman" panose="02020603050405020304" pitchFamily="18" charset="0"/>
              </a:rPr>
              <a:t>vnímání psaného textu sluchem → </a:t>
            </a:r>
            <a:r>
              <a:rPr lang="cs-CZ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psané texty = pomocný materiál pro sluchový vjem</a:t>
            </a:r>
          </a:p>
          <a:p>
            <a:pPr lvl="1"/>
            <a:endParaRPr lang="cs-CZ" sz="2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kniha jako opora paměti (naléhavá potřeba zformulované myšlenky uchovat, ne objevování nových myšlenek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→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memorativní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funkce literatury („konzervování“ sdělení, aby mohlo být kdykoli „oživeno“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</a:p>
          <a:p>
            <a:pPr lvl="2"/>
            <a:endParaRPr lang="cs-CZ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kniha určená k uchovávání textu vs. kniha určená k četbě</a:t>
            </a: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„konečným cílem středověkého psaní je vokální komunikace“ (P.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Zumthor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endParaRPr lang="cs-CZ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ea typeface="Times New Roman" panose="02020603050405020304" pitchFamily="18" charset="0"/>
            </a:endParaRPr>
          </a:p>
          <a:p>
            <a:endParaRPr lang="cs-CZ" sz="1800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90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49603-9F94-48D6-90D4-491289A5C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Aurální povaha středověké (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literatury </a:t>
            </a:r>
            <a:b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(J.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Vilikovský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82683B-5985-4659-97C3-B44577061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kontaktní jazykové prostředky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oslovování posluchače, výzvy k utišení 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ujišťování o krátkosti, stručnosti vyprávění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upozornění na počátek nové epizody, na digresi, …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opakování určitých slovních obratů a spojení 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zvýrazňování zvukových kvalit slova (verš, rytmus, rým, rytmické klausule, …)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a typeface="Times New Roman" panose="02020603050405020304" pitchFamily="18" charset="0"/>
              </a:rPr>
              <a:t>…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distinkce středověké lyriky („</a:t>
            </a:r>
            <a:r>
              <a:rPr lang="cs-CZ" sz="18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carmen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") a epiky způsobem mluvní realizace: zpěv vs. recitace </a:t>
            </a:r>
          </a:p>
          <a:p>
            <a:pPr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distinkce verš vs. próza později (prozaizace epiky) 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00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B79DB-EC85-495D-9A48-FDF269B6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Charakteristické rysy orálně založeného myšlení (W.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Ong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92F42-630B-4E19-B8E5-2F7FBFD99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700" dirty="0">
                <a:effectLst/>
                <a:ea typeface="Times New Roman" panose="02020603050405020304" pitchFamily="18" charset="0"/>
              </a:rPr>
              <a:t>přiřazování (parataxe)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kumulativnost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„mnohomluvnost“ (opakování, pleonasmy, návratné motivy, …)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konzervativnost a tradicionalismus (vědění, jež se neopakuje, zaniká → matkou Múz je </a:t>
            </a:r>
            <a:r>
              <a:rPr lang="cs-CZ" sz="1700" dirty="0" err="1">
                <a:effectLst/>
                <a:ea typeface="Times New Roman" panose="02020603050405020304" pitchFamily="18" charset="0"/>
              </a:rPr>
              <a:t>Mnemosyné</a:t>
            </a:r>
            <a:r>
              <a:rPr lang="cs-CZ" sz="1700" dirty="0">
                <a:effectLst/>
                <a:ea typeface="Times New Roman" panose="02020603050405020304" pitchFamily="18" charset="0"/>
              </a:rPr>
              <a:t>) 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blízkost přirozenému světu (gnómičnost /narativní/ literatury)    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orientace na společenství a vnější okolí (mluvené slovo vytváří společenství; četba jako solipsistická činnost)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epizodická struktura narativu  (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lidský život se spíše podobá řadě epizod než Aristotelovu schématu)</a:t>
            </a:r>
            <a:endParaRPr lang="cs-CZ" sz="1700" dirty="0">
              <a:effectLst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„těžká“ literární postava (tj. </a:t>
            </a:r>
            <a:r>
              <a:rPr lang="cs-CZ" sz="1700" dirty="0">
                <a:effectLst/>
                <a:ea typeface="Calibri" panose="020F0502020204030204" pitchFamily="34" charset="0"/>
              </a:rPr>
              <a:t>heroická nebo bizarní </a:t>
            </a:r>
            <a:r>
              <a:rPr lang="cs-CZ" sz="1700" dirty="0">
                <a:effectLst/>
                <a:ea typeface="Times New Roman" panose="02020603050405020304" pitchFamily="18" charset="0"/>
              </a:rPr>
              <a:t>→ umožní </a:t>
            </a:r>
            <a:r>
              <a:rPr lang="cs-CZ" sz="1700" dirty="0">
                <a:effectLst/>
                <a:ea typeface="Calibri" panose="020F0502020204030204" pitchFamily="34" charset="0"/>
              </a:rPr>
              <a:t>utřídit zkušenosti do trvale zapamatovatelné formy)</a:t>
            </a:r>
            <a:endParaRPr lang="cs-CZ" sz="17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>
                <a:effectLst/>
                <a:ea typeface="Times New Roman" panose="02020603050405020304" pitchFamily="18" charset="0"/>
              </a:rPr>
              <a:t>význam rétoriky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>
                <a:effectLst/>
                <a:ea typeface="Calibri" panose="020F0502020204030204" pitchFamily="34" charset="0"/>
              </a:rPr>
              <a:t>středověká společnost byla </a:t>
            </a:r>
            <a:r>
              <a:rPr lang="cs-CZ" sz="1700" dirty="0" err="1">
                <a:effectLst/>
                <a:ea typeface="Calibri" panose="020F0502020204030204" pitchFamily="34" charset="0"/>
              </a:rPr>
              <a:t>semiorální</a:t>
            </a:r>
            <a:r>
              <a:rPr lang="cs-CZ" sz="1700" dirty="0">
                <a:effectLst/>
                <a:ea typeface="Calibri" panose="020F0502020204030204" pitchFamily="34" charset="0"/>
              </a:rPr>
              <a:t> </a:t>
            </a:r>
            <a:r>
              <a:rPr lang="cs-CZ" sz="1700" dirty="0">
                <a:effectLst/>
                <a:ea typeface="Times New Roman" panose="02020603050405020304" pitchFamily="18" charset="0"/>
              </a:rPr>
              <a:t>→</a:t>
            </a:r>
            <a:r>
              <a:rPr lang="cs-CZ" sz="1700" dirty="0">
                <a:effectLst/>
                <a:ea typeface="Calibri" panose="020F0502020204030204" pitchFamily="34" charset="0"/>
              </a:rPr>
              <a:t> koexistence různých forem písemné i orální komunikace a vnímání textu očima i ušima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916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994AB-1C6F-44DE-B01D-59970ED05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Jazyky české středověké literatury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A82E35-F227-4B74-8FD3-848E610EB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latina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– </a:t>
            </a:r>
            <a:r>
              <a:rPr lang="cs-CZ" sz="2000" dirty="0">
                <a:effectLst/>
                <a:ea typeface="Calibri" panose="020F0502020204030204" pitchFamily="34" charset="0"/>
              </a:rPr>
              <a:t>ve středověku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chirograficky</a:t>
            </a:r>
            <a:r>
              <a:rPr lang="cs-CZ" sz="2000" dirty="0">
                <a:effectLst/>
                <a:ea typeface="Calibri" panose="020F0502020204030204" pitchFamily="34" charset="0"/>
              </a:rPr>
              <a:t> řízený jazyk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→ </a:t>
            </a:r>
            <a:r>
              <a:rPr lang="cs-CZ" sz="2000" dirty="0">
                <a:effectLst/>
                <a:ea typeface="Calibri" panose="020F0502020204030204" pitchFamily="34" charset="0"/>
              </a:rPr>
              <a:t>liturgický, literární, školský, univerzitní, učenecký 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staroslověnština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– první slovanský literární jazyk 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 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hebrejština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–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chirograficky</a:t>
            </a:r>
            <a:r>
              <a:rPr lang="cs-CZ" sz="2000" dirty="0">
                <a:effectLst/>
                <a:ea typeface="Calibri" panose="020F0502020204030204" pitchFamily="34" charset="0"/>
              </a:rPr>
              <a:t> řízený jazyk židovských komunit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→ </a:t>
            </a:r>
            <a:r>
              <a:rPr lang="cs-CZ" sz="2000" dirty="0">
                <a:effectLst/>
                <a:ea typeface="Calibri" panose="020F0502020204030204" pitchFamily="34" charset="0"/>
              </a:rPr>
              <a:t>liturgický, literární, učenecký 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němčina </a:t>
            </a:r>
            <a:r>
              <a:rPr lang="cs-CZ" sz="2000" dirty="0">
                <a:effectLst/>
                <a:ea typeface="Calibri" panose="020F0502020204030204" pitchFamily="34" charset="0"/>
                <a:cs typeface="Symbol" panose="05050102010706020507" pitchFamily="18" charset="2"/>
              </a:rPr>
              <a:t>– od 30. let 13. století</a:t>
            </a:r>
            <a:endParaRPr lang="cs-CZ" sz="2000" dirty="0"/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dirty="0">
                <a:effectLst/>
                <a:ea typeface="Calibri" panose="020F0502020204030204" pitchFamily="34" charset="0"/>
                <a:cs typeface="Symbol" panose="05050102010706020507" pitchFamily="18" charset="2"/>
              </a:rPr>
              <a:t>čeština</a:t>
            </a:r>
            <a:r>
              <a:rPr lang="cs-CZ" sz="2400" dirty="0">
                <a:ea typeface="Calibri" panose="020F0502020204030204" pitchFamily="34" charset="0"/>
                <a:cs typeface="Symbol" panose="05050102010706020507" pitchFamily="18" charset="2"/>
              </a:rPr>
              <a:t> </a:t>
            </a:r>
            <a:b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400" dirty="0">
              <a:effectLst/>
              <a:ea typeface="Calibri" panose="020F0502020204030204" pitchFamily="34" charset="0"/>
              <a:cs typeface="Symbol" panose="05050102010706020507" pitchFamily="18" charset="2"/>
            </a:endParaRP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00307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6F90A1-46CD-4BDA-AB82-4E68D13B4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Nejstarší doklady češtiny jako literárního jazyka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3DA47-EE94-4155-A582-91E8C7213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cs-CZ" sz="2000" dirty="0">
              <a:ea typeface="Calibri" panose="020F0502020204030204" pitchFamily="34" charset="0"/>
              <a:cs typeface="Calibri"/>
            </a:endParaRPr>
          </a:p>
          <a:p>
            <a:pPr lvl="1">
              <a:lnSpc>
                <a:spcPct val="114999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cs-CZ" sz="2000" dirty="0">
                <a:ea typeface="Calibri" panose="020F0502020204030204" pitchFamily="34" charset="0"/>
                <a:cs typeface="Calibri"/>
              </a:rPr>
              <a:t>z doby kolem r. </a:t>
            </a:r>
            <a:r>
              <a:rPr lang="cs-CZ" sz="2000" b="1" dirty="0">
                <a:ea typeface="Calibri" panose="020F0502020204030204" pitchFamily="34" charset="0"/>
                <a:cs typeface="Calibri"/>
              </a:rPr>
              <a:t>1300</a:t>
            </a:r>
            <a:r>
              <a:rPr lang="cs-CZ" sz="2000" dirty="0">
                <a:ea typeface="Calibri" panose="020F0502020204030204" pitchFamily="34" charset="0"/>
                <a:cs typeface="Calibri"/>
              </a:rPr>
              <a:t> → periodizační kritérium</a:t>
            </a:r>
            <a:br>
              <a:rPr lang="cs-CZ" sz="2000" dirty="0">
                <a:ea typeface="Calibri" panose="020F0502020204030204" pitchFamily="34" charset="0"/>
                <a:cs typeface="Calibri"/>
              </a:rPr>
            </a:br>
            <a:endParaRPr lang="cs-CZ" sz="2000">
              <a:effectLst/>
              <a:ea typeface="Calibri" panose="020F0502020204030204" pitchFamily="34" charset="0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</a:rPr>
              <a:t>řada (i rozsáhlých) textů, jakoby najednou (bez „přípravné“ fáze)</a:t>
            </a:r>
            <a:endParaRPr lang="cs-CZ" sz="2000" dirty="0">
              <a:effectLst/>
              <a:ea typeface="Calibri" panose="020F0502020204030204" pitchFamily="34" charset="0"/>
              <a:cs typeface="Calibri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</a:rPr>
              <a:t>rozrůzněnost staročeského literárního dění přelomu 13. a 14. století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→ </a:t>
            </a:r>
            <a:r>
              <a:rPr lang="cs-CZ" sz="2000" dirty="0">
                <a:effectLst/>
                <a:ea typeface="Calibri" panose="020F0502020204030204" pitchFamily="34" charset="0"/>
              </a:rPr>
              <a:t>dochované texty nejsou dílem jednoho uzavřeného kulturního centra </a:t>
            </a:r>
          </a:p>
          <a:p>
            <a:pPr marL="457200" lvl="1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endParaRPr lang="cs-CZ" sz="2000" dirty="0">
              <a:effectLst/>
              <a:ea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</a:rPr>
              <a:t> vyústění starší tradice, nebo svědectví náhlého vzepětí tvořivých sil?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792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33828-F2BB-4710-AEF7-22FF2AC60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Německy psaná literatura </a:t>
            </a:r>
            <a:r>
              <a:rPr lang="cs-CZ" sz="3600" dirty="0" err="1"/>
              <a:t>bohemikální</a:t>
            </a:r>
            <a:r>
              <a:rPr lang="cs-CZ" sz="3600" dirty="0"/>
              <a:t> provenience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1D066-044C-4E05-8057-15BA70BF3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nacionálně romantické paradigma národní literatury: ideál 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monoetnické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monolingvální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autochtonnosti 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ahistorické přenášení novodobého česko-německého antagonismu do starší doby, účelová ideologizace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→ hodnocení německy psané literatury 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bohemikálního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původu jako nečeské</a:t>
            </a: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opomíjení, resp. zamlčování česko-německých literárních kontaktů a německy psané literatury 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bohemikálního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původu v českém literárním dějepisectví → výkladová zúžení (viz koncepci „akademických“ dějin starší české literatury a „akademických“ výborů starší české literatury)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18484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946E930D6BFA4A8230C713FF729B4E" ma:contentTypeVersion="3" ma:contentTypeDescription="Vytvoří nový dokument" ma:contentTypeScope="" ma:versionID="6b2c013624f1413eb3800ffee8ba9aec">
  <xsd:schema xmlns:xsd="http://www.w3.org/2001/XMLSchema" xmlns:xs="http://www.w3.org/2001/XMLSchema" xmlns:p="http://schemas.microsoft.com/office/2006/metadata/properties" xmlns:ns2="a144d231-73ff-41dc-8c5d-eb840b0570e7" targetNamespace="http://schemas.microsoft.com/office/2006/metadata/properties" ma:root="true" ma:fieldsID="3dafac4bc8adbe6cead8a3ff5679e948" ns2:_="">
    <xsd:import namespace="a144d231-73ff-41dc-8c5d-eb840b0570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4d231-73ff-41dc-8c5d-eb840b0570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6C96C8-C5AC-4F37-9265-E5AF4C2183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CD9A6C-ED45-4038-8703-7CDFDF951D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67800BC-748C-4E77-A56D-0D7A5C512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4d231-73ff-41dc-8c5d-eb840b0570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1116</Words>
  <Application>Microsoft Office PowerPoint</Application>
  <PresentationFormat>Širokoúhlá obrazovka</PresentationFormat>
  <Paragraphs>126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Office</vt:lpstr>
      <vt:lpstr>Vernakularizace a auralita středověké literatury; memorativní funkce středověké literatury</vt:lpstr>
      <vt:lpstr>Jazyková situace (raného) středověku: </vt:lpstr>
      <vt:lpstr>Středověké chápání slovesného umění</vt:lpstr>
      <vt:lpstr>Audiovizuální způsob vnímání psaného textu</vt:lpstr>
      <vt:lpstr>Aurální povaha středověké (vernakulární) literatury  (J. Vilikovský)</vt:lpstr>
      <vt:lpstr>Charakteristické rysy orálně založeného myšlení (W. Ong)</vt:lpstr>
      <vt:lpstr>Jazyky české středověké literatury </vt:lpstr>
      <vt:lpstr>Nejstarší doklady češtiny jako literárního jazyka </vt:lpstr>
      <vt:lpstr>Německy psaná literatura bohemikální provenience</vt:lpstr>
      <vt:lpstr>Prezentace aplikace PowerPoint</vt:lpstr>
      <vt:lpstr>Problém historicky odlišného jazykového kódu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Vernakularizace a auralita středověké literatury; memorativní funkce středověké literatury</dc:title>
  <dc:creator>Škarpová, Marie</dc:creator>
  <cp:lastModifiedBy>Škarpová, Marie</cp:lastModifiedBy>
  <cp:revision>31</cp:revision>
  <dcterms:created xsi:type="dcterms:W3CDTF">2021-03-05T07:41:27Z</dcterms:created>
  <dcterms:modified xsi:type="dcterms:W3CDTF">2023-02-13T09:35:54Z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0x010100CE946E930D6BFA4A8230C713FF729B4E</vt:lpwstr>
  </property>
</Properties>
</file>