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74" r:id="rId3"/>
    <p:sldId id="272" r:id="rId4"/>
    <p:sldId id="268" r:id="rId5"/>
    <p:sldId id="269" r:id="rId6"/>
    <p:sldId id="270" r:id="rId7"/>
    <p:sldId id="261" r:id="rId8"/>
    <p:sldId id="273" r:id="rId9"/>
    <p:sldId id="276" r:id="rId10"/>
    <p:sldId id="277" r:id="rId11"/>
    <p:sldId id="266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172F-C992-1543-8B77-C8C9428613C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25E4-ED28-2347-937D-B7F253C94B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625E4-ED28-2347-937D-B7F253C94B9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77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5/11/23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182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5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3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8192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EE527989-730F-465F-B072-59694C40A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B35C94-5F7E-F46B-2691-918440D7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738" y="1517904"/>
            <a:ext cx="9529762" cy="2796945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Calisto MT" panose="02040603050505030304" pitchFamily="18" charset="0"/>
              </a:rPr>
              <a:t>Vyhledávání frazémů</a:t>
            </a:r>
            <a:br>
              <a:rPr lang="cs-CZ" dirty="0">
                <a:latin typeface="Calisto MT" panose="02040603050505030304" pitchFamily="18" charset="0"/>
              </a:rPr>
            </a:br>
            <a:r>
              <a:rPr lang="cs-CZ" dirty="0">
                <a:latin typeface="Calisto MT" panose="02040603050505030304" pitchFamily="18" charset="0"/>
              </a:rPr>
              <a:t>na základě anomálie</a:t>
            </a:r>
            <a:br>
              <a:rPr lang="cs-CZ" dirty="0">
                <a:latin typeface="Calisto MT" panose="02040603050505030304" pitchFamily="18" charset="0"/>
              </a:rPr>
            </a:br>
            <a:r>
              <a:rPr lang="cs-CZ" dirty="0">
                <a:latin typeface="Calisto MT" panose="02040603050505030304" pitchFamily="18" charset="0"/>
              </a:rPr>
              <a:t>v distribuci tvarů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C8B780-DFEB-3534-B1F5-27A62B040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738" y="4479368"/>
            <a:ext cx="9342310" cy="1628823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Cambria" panose="02040503050406030204" pitchFamily="18" charset="0"/>
              </a:rPr>
              <a:t>Anna Dittrichová</a:t>
            </a:r>
          </a:p>
          <a:p>
            <a:pPr algn="l"/>
            <a:r>
              <a:rPr lang="cs-CZ" dirty="0">
                <a:latin typeface="Cambria" panose="02040503050406030204" pitchFamily="18" charset="0"/>
              </a:rPr>
              <a:t>Diplomový seminář</a:t>
            </a:r>
          </a:p>
          <a:p>
            <a:pPr algn="l"/>
            <a:r>
              <a:rPr lang="cs-CZ" dirty="0">
                <a:latin typeface="Cambria" panose="02040503050406030204" pitchFamily="18" charset="0"/>
              </a:rPr>
              <a:t>Vedoucí práce: Mgr. Dominika Kováříková, M.A., Ph.D.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42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>
                <a:latin typeface="Calisto MT" panose="02040603050505030304" pitchFamily="18" charset="0"/>
              </a:rPr>
              <a:t>Očekávané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61286"/>
            <a:ext cx="9144000" cy="3631899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d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íky nové metodě vyhledávání frazémů by výsledkem mohly být nejen samotné frazémy, v některých případech dosud nezachycené ve frazeologických slovnících, ale i celé skupiny frazémů s podobnými vlastnostmi (spojení se stejnou předložkou, sémantická podobnost apod.)</a:t>
            </a:r>
          </a:p>
        </p:txBody>
      </p:sp>
    </p:spTree>
    <p:extLst>
      <p:ext uri="{BB962C8B-B14F-4D97-AF65-F5344CB8AC3E}">
        <p14:creationId xmlns:p14="http://schemas.microsoft.com/office/powerpoint/2010/main" val="387114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>
                <a:latin typeface="Calisto MT" panose="02040603050505030304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61286"/>
            <a:ext cx="9144000" cy="36318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Frazeologie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ČECHOVÁ, Marie. Kulturní frazeologie v současné komunikaci.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Naše řeč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1993, 76(4), 179–183.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ČERMÁK, František a HOLUB, Jan.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Syntagmatika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 paradigmatika českého slova: Valence a kolokabilita. 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Praha: Karolinum, 2005. ISBN 80-246-0974-6.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ČERMÁK, František.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Frazeologie a idiomatika: česká a obecná = Czech and General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Phraseology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Praha: Karolinum, 2007. ISBN 978-80-246-1371-0.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ČERMÁK, František. Frazeologie a idiomatika: Jejich podstata a proměnlivost názorů na ně.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Časopis pro moderní filologii. 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2016, 98(2), 199–217.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ČERMÁK, František.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Idiomatika a frazeologie češtiny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Praha: Univerzita Karlova, 1982.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ČERMÁK, František.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Lexikon a sémantika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Praha: Lidové noviny, 2010. ISBN 978-80-7422-020-3.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ČERMÁK, František.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Slovník české frazeologie a idiomatiky, 1–4.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Praha, Leda.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JELÍNEK, Tomáš, KOPŘIVOVÁ, Marie, PETKEVIČ, Vladimír a SKOUMALOVÁ, Hana. Variabilita českých frazémů v úzu. </a:t>
            </a:r>
            <a:r>
              <a:rPr lang="cs-CZ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Časopis pro moderní filologii. 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2018, 100(2), 151–175.</a:t>
            </a:r>
            <a:br>
              <a:rPr lang="cs-CZ" dirty="0">
                <a:latin typeface="Cambria" panose="02040503050406030204" pitchFamily="18" charset="0"/>
              </a:rPr>
            </a:b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0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>
                <a:latin typeface="Calisto MT" panose="02040603050505030304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61286"/>
            <a:ext cx="9144000" cy="41518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Gramatické profily, </a:t>
            </a:r>
            <a:r>
              <a:rPr lang="cs-CZ" sz="1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GramatiKat</a:t>
            </a:r>
            <a:endParaRPr lang="cs-CZ" sz="14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KOVÁŘÍKOVÁ, Dominika.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Sharing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Data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through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Specialized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Corpus-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Based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Tools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Case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GramatiKat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cs-CZ" sz="1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Jazykovedný</a:t>
            </a:r>
            <a:r>
              <a:rPr lang="cs-CZ" sz="1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časopis.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2021, 72(2), 531–544. ISSN 0021-5597.</a:t>
            </a:r>
          </a:p>
          <a:p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JANDA, Laura, LYASHEVSKAYA, Olga.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Grammatical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profiles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and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interaction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lexicon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with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aspect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tense, and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mood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in </a:t>
            </a:r>
            <a:r>
              <a:rPr lang="cs-CZ" sz="1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Russian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cs-CZ" sz="1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Cognitive</a:t>
            </a:r>
            <a:r>
              <a:rPr lang="cs-CZ" sz="1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1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linguistics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22. 2011, (4). DOI 10.1515/cogl.2011.027</a:t>
            </a: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Další literatura</a:t>
            </a:r>
          </a:p>
          <a:p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BARTOŇ, Tomáš, CVRČEK, Václav, ČERMÁK, František, JELÍNEK, Tomáš a PETKEVIČ, Vladimír. </a:t>
            </a:r>
            <a:r>
              <a:rPr lang="cs-CZ" sz="1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Statistiky češtiny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Praha: Nakladatelství Lidové noviny, 2009. ISBN 978-80-7106-594-4.</a:t>
            </a:r>
          </a:p>
          <a:p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BLATNÁ, Renata. </a:t>
            </a:r>
            <a:r>
              <a:rPr lang="cs-CZ" sz="1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Víceslovné předložky v současné češtině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Praha: Nakladatelství Lidové noviny, 2006. ISBN 80-7106-865-9.</a:t>
            </a:r>
          </a:p>
          <a:p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HNÁTKOVÁ, Milena, JELÍNEK, Tomáš, KOPŘIVOVÁ, Marie, PETKEVIČ, Vladimír, ROSEN, Alexandr, SKOUMALOVÁ, Hana a VONDŘIČKA, Pavel. Lepší vrabec v hrsti nežli holub na střeše. Víceslovné lexikální jednotky v češtině: typologie a slovník. </a:t>
            </a:r>
            <a:r>
              <a:rPr lang="cs-CZ" sz="1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Korpus – gramatika – axiologie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2018, 17(1), 3–22. ISSN 1804-137X.</a:t>
            </a:r>
          </a:p>
          <a:p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KLÉGR, Aleš. Lexikální kolokace: základní přehled o vývoji pojetí. </a:t>
            </a:r>
            <a:r>
              <a:rPr lang="cs-CZ" sz="1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Časopis pro moderní filologii. 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2016, 98(1), 95–103.</a:t>
            </a:r>
            <a:br>
              <a:rPr lang="cs-CZ" sz="1400" dirty="0">
                <a:latin typeface="Cambria" panose="02040503050406030204" pitchFamily="18" charset="0"/>
              </a:rPr>
            </a:br>
            <a:endParaRPr lang="cs-CZ" sz="1400" dirty="0">
              <a:latin typeface="Cambria" panose="02040503050406030204" pitchFamily="18" charset="0"/>
            </a:endParaRPr>
          </a:p>
          <a:p>
            <a:endParaRPr lang="cs-CZ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142CA2-DBFB-4161-ABDF-E87C8688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57238"/>
            <a:ext cx="12192002" cy="6100762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D8DE75D-C1EC-AF96-C91A-33A01331B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643" y="915780"/>
            <a:ext cx="9324714" cy="57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142CA2-DBFB-4161-ABDF-E87C8688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57238"/>
            <a:ext cx="12192002" cy="6100762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9C736-867A-33A1-C5B0-7B0058946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11729D-DFBD-4D57-1918-B6528EED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57" y="1034421"/>
            <a:ext cx="11406486" cy="53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 err="1">
                <a:latin typeface="Calisto MT" panose="02040603050505030304" pitchFamily="18" charset="0"/>
              </a:rPr>
              <a:t>GramatiKat</a:t>
            </a:r>
            <a:endParaRPr lang="cs-CZ" dirty="0">
              <a:latin typeface="Calisto MT" panose="0204060305050503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6474" y="2313182"/>
            <a:ext cx="2362118" cy="456707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Cambria" panose="02040503050406030204" pitchFamily="18" charset="0"/>
              </a:rPr>
              <a:t>panenka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458BEF-8398-41B1-2797-401AAC9EF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6" y="1915296"/>
            <a:ext cx="7636658" cy="45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 err="1">
                <a:latin typeface="Calisto MT" panose="02040603050505030304" pitchFamily="18" charset="0"/>
              </a:rPr>
              <a:t>GramatiKat</a:t>
            </a:r>
            <a:endParaRPr lang="cs-CZ" dirty="0">
              <a:latin typeface="Calisto MT" panose="0204060305050503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402" y="2570205"/>
            <a:ext cx="1781350" cy="456707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Cambria" panose="02040503050406030204" pitchFamily="18" charset="0"/>
              </a:rPr>
              <a:t>brva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0C4EF7-A644-9232-5DC3-54F83FD6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95" y="1994127"/>
            <a:ext cx="7725116" cy="46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8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>
                <a:latin typeface="Calisto MT" panose="02040603050505030304" pitchFamily="18" charset="0"/>
              </a:rPr>
              <a:t>GramatiKat</a:t>
            </a:r>
            <a:endParaRPr lang="cs-CZ" dirty="0">
              <a:latin typeface="Calisto MT" panose="0204060305050503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2649" y="2580245"/>
            <a:ext cx="1879070" cy="456707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Cambria" panose="02040503050406030204" pitchFamily="18" charset="0"/>
              </a:rPr>
              <a:t>srovnání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DAC1FB-53FA-0031-2683-7303EA0D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83" y="1877988"/>
            <a:ext cx="8045465" cy="47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2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>
                <a:latin typeface="Calisto MT" panose="02040603050505030304" pitchFamily="18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61286"/>
            <a:ext cx="9144000" cy="3631899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yhledat, analyzovat a klasifikovat frazémy na základě dat poskytovaných online aplikací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GramatiKat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která dokáže identifikovat substantivní lemmata s anomální distribucí tvarů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0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>
                <a:latin typeface="Calisto MT" panose="02040603050505030304" pitchFamily="18" charset="0"/>
              </a:rPr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61286"/>
            <a:ext cx="7255393" cy="3631899"/>
          </a:xfrm>
        </p:spPr>
        <p:txBody>
          <a:bodyPr>
            <a:normAutofit fontScale="85000" lnSpcReduction="2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frazémy, jejichž součástí je substantivum vykazující výrazně vyšší výskyt určitého tvaru, než je u českých substantiv běžné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syn2015</a:t>
            </a:r>
          </a:p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substantiva v singuláru</a:t>
            </a:r>
          </a:p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excerpce, klasifikace, srovnání jednotlivých pádů</a:t>
            </a:r>
          </a:p>
          <a:p>
            <a:r>
              <a:rPr lang="cs-CZ" dirty="0">
                <a:latin typeface="Cambria" panose="02040503050406030204" pitchFamily="18" charset="0"/>
              </a:rPr>
              <a:t>? 20/50/100 prvních substantiv u každého pádu</a:t>
            </a:r>
          </a:p>
          <a:p>
            <a:r>
              <a:rPr lang="cs-CZ" dirty="0">
                <a:latin typeface="Cambria" panose="02040503050406030204" pitchFamily="18" charset="0"/>
              </a:rPr>
              <a:t>kolokace, nástroj FRANTA (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FR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azémová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AN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otace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 </a:t>
            </a:r>
            <a:r>
              <a:rPr lang="cs-CZ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T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extová </a:t>
            </a:r>
            <a:r>
              <a:rPr lang="cs-CZ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A</a:t>
            </a:r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nalýza)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porovnání s SSJČ, SČFI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DFD49A-3E69-97B2-B4FD-8C0FB072AB9C}"/>
              </a:ext>
            </a:extLst>
          </p:cNvPr>
          <p:cNvSpPr txBox="1"/>
          <p:nvPr/>
        </p:nvSpPr>
        <p:spPr>
          <a:xfrm>
            <a:off x="9045146" y="2446637"/>
            <a:ext cx="177937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Horní odlehlé hodnoty:</a:t>
            </a:r>
          </a:p>
          <a:p>
            <a:r>
              <a:rPr lang="cs-CZ" dirty="0">
                <a:latin typeface="Cambria" panose="02040503050406030204" pitchFamily="18" charset="0"/>
              </a:rPr>
              <a:t>S1: 133</a:t>
            </a:r>
          </a:p>
          <a:p>
            <a:r>
              <a:rPr lang="cs-CZ" dirty="0">
                <a:latin typeface="Cambria" panose="02040503050406030204" pitchFamily="18" charset="0"/>
              </a:rPr>
              <a:t>S2: 138</a:t>
            </a:r>
          </a:p>
          <a:p>
            <a:r>
              <a:rPr lang="cs-CZ" dirty="0">
                <a:latin typeface="Cambria" panose="02040503050406030204" pitchFamily="18" charset="0"/>
              </a:rPr>
              <a:t>S3: 423</a:t>
            </a:r>
          </a:p>
          <a:p>
            <a:r>
              <a:rPr lang="cs-CZ" dirty="0">
                <a:latin typeface="Cambria" panose="02040503050406030204" pitchFamily="18" charset="0"/>
              </a:rPr>
              <a:t>S4: 109</a:t>
            </a:r>
          </a:p>
          <a:p>
            <a:r>
              <a:rPr lang="cs-CZ" dirty="0">
                <a:latin typeface="Cambria" panose="02040503050406030204" pitchFamily="18" charset="0"/>
              </a:rPr>
              <a:t>S5: 360</a:t>
            </a:r>
          </a:p>
          <a:p>
            <a:r>
              <a:rPr lang="cs-CZ" dirty="0">
                <a:latin typeface="Cambria" panose="02040503050406030204" pitchFamily="18" charset="0"/>
              </a:rPr>
              <a:t>S6: 466</a:t>
            </a:r>
          </a:p>
          <a:p>
            <a:r>
              <a:rPr lang="cs-CZ" dirty="0">
                <a:latin typeface="Cambria" panose="02040503050406030204" pitchFamily="18" charset="0"/>
              </a:rPr>
              <a:t>S7: 482</a:t>
            </a:r>
          </a:p>
        </p:txBody>
      </p:sp>
    </p:spTree>
    <p:extLst>
      <p:ext uri="{BB962C8B-B14F-4D97-AF65-F5344CB8AC3E}">
        <p14:creationId xmlns:p14="http://schemas.microsoft.com/office/powerpoint/2010/main" val="343383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B442-7B21-C98F-B368-B5D9CA8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84272"/>
            <a:ext cx="9144000" cy="854593"/>
          </a:xfrm>
        </p:spPr>
        <p:txBody>
          <a:bodyPr/>
          <a:lstStyle/>
          <a:p>
            <a:r>
              <a:rPr lang="cs-CZ" dirty="0">
                <a:latin typeface="Calisto MT" panose="02040603050505030304" pitchFamily="18" charset="0"/>
              </a:rPr>
              <a:t>Ukázka – S4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0180-2A9E-BF19-572B-3C84A3F7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61286"/>
            <a:ext cx="9144000" cy="3631899"/>
          </a:xfrm>
        </p:spPr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dávat bacha</a:t>
            </a:r>
          </a:p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dávat na odiv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být na pováženou</a:t>
            </a:r>
          </a:p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na úkor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(čas) na rozmyšlenou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6055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604</Words>
  <Application>Microsoft Macintosh PowerPoint</Application>
  <PresentationFormat>Širokoúhlá obrazovka</PresentationFormat>
  <Paragraphs>57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Aharoni</vt:lpstr>
      <vt:lpstr>Arial</vt:lpstr>
      <vt:lpstr>Avenir Next LT Pro</vt:lpstr>
      <vt:lpstr>Calibri</vt:lpstr>
      <vt:lpstr>Calisto MT</vt:lpstr>
      <vt:lpstr>Cambria</vt:lpstr>
      <vt:lpstr>PrismaticVTI</vt:lpstr>
      <vt:lpstr>Vyhledávání frazémů na základě anomálie v distribuci tvarů</vt:lpstr>
      <vt:lpstr>Prezentace aplikace PowerPoint</vt:lpstr>
      <vt:lpstr>Prezentace aplikace PowerPoint</vt:lpstr>
      <vt:lpstr>GramatiKat</vt:lpstr>
      <vt:lpstr>GramatiKat</vt:lpstr>
      <vt:lpstr>GramatiKat</vt:lpstr>
      <vt:lpstr>Cíl práce</vt:lpstr>
      <vt:lpstr>Postup</vt:lpstr>
      <vt:lpstr>Ukázka – S4</vt:lpstr>
      <vt:lpstr>Očekávané výsledky</vt:lpstr>
      <vt:lpstr>Literatura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Vyhledávání frazémů na základě anomálie v distribuci tvarů</dc:title>
  <dc:creator>Anna Dittrichová</dc:creator>
  <cp:lastModifiedBy>Anna Dittrichová</cp:lastModifiedBy>
  <cp:revision>34</cp:revision>
  <dcterms:created xsi:type="dcterms:W3CDTF">2023-04-30T09:58:03Z</dcterms:created>
  <dcterms:modified xsi:type="dcterms:W3CDTF">2023-05-11T06:20:27Z</dcterms:modified>
</cp:coreProperties>
</file>