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59" r:id="rId5"/>
    <p:sldId id="266" r:id="rId6"/>
    <p:sldId id="265" r:id="rId7"/>
    <p:sldId id="264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B448E-C693-44A1-B182-ED598B830602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9C6F8-D19B-4F23-B192-BF19E90CC0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5164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06694D-4EB1-49FA-93D7-EF0DDB9BF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958328D-D0F8-4501-A2EE-77CAF000F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F22F79-FE24-4F55-AEF2-B61F6AC9E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2ED1A75-EDAB-4145-9B7B-038771EEF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EE57DF-A2D2-46BF-989F-3A7871BCC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3064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8042EFD-140A-4E19-8969-9CDDA9E5F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7855C17-4C88-4F79-8764-C047B1D7F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8F0DE80-1A2A-4BCF-8776-329E51A9C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3C106C-2CAB-4564-847D-D2DDDD32A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BBB9CEB-940D-4926-A38F-2CDD767A8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742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CE4AD76-E7A5-4A16-8F5C-A65BE014F4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BDB8CF9-410F-405C-AA6A-A110B92A4A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594163-5055-455D-935D-5C76EFE6D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F43681-1670-40E4-A83F-1187BFFA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A482E7-A780-4E52-9A34-1DAE3A4F0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238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D0BEBE-1AC0-499B-95C9-D1DE662DF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B57083-9F43-4F4D-9443-2BCA40C20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060A2C5-0E23-49A3-9914-3BE0CD042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8FDAFA-2269-48F9-A4CF-9D6710AB3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C94239-C1E7-4D0A-BC38-0AECCF4CA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8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245747-A1CD-43F3-9972-6B73BAF19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A6B2EBB-3BFC-40FF-BF7C-7CD3C4827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261FC9C-27AC-4489-9590-40BA03D36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741BA45-11D9-441A-A776-52930FD07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F0311D5-8997-4F2D-9217-3A9AFAC0C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6740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14DA34-ACEB-4F5F-973D-53F1BC9D3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CA71E5-31DD-4ADA-ACDF-2CDC34B70F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EA6E124-3CC7-4389-805F-E486681A1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31C5FAC-111D-424D-A4F1-4D70DFF9A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94D99B-DE19-4A70-9DCE-4B164E584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AE77FE1-5BDE-4146-B998-D6AA3063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8836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9B92EE-61B0-475F-A387-2C0DD04C9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9E81DC3-02EA-4420-8C4E-B564DE595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7686868-8CE6-44BE-B92A-D4403695FD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49F16B6-4B0E-4EC0-81DA-712A1D6BC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D4C1499-B70C-41BE-96D8-EA4D30CE9D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CFEDD9C-7E36-4A6B-9AE3-4314586A7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5C34A10-2444-499D-B5FB-3CD61C3A1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14D0799-E63A-4EDA-8D52-24112C977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2250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1C442C-A03B-4550-A754-A23CC631D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E5F59DE-56D6-4E1C-9E43-9C773DCC0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731493B-C90B-4BE1-82E7-7756A5B0C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8241380-9BE5-430B-86E4-76145B913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0254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85C9C4C-65E4-494B-AFBF-01F7BB032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7936B33-FFE6-4B33-833A-E9F439E3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C7F2663-14A1-4046-8742-6798E25FC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9034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9088D5-C96E-4632-9525-87982AD35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F7EE7B-1EC2-47D6-AE85-6BCCE224B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3A9E0E0-2B25-423F-9D60-A7B69C0D2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A78A788-23A7-47FD-B068-25041AD75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F506338-065D-4ECE-AE2C-277C6D692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146879F-9DD6-4A42-AB81-8EB9357F8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58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09DAEF-7245-4656-BBB4-8F8EE3A09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273B72A-C622-44CC-9EBA-06A5C19903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AF070CD-0068-43E3-B828-7F5D33223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E5425DF-6369-4504-962D-524D15F67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0B7A43C-1A88-45AE-A974-5062256B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2A7F64A-E41E-423F-9B0D-72036D5C0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7050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30FF9F6-BFEB-4DA0-BCB8-77F6DEFEF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92A476A-2CCD-4834-9463-783381774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87FB625-423B-428A-A0A0-8F23E7B51E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0B4CF-95DD-42AE-A901-AD27F90726E5}" type="datetimeFigureOut">
              <a:rPr lang="cs-CZ" smtClean="0"/>
              <a:t>23.03.2022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DE88F6C-43B3-46A1-A4A4-67371BDA9D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8D0CDCC-081C-4A5A-97A5-88A1979104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95D70-E3F3-45DC-8093-DEE60C6494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104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sofia.cz/wiki/Metody_v%C3%BDuky_po%C4%8D%C3%A1te%C4%8Dn%C3%ADho_%C4%8Dten%C3%AD" TargetMode="External"/><Relationship Id="rId2" Type="http://schemas.openxmlformats.org/officeDocument/2006/relationships/hyperlink" Target="https://dspace.cuni.cz/handle/20.500.11956/1924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igifolio.rvp.cz/view/view.php?t=FW0D8pAGreQvt9TdLVnl" TargetMode="External"/><Relationship Id="rId4" Type="http://schemas.openxmlformats.org/officeDocument/2006/relationships/hyperlink" Target="https://clanky.rvp.cz/clanek/c/z/31/NEKTERE-DIDAKTICKE-PROBLEMY-VYUKY-PRVOPOCATECNIHO-CTENI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F74AB69E-4C6A-4B02-ABD3-5A2BA74F75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424" y="1905809"/>
            <a:ext cx="5760846" cy="2310312"/>
          </a:xfrm>
        </p:spPr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2"/>
                </a:solidFill>
              </a:rPr>
              <a:t>Metoda analyticko-syntetická zvuková</a:t>
            </a:r>
          </a:p>
        </p:txBody>
      </p:sp>
      <p:sp>
        <p:nvSpPr>
          <p:cNvPr id="4" name="Obdélník 3"/>
          <p:cNvSpPr/>
          <p:nvPr/>
        </p:nvSpPr>
        <p:spPr>
          <a:xfrm>
            <a:off x="3116343" y="4613730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rgbClr val="F81B02"/>
              </a:buClr>
              <a:buSzPct val="110000"/>
              <a:defRPr/>
            </a:pPr>
            <a:r>
              <a:rPr lang="cs-CZ" dirty="0" smtClean="0">
                <a:solidFill>
                  <a:schemeClr val="tx2"/>
                </a:solidFill>
              </a:rPr>
              <a:t>Nikola Povolná (2021), upravila Andrea Hudáková (2022)</a:t>
            </a:r>
            <a:endParaRPr lang="cs-CZ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80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338D4680-5582-42C1-944D-129345809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cs-CZ" sz="3600">
                <a:solidFill>
                  <a:schemeClr val="tx2"/>
                </a:solidFill>
              </a:rPr>
              <a:t>Metoda analyticko-syntetická zvuková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D7CD7D-AE92-40DF-99B4-D25F53DC0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5"/>
            <a:ext cx="6997167" cy="3215859"/>
          </a:xfrm>
        </p:spPr>
        <p:txBody>
          <a:bodyPr anchor="t">
            <a:normAutofit/>
          </a:bodyPr>
          <a:lstStyle/>
          <a:p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V</a:t>
            </a:r>
            <a:r>
              <a:rPr lang="cs-CZ" sz="1600" dirty="0" smtClean="0">
                <a:solidFill>
                  <a:schemeClr val="tx2">
                    <a:lumMod val="75000"/>
                  </a:schemeClr>
                </a:solidFill>
              </a:rPr>
              <a:t> České republice aktuálně nejrozšířenější metoda</a:t>
            </a:r>
          </a:p>
          <a:p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P</a:t>
            </a:r>
            <a:r>
              <a:rPr lang="cs-CZ" sz="1600" dirty="0" smtClean="0">
                <a:solidFill>
                  <a:schemeClr val="tx2">
                    <a:lumMod val="75000"/>
                  </a:schemeClr>
                </a:solidFill>
              </a:rPr>
              <a:t>oužívá se od 50. let 20. století</a:t>
            </a:r>
          </a:p>
          <a:p>
            <a:pPr lvl="1"/>
            <a:r>
              <a:rPr lang="cs-CZ" sz="1600" dirty="0" smtClean="0">
                <a:solidFill>
                  <a:schemeClr val="tx2">
                    <a:lumMod val="75000"/>
                  </a:schemeClr>
                </a:solidFill>
              </a:rPr>
              <a:t>1953 </a:t>
            </a:r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– </a:t>
            </a:r>
            <a:r>
              <a:rPr lang="cs-CZ" sz="1600" dirty="0" smtClean="0">
                <a:solidFill>
                  <a:schemeClr val="tx2">
                    <a:lumMod val="75000"/>
                  </a:schemeClr>
                </a:solidFill>
              </a:rPr>
              <a:t>na </a:t>
            </a:r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některých školách </a:t>
            </a:r>
            <a:r>
              <a:rPr lang="cs-CZ" sz="1600" dirty="0" smtClean="0">
                <a:solidFill>
                  <a:schemeClr val="tx2">
                    <a:lumMod val="75000"/>
                  </a:schemeClr>
                </a:solidFill>
              </a:rPr>
              <a:t>se začaly testovat </a:t>
            </a:r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učebnice, které byly sestaveny na základě této </a:t>
            </a:r>
            <a:r>
              <a:rPr lang="cs-CZ" sz="1600" dirty="0" smtClean="0">
                <a:solidFill>
                  <a:schemeClr val="tx2">
                    <a:lumMod val="75000"/>
                  </a:schemeClr>
                </a:solidFill>
              </a:rPr>
              <a:t>metody</a:t>
            </a:r>
          </a:p>
          <a:p>
            <a:pPr lvl="1"/>
            <a:r>
              <a:rPr lang="cs-CZ" sz="1600" dirty="0" smtClean="0">
                <a:solidFill>
                  <a:schemeClr val="tx2">
                    <a:lumMod val="75000"/>
                  </a:schemeClr>
                </a:solidFill>
              </a:rPr>
              <a:t>1954 – učebnice a metoda zavedeny </a:t>
            </a:r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do všech škol </a:t>
            </a:r>
            <a:r>
              <a:rPr lang="cs-CZ" sz="1600" dirty="0" smtClean="0">
                <a:solidFill>
                  <a:schemeClr val="tx2">
                    <a:lumMod val="75000"/>
                  </a:schemeClr>
                </a:solidFill>
              </a:rPr>
              <a:t>povinně</a:t>
            </a:r>
            <a:endParaRPr lang="cs-CZ" sz="1600" dirty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endParaRPr lang="cs-CZ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cs-CZ" sz="1600" dirty="0">
                <a:solidFill>
                  <a:schemeClr val="tx2">
                    <a:lumMod val="75000"/>
                  </a:schemeClr>
                </a:solidFill>
              </a:rPr>
              <a:t>A</a:t>
            </a:r>
            <a:r>
              <a:rPr lang="cs-CZ" sz="1600" dirty="0" smtClean="0">
                <a:solidFill>
                  <a:schemeClr val="tx2">
                    <a:lumMod val="75000"/>
                  </a:schemeClr>
                </a:solidFill>
              </a:rPr>
              <a:t>ž do roku 1989 jedinou používanou metodou výuky čtení, jiné metody byly zakázány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7991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BCCAF11-6CBF-442C-9583-5E42C3A8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cs-CZ" sz="3600">
                <a:solidFill>
                  <a:schemeClr val="tx2"/>
                </a:solidFill>
              </a:rPr>
              <a:t>Metoda analyticko-syntetická zvuková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2E2BF6-5C8D-4C79-9FE9-1EFEDD761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478719"/>
            <a:ext cx="7234231" cy="3940103"/>
          </a:xfrm>
        </p:spPr>
        <p:txBody>
          <a:bodyPr anchor="t">
            <a:normAutofit/>
          </a:bodyPr>
          <a:lstStyle/>
          <a:p>
            <a:r>
              <a:rPr lang="cs-CZ" sz="1600" dirty="0">
                <a:solidFill>
                  <a:schemeClr val="tx2"/>
                </a:solidFill>
              </a:rPr>
              <a:t>Metoda založena na mluveném projevu a sluchovém vnímání </a:t>
            </a:r>
          </a:p>
          <a:p>
            <a:r>
              <a:rPr lang="cs-CZ" sz="1600" dirty="0">
                <a:solidFill>
                  <a:schemeClr val="tx2"/>
                </a:solidFill>
              </a:rPr>
              <a:t>Při učení jedné hlásky se učí 4 grafémy – tiskací písmo (velké a malé) a psací písmo (velké a malé)</a:t>
            </a:r>
          </a:p>
          <a:p>
            <a:endParaRPr lang="cs-CZ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1600" dirty="0">
                <a:solidFill>
                  <a:schemeClr val="tx2"/>
                </a:solidFill>
              </a:rPr>
              <a:t>1. ANALÝZA – věta -&gt;  slova -&gt; slabiky -&gt; hlásky -&gt; písmena </a:t>
            </a:r>
          </a:p>
          <a:p>
            <a:pPr marL="0" indent="0">
              <a:buNone/>
            </a:pPr>
            <a:r>
              <a:rPr lang="cs-CZ" sz="1600" dirty="0">
                <a:solidFill>
                  <a:schemeClr val="tx2"/>
                </a:solidFill>
              </a:rPr>
              <a:t>2. SYNTÉZA – Prvky se skládají do větších celků</a:t>
            </a:r>
          </a:p>
          <a:p>
            <a:pPr marL="0" indent="0">
              <a:buNone/>
            </a:pPr>
            <a:endParaRPr lang="cs-CZ" sz="16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cs-CZ" sz="1600" dirty="0">
                <a:solidFill>
                  <a:schemeClr val="tx2"/>
                </a:solidFill>
              </a:rPr>
              <a:t>3 OBDOBÍ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600" dirty="0" err="1">
                <a:solidFill>
                  <a:schemeClr val="tx2"/>
                </a:solidFill>
              </a:rPr>
              <a:t>Předslabikářové</a:t>
            </a:r>
            <a:r>
              <a:rPr lang="cs-CZ" sz="1600" dirty="0">
                <a:solidFill>
                  <a:schemeClr val="tx2"/>
                </a:solidFill>
              </a:rPr>
              <a:t> období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600" dirty="0">
                <a:solidFill>
                  <a:schemeClr val="tx2"/>
                </a:solidFill>
              </a:rPr>
              <a:t>Slabikářové období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1600" dirty="0" err="1">
                <a:solidFill>
                  <a:schemeClr val="tx2"/>
                </a:solidFill>
              </a:rPr>
              <a:t>Poslabikářové</a:t>
            </a:r>
            <a:r>
              <a:rPr lang="cs-CZ" sz="1600" dirty="0">
                <a:solidFill>
                  <a:schemeClr val="tx2"/>
                </a:solidFill>
              </a:rPr>
              <a:t> období</a:t>
            </a:r>
          </a:p>
          <a:p>
            <a:endParaRPr lang="cs-CZ" sz="800" dirty="0">
              <a:solidFill>
                <a:schemeClr val="tx2"/>
              </a:solidFill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9282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4053CBF-3932-45FF-8285-EE5146085F3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2E751C04-BEA6-446B-A678-9C74819EBD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-18230" y="-8167"/>
            <a:ext cx="4834070" cy="2488150"/>
            <a:chOff x="6867015" y="-1"/>
            <a:chExt cx="5324985" cy="3251912"/>
          </a:xfrm>
          <a:solidFill>
            <a:schemeClr val="bg1">
              <a:alpha val="30000"/>
            </a:schemeClr>
          </a:solidFill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2625A013-D9BE-43C4-AF21-6F2B003EFBE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F7875715-EC2E-457F-851D-F6C817685FE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F7E41CC6-0C83-40EE-80BB-79394D9E9B2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00603498-5DFE-4D26-BFB5-C9269C9BDB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BCCAF11-6CBF-442C-9583-5E42C3A8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7924" y="991261"/>
            <a:ext cx="5754696" cy="1837349"/>
          </a:xfrm>
        </p:spPr>
        <p:txBody>
          <a:bodyPr>
            <a:normAutofit/>
          </a:bodyPr>
          <a:lstStyle/>
          <a:p>
            <a:pPr algn="ctr"/>
            <a:r>
              <a:rPr lang="cs-CZ" sz="3600">
                <a:solidFill>
                  <a:schemeClr val="tx2"/>
                </a:solidFill>
              </a:rPr>
              <a:t>Metoda analyticko-syntetická zvuková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2E2BF6-5C8D-4C79-9FE9-1EFEDD761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0412" y="2979336"/>
            <a:ext cx="5709721" cy="2430864"/>
          </a:xfrm>
        </p:spPr>
        <p:txBody>
          <a:bodyPr anchor="t">
            <a:normAutofit/>
          </a:bodyPr>
          <a:lstStyle/>
          <a:p>
            <a:pPr marL="514350" indent="-514350" algn="ctr">
              <a:buAutoNum type="arabicPeriod"/>
            </a:pPr>
            <a:r>
              <a:rPr lang="cs-CZ" sz="2000" dirty="0">
                <a:solidFill>
                  <a:schemeClr val="tx2"/>
                </a:solidFill>
              </a:rPr>
              <a:t>PŘEDSLABIKÁŘOVÉ OBDOBÍ </a:t>
            </a:r>
          </a:p>
          <a:p>
            <a:r>
              <a:rPr lang="cs-CZ" sz="2000" dirty="0">
                <a:solidFill>
                  <a:schemeClr val="tx2"/>
                </a:solidFill>
              </a:rPr>
              <a:t>Rozvíjí se slovní zásoba </a:t>
            </a:r>
          </a:p>
          <a:p>
            <a:r>
              <a:rPr lang="cs-CZ" sz="2000" dirty="0">
                <a:solidFill>
                  <a:schemeClr val="tx2"/>
                </a:solidFill>
              </a:rPr>
              <a:t>Učitel žákům předčítá </a:t>
            </a:r>
          </a:p>
          <a:p>
            <a:r>
              <a:rPr lang="cs-CZ" sz="2000" dirty="0">
                <a:solidFill>
                  <a:schemeClr val="tx2"/>
                </a:solidFill>
              </a:rPr>
              <a:t>Procvičování sluchové a zrakové percepce</a:t>
            </a:r>
          </a:p>
          <a:p>
            <a:r>
              <a:rPr lang="cs-CZ" sz="2000" dirty="0">
                <a:solidFill>
                  <a:schemeClr val="tx2"/>
                </a:solidFill>
              </a:rPr>
              <a:t>Dítě musí poznat rozdíly v tom, co slyší (d-t, k-g) i v tom, co vidí (d-b)</a:t>
            </a:r>
          </a:p>
          <a:p>
            <a:endParaRPr lang="cs-CZ" sz="2000" dirty="0">
              <a:solidFill>
                <a:schemeClr val="tx2"/>
              </a:solidFill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63ACBA3-DEFD-4C6D-BBA0-64468FA99C2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9058275" y="4146310"/>
            <a:ext cx="3142400" cy="2716805"/>
            <a:chOff x="-305" y="-4155"/>
            <a:chExt cx="2514948" cy="2174333"/>
          </a:xfrm>
          <a:solidFill>
            <a:schemeClr val="bg1">
              <a:alpha val="30000"/>
            </a:schemeClr>
          </a:solidFill>
        </p:grpSpPr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62F7819D-2B89-4D80-A1C3-8B318116BAA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B7065990-2350-41B3-858B-20EF8744F26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58DA7EC7-CAA0-4665-AA29-BFBA806ECAB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B1132A14-489F-4CED-B626-2A1711C987C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58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254A7868-87B1-4CBF-9547-3258854E3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4703" y="25984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cs-CZ" sz="3600" dirty="0">
                <a:solidFill>
                  <a:schemeClr val="tx2"/>
                </a:solidFill>
              </a:rPr>
              <a:t>Metoda analyticko-syntetická zvuková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20F9B0-461D-4CBF-8579-AAB2C4092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4703" y="1692613"/>
            <a:ext cx="6292327" cy="4640094"/>
          </a:xfrm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cs-CZ" sz="1800" dirty="0">
                <a:solidFill>
                  <a:schemeClr val="tx2"/>
                </a:solidFill>
              </a:rPr>
              <a:t>2. SLABIKÁŘOVÉ OBDOBÍ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slov z otevřených slabik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slov se samohláskou ve funkci slabiky na začátku slova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uzavřených slabik a jednoslabičných slov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prvních vět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dvojhláskou (au, ou)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slov se skupinou dvou hlásek na začátku a uvnitř slova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slov se skupinou dvou hlásek na začátku a uvnitř slova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slov se slabikotvorným r, l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se slabikami di, ti, ni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se slabikami </a:t>
            </a:r>
            <a:r>
              <a:rPr lang="cs-CZ" sz="1600" dirty="0" err="1">
                <a:solidFill>
                  <a:schemeClr val="tx2"/>
                </a:solidFill>
              </a:rPr>
              <a:t>dě</a:t>
            </a:r>
            <a:r>
              <a:rPr lang="cs-CZ" sz="1600" dirty="0">
                <a:solidFill>
                  <a:schemeClr val="tx2"/>
                </a:solidFill>
              </a:rPr>
              <a:t>, tě, ně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se slabikami </a:t>
            </a:r>
            <a:r>
              <a:rPr lang="cs-CZ" sz="1600" dirty="0" err="1">
                <a:solidFill>
                  <a:schemeClr val="tx2"/>
                </a:solidFill>
              </a:rPr>
              <a:t>bě</a:t>
            </a:r>
            <a:r>
              <a:rPr lang="cs-CZ" sz="1600" dirty="0">
                <a:solidFill>
                  <a:schemeClr val="tx2"/>
                </a:solidFill>
              </a:rPr>
              <a:t>, </a:t>
            </a:r>
            <a:r>
              <a:rPr lang="cs-CZ" sz="1600" dirty="0" err="1">
                <a:solidFill>
                  <a:schemeClr val="tx2"/>
                </a:solidFill>
              </a:rPr>
              <a:t>pě</a:t>
            </a:r>
            <a:r>
              <a:rPr lang="cs-CZ" sz="1600" dirty="0">
                <a:solidFill>
                  <a:schemeClr val="tx2"/>
                </a:solidFill>
              </a:rPr>
              <a:t>, </a:t>
            </a:r>
            <a:r>
              <a:rPr lang="cs-CZ" sz="1600" dirty="0" err="1">
                <a:solidFill>
                  <a:schemeClr val="tx2"/>
                </a:solidFill>
              </a:rPr>
              <a:t>vě</a:t>
            </a:r>
            <a:r>
              <a:rPr lang="cs-CZ" sz="1600" dirty="0">
                <a:solidFill>
                  <a:schemeClr val="tx2"/>
                </a:solidFill>
              </a:rPr>
              <a:t>, mě</a:t>
            </a:r>
          </a:p>
          <a:p>
            <a:r>
              <a:rPr lang="cs-CZ" sz="1600" dirty="0">
                <a:solidFill>
                  <a:schemeClr val="tx2"/>
                </a:solidFill>
              </a:rPr>
              <a:t>čtení slov s ď, ť, ň</a:t>
            </a:r>
          </a:p>
          <a:p>
            <a:endParaRPr lang="cs-CZ" sz="1800" dirty="0">
              <a:solidFill>
                <a:schemeClr val="tx2"/>
              </a:solidFill>
            </a:endParaRPr>
          </a:p>
          <a:p>
            <a:endParaRPr lang="cs-CZ" sz="500" dirty="0">
              <a:solidFill>
                <a:schemeClr val="tx2"/>
              </a:solidFill>
            </a:endParaRPr>
          </a:p>
          <a:p>
            <a:endParaRPr lang="cs-CZ" sz="5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91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BCCAF11-6CBF-442C-9583-5E42C3A8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cs-CZ" sz="3600" dirty="0">
                <a:solidFill>
                  <a:schemeClr val="tx2"/>
                </a:solidFill>
              </a:rPr>
              <a:t>Metoda analyticko-syntetická zvuková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2E2BF6-5C8D-4C79-9FE9-1EFEDD761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5954" y="2979336"/>
            <a:ext cx="5709721" cy="2430864"/>
          </a:xfrm>
        </p:spPr>
        <p:txBody>
          <a:bodyPr anchor="t">
            <a:normAutofit/>
          </a:bodyPr>
          <a:lstStyle/>
          <a:p>
            <a:pPr marL="514350" indent="-514350" algn="ctr">
              <a:buAutoNum type="arabicPeriod" startAt="3"/>
            </a:pPr>
            <a:r>
              <a:rPr lang="cs-CZ" sz="2000" dirty="0">
                <a:solidFill>
                  <a:schemeClr val="tx2"/>
                </a:solidFill>
              </a:rPr>
              <a:t>POSLABIKÁŘOVÉ OBDOBÍ </a:t>
            </a:r>
          </a:p>
          <a:p>
            <a:r>
              <a:rPr lang="cs-CZ" sz="2000" dirty="0">
                <a:solidFill>
                  <a:schemeClr val="tx2"/>
                </a:solidFill>
              </a:rPr>
              <a:t>Jednoduché texty v čítance</a:t>
            </a:r>
          </a:p>
          <a:p>
            <a:r>
              <a:rPr lang="cs-CZ" sz="2000" dirty="0">
                <a:solidFill>
                  <a:schemeClr val="tx2"/>
                </a:solidFill>
              </a:rPr>
              <a:t>Písemná zadání učitelem</a:t>
            </a:r>
          </a:p>
          <a:p>
            <a:r>
              <a:rPr lang="cs-CZ" sz="2000" dirty="0">
                <a:solidFill>
                  <a:schemeClr val="tx2"/>
                </a:solidFill>
              </a:rPr>
              <a:t>Souvislé psané texty </a:t>
            </a:r>
          </a:p>
          <a:p>
            <a:r>
              <a:rPr lang="cs-CZ" sz="2000" dirty="0">
                <a:solidFill>
                  <a:schemeClr val="tx2"/>
                </a:solidFill>
              </a:rPr>
              <a:t>Porozumění textu</a:t>
            </a:r>
          </a:p>
          <a:p>
            <a:endParaRPr lang="cs-CZ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646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4BC99CB9-DDAD-44A2-8A1C-E3AF4E72DF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1561AEE4-4E38-4BAC-976D-E0DE523FC5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11">
            <a:extLst>
              <a:ext uri="{FF2B5EF4-FFF2-40B4-BE49-F238E27FC236}">
                <a16:creationId xmlns:a16="http://schemas.microsoft.com/office/drawing/2014/main" id="{F0BC676B-D19A-44DB-910A-0C0E6D4339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431" y="3985"/>
            <a:ext cx="9772765" cy="6858000"/>
            <a:chOff x="1303402" y="3985"/>
            <a:chExt cx="9772765" cy="6858000"/>
          </a:xfrm>
        </p:grpSpPr>
        <p:sp>
          <p:nvSpPr>
            <p:cNvPr id="27" name="Freeform: Shape 12">
              <a:extLst>
                <a:ext uri="{FF2B5EF4-FFF2-40B4-BE49-F238E27FC236}">
                  <a16:creationId xmlns:a16="http://schemas.microsoft.com/office/drawing/2014/main" id="{999AA485-A13F-4455-814E-C116AD7E04B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: Shape 13">
              <a:extLst>
                <a:ext uri="{FF2B5EF4-FFF2-40B4-BE49-F238E27FC236}">
                  <a16:creationId xmlns:a16="http://schemas.microsoft.com/office/drawing/2014/main" id="{9C90D55F-0AFB-45E5-8815-A4701774CE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Freeform: Shape 14">
              <a:extLst>
                <a:ext uri="{FF2B5EF4-FFF2-40B4-BE49-F238E27FC236}">
                  <a16:creationId xmlns:a16="http://schemas.microsoft.com/office/drawing/2014/main" id="{D476B6C1-4A41-48E6-8540-FC48FCD769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0" name="Freeform: Shape 15">
              <a:extLst>
                <a:ext uri="{FF2B5EF4-FFF2-40B4-BE49-F238E27FC236}">
                  <a16:creationId xmlns:a16="http://schemas.microsoft.com/office/drawing/2014/main" id="{3347F445-D2CA-4FEB-AB8E-7A47AB57CDD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2F1B3D8-301E-4A54-9284-EB14E9056B3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1" name="Freeform: Shape 17">
              <a:extLst>
                <a:ext uri="{FF2B5EF4-FFF2-40B4-BE49-F238E27FC236}">
                  <a16:creationId xmlns:a16="http://schemas.microsoft.com/office/drawing/2014/main" id="{CE4B9C67-860A-4569-AC84-3ADE433D1C1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2" name="Freeform: Shape 18">
              <a:extLst>
                <a:ext uri="{FF2B5EF4-FFF2-40B4-BE49-F238E27FC236}">
                  <a16:creationId xmlns:a16="http://schemas.microsoft.com/office/drawing/2014/main" id="{1175B763-A6E6-4AD1-9138-9B1164A7A8C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9BCCAF11-6CBF-442C-9583-5E42C3A8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3466" y="991261"/>
            <a:ext cx="5754696" cy="1837349"/>
          </a:xfrm>
        </p:spPr>
        <p:txBody>
          <a:bodyPr anchor="ctr">
            <a:normAutofit/>
          </a:bodyPr>
          <a:lstStyle/>
          <a:p>
            <a:pPr algn="ctr"/>
            <a:r>
              <a:rPr lang="cs-CZ" sz="7200" dirty="0">
                <a:solidFill>
                  <a:schemeClr val="tx2"/>
                </a:solidFill>
              </a:rPr>
              <a:t>Zdroje</a:t>
            </a:r>
            <a:endParaRPr lang="cs-CZ" sz="3600" dirty="0">
              <a:solidFill>
                <a:schemeClr val="tx2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2E2BF6-5C8D-4C79-9FE9-1EFEDD761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7937" y="2317855"/>
            <a:ext cx="7245637" cy="3168546"/>
          </a:xfrm>
        </p:spPr>
        <p:txBody>
          <a:bodyPr anchor="t">
            <a:normAutofit lnSpcReduction="10000"/>
          </a:bodyPr>
          <a:lstStyle/>
          <a:p>
            <a:pPr lvl="0"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HUDÁKOVÁ, Andrea. Čeština ve vzdělávání dětí s vadou sluchu. Disertační práce. Praha: FF UK, 2009</a:t>
            </a:r>
            <a:r>
              <a:rPr kumimoji="0" lang="cs-CZ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. </a:t>
            </a:r>
            <a:r>
              <a:rPr lang="cs-CZ" sz="1600" dirty="0">
                <a:solidFill>
                  <a:schemeClr val="tx2"/>
                </a:solidFill>
              </a:rPr>
              <a:t>[online]. [cit. </a:t>
            </a:r>
            <a:r>
              <a:rPr lang="cs-CZ" sz="1600" dirty="0" smtClean="0">
                <a:solidFill>
                  <a:schemeClr val="tx2"/>
                </a:solidFill>
              </a:rPr>
              <a:t>2021-03-14]. Dostupné </a:t>
            </a:r>
            <a:r>
              <a:rPr lang="cs-CZ" sz="1600" dirty="0">
                <a:solidFill>
                  <a:schemeClr val="tx2"/>
                </a:solidFill>
              </a:rPr>
              <a:t>z WWW: </a:t>
            </a:r>
            <a:r>
              <a:rPr lang="cs-CZ" sz="1600" dirty="0">
                <a:solidFill>
                  <a:schemeClr val="tx2"/>
                </a:solidFill>
                <a:hlinkClick r:id="rId2"/>
              </a:rPr>
              <a:t>https://</a:t>
            </a:r>
            <a:r>
              <a:rPr lang="cs-CZ" sz="1600" dirty="0" smtClean="0">
                <a:solidFill>
                  <a:schemeClr val="tx2"/>
                </a:solidFill>
                <a:hlinkClick r:id="rId2"/>
              </a:rPr>
              <a:t>dspace.cuni.cz/handle/20.500.11956/19247</a:t>
            </a:r>
            <a:r>
              <a:rPr lang="cs-CZ" sz="1600" dirty="0" smtClean="0">
                <a:solidFill>
                  <a:schemeClr val="tx2"/>
                </a:solidFill>
              </a:rPr>
              <a:t> </a:t>
            </a:r>
            <a:endParaRPr kumimoji="0" lang="cs-CZ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solidFill>
                  <a:schemeClr val="tx2"/>
                </a:solidFill>
              </a:rPr>
              <a:t>Metody výuky prvopočátečního čtení. </a:t>
            </a:r>
            <a:r>
              <a:rPr lang="cs-CZ" sz="1600" i="1" dirty="0" err="1">
                <a:solidFill>
                  <a:schemeClr val="tx2"/>
                </a:solidFill>
              </a:rPr>
              <a:t>Wikisofia</a:t>
            </a:r>
            <a:r>
              <a:rPr lang="cs-CZ" sz="1600" i="1" dirty="0">
                <a:solidFill>
                  <a:schemeClr val="tx2"/>
                </a:solidFill>
              </a:rPr>
              <a:t>. </a:t>
            </a:r>
            <a:r>
              <a:rPr lang="cs-CZ" sz="1600" dirty="0">
                <a:solidFill>
                  <a:schemeClr val="tx2"/>
                </a:solidFill>
              </a:rPr>
              <a:t>[online]. [cit. 2022-03-22]. </a:t>
            </a:r>
            <a:r>
              <a:rPr lang="cs-CZ" sz="1600" dirty="0" smtClean="0">
                <a:solidFill>
                  <a:schemeClr val="tx2"/>
                </a:solidFill>
              </a:rPr>
              <a:t>Dostupné </a:t>
            </a:r>
            <a:r>
              <a:rPr lang="cs-CZ" sz="1600" dirty="0">
                <a:solidFill>
                  <a:schemeClr val="tx2"/>
                </a:solidFill>
              </a:rPr>
              <a:t>z WWW: </a:t>
            </a:r>
            <a:r>
              <a:rPr lang="en-GB" sz="1600" dirty="0" err="1">
                <a:hlinkClick r:id="rId3"/>
              </a:rPr>
              <a:t>Metody</a:t>
            </a:r>
            <a:r>
              <a:rPr lang="en-GB" sz="1600" dirty="0">
                <a:hlinkClick r:id="rId3"/>
              </a:rPr>
              <a:t> </a:t>
            </a:r>
            <a:r>
              <a:rPr lang="en-GB" sz="1600" dirty="0" err="1">
                <a:hlinkClick r:id="rId3"/>
              </a:rPr>
              <a:t>výuky</a:t>
            </a:r>
            <a:r>
              <a:rPr lang="en-GB" sz="1600" dirty="0">
                <a:hlinkClick r:id="rId3"/>
              </a:rPr>
              <a:t> </a:t>
            </a:r>
            <a:r>
              <a:rPr lang="en-GB" sz="1600" dirty="0" err="1">
                <a:hlinkClick r:id="rId3"/>
              </a:rPr>
              <a:t>počátečního</a:t>
            </a:r>
            <a:r>
              <a:rPr lang="en-GB" sz="1600" dirty="0">
                <a:hlinkClick r:id="rId3"/>
              </a:rPr>
              <a:t> </a:t>
            </a:r>
            <a:r>
              <a:rPr lang="en-GB" sz="1600" dirty="0" err="1">
                <a:hlinkClick r:id="rId3"/>
              </a:rPr>
              <a:t>čtení</a:t>
            </a:r>
            <a:r>
              <a:rPr lang="en-GB" sz="1600" dirty="0">
                <a:hlinkClick r:id="rId3"/>
              </a:rPr>
              <a:t> – </a:t>
            </a:r>
            <a:r>
              <a:rPr lang="en-GB" sz="1600" dirty="0" err="1">
                <a:hlinkClick r:id="rId3"/>
              </a:rPr>
              <a:t>Wikisofia</a:t>
            </a:r>
            <a:r>
              <a:rPr lang="cs-CZ" sz="1600" dirty="0"/>
              <a:t> </a:t>
            </a:r>
            <a:endParaRPr lang="cs-CZ" sz="1600" i="1" dirty="0">
              <a:solidFill>
                <a:schemeClr val="tx2"/>
              </a:solidFill>
            </a:endParaRP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WILDOVÁ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, Radka. Některé didaktické problémy výuky prvopočátečního čtení. </a:t>
            </a:r>
            <a:r>
              <a:rPr kumimoji="0" lang="cs-CZ" sz="1600" b="0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Metodický portál: Články 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[online]. 28. 07. </a:t>
            </a:r>
            <a:r>
              <a:rPr kumimoji="0" lang="cs-CZ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2004.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[cit. 2021-03-14]. </a:t>
            </a:r>
            <a:r>
              <a:rPr kumimoji="0" lang="cs-CZ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Dostupné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z WWW: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hlinkClick r:id="rId4"/>
              </a:rPr>
              <a:t>https://</a:t>
            </a:r>
            <a:r>
              <a:rPr kumimoji="0" lang="cs-CZ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hlinkClick r:id="rId4"/>
              </a:rPr>
              <a:t>clanky.rvp.cz/clanek/c/z/31/NEKTERE-DIDAKTICKE-PROBLEMY-VYUKY-PRVOPOCATECNIHO-CTENI.html</a:t>
            </a: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228600" marR="0" lvl="0" indent="-228600" defTabSz="914400" rtl="0" eaLnBrk="1" fontAlgn="auto" latinLnBrk="0" hangingPunct="1">
              <a:spcBef>
                <a:spcPts val="1000"/>
              </a:spcBef>
              <a:spcAft>
                <a:spcPts val="0"/>
              </a:spcAft>
              <a:buClr>
                <a:srgbClr val="F81B02"/>
              </a:buClr>
              <a:buSzPct val="11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ZEMÁNKOVÁ, Veronika a Anna CÍCHOVÁ HRONOVÁ. Jazykové vzdělávání neslyšících žáků v mladším školním věku. </a:t>
            </a:r>
            <a:r>
              <a:rPr kumimoji="0" lang="cs-CZ" sz="1600" b="0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Vzdělávání žáků se sluchovým postižením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[online]</a:t>
            </a:r>
            <a:r>
              <a:rPr kumimoji="0" lang="cs-CZ" sz="1600" b="0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. </a:t>
            </a:r>
            <a:r>
              <a:rPr kumimoji="0" lang="cs-CZ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2018.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[cit. 2021-03-14].</a:t>
            </a:r>
            <a:r>
              <a:rPr kumimoji="0" lang="cs-CZ" sz="1600" b="0" i="1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Dostupné </a:t>
            </a:r>
            <a:r>
              <a:rPr kumimoji="0" lang="cs-CZ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z WWW: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hlinkClick r:id="rId5"/>
              </a:rPr>
              <a:t>https://digifolio.rvp.cz/view/view.php?t=FW0D8pAGreQvt9TdLVnl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</a:t>
            </a:r>
            <a:endParaRPr kumimoji="0" lang="cs-CZ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0" indent="0">
              <a:buNone/>
            </a:pPr>
            <a:endParaRPr lang="cs-CZ" sz="11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224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371</Words>
  <Application>Microsoft Office PowerPoint</Application>
  <PresentationFormat>Širokoúhlá obrazovka</PresentationFormat>
  <Paragraphs>52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Motiv Office</vt:lpstr>
      <vt:lpstr>Metoda analyticko-syntetická zvuková</vt:lpstr>
      <vt:lpstr>Metoda analyticko-syntetická zvuková</vt:lpstr>
      <vt:lpstr>Metoda analyticko-syntetická zvuková</vt:lpstr>
      <vt:lpstr>Metoda analyticko-syntetická zvuková</vt:lpstr>
      <vt:lpstr>Metoda analyticko-syntetická zvuková</vt:lpstr>
      <vt:lpstr>Metoda analyticko-syntetická zvuková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Metoda analyticko-syntetická zvuková</dc:title>
  <dc:creator>Povolná, Nikola</dc:creator>
  <cp:lastModifiedBy>Windows User</cp:lastModifiedBy>
  <cp:revision>6</cp:revision>
  <dcterms:created xsi:type="dcterms:W3CDTF">2021-03-29T07:14:02Z</dcterms:created>
  <dcterms:modified xsi:type="dcterms:W3CDTF">2022-03-23T18:48:56Z</dcterms:modified>
</cp:coreProperties>
</file>