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2E4707-ABE7-47E6-B1D4-72E023E65E6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ABAF824-F88F-4B99-B722-0C3AB41062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0871F24-8D5D-4D18-898D-6AF97B69356C}"/>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5" name="Zástupný symbol pro zápatí 4">
            <a:extLst>
              <a:ext uri="{FF2B5EF4-FFF2-40B4-BE49-F238E27FC236}">
                <a16:creationId xmlns:a16="http://schemas.microsoft.com/office/drawing/2014/main" id="{19DB601E-C92A-4C36-89BE-8529D3E340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1D6014-7025-4EC0-9755-3C29DD317B40}"/>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202325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8CC920-B266-4A1F-8D1E-12DA96A6981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581DF03-AE80-4F1C-B642-0BAB483981A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86B6713-7812-41E8-8AB4-FCE27E66FBA3}"/>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5" name="Zástupný symbol pro zápatí 4">
            <a:extLst>
              <a:ext uri="{FF2B5EF4-FFF2-40B4-BE49-F238E27FC236}">
                <a16:creationId xmlns:a16="http://schemas.microsoft.com/office/drawing/2014/main" id="{E55A3353-10DE-4455-98D2-65F3F973B8C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2557BF-23E5-43B5-BEFE-8DCFB45EB0AF}"/>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395408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48F4031-526D-4A70-82B5-B1826CDFA3B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BEB49CA-79D9-4DA9-A250-6A9F84112A3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C3C9E4-6902-4549-A6C9-344772117668}"/>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5" name="Zástupný symbol pro zápatí 4">
            <a:extLst>
              <a:ext uri="{FF2B5EF4-FFF2-40B4-BE49-F238E27FC236}">
                <a16:creationId xmlns:a16="http://schemas.microsoft.com/office/drawing/2014/main" id="{CAFBC77B-5141-47A4-B8A2-2BFC88E6E19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F53E9E7-F34C-40C3-960C-C86D8E2580C7}"/>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152784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8D69C-9040-47C1-9022-9D81C9D999B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744E1AF-5613-4AFC-BAB3-4547F092008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9B03FB-DAC4-4A86-BDC2-4884E1921852}"/>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5" name="Zástupný symbol pro zápatí 4">
            <a:extLst>
              <a:ext uri="{FF2B5EF4-FFF2-40B4-BE49-F238E27FC236}">
                <a16:creationId xmlns:a16="http://schemas.microsoft.com/office/drawing/2014/main" id="{4DC17CE3-673F-4B80-900D-D5E44E958F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06C31E6-5D13-49A1-82E1-F1E7F9944370}"/>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391848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F627AD-351D-4ADA-B31A-D7A78FD9631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0C3F17A-37BF-477F-A7F0-905B591017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19F1989-2522-41B1-9AB0-B331DCFAE0D8}"/>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5" name="Zástupný symbol pro zápatí 4">
            <a:extLst>
              <a:ext uri="{FF2B5EF4-FFF2-40B4-BE49-F238E27FC236}">
                <a16:creationId xmlns:a16="http://schemas.microsoft.com/office/drawing/2014/main" id="{CB9DD6DC-470E-4E8D-B0AA-1402439AD95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646E15D-D23A-4F29-A560-197C54E2058E}"/>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127703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497ABD-3258-4E6A-8144-2F27EE13F3C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6BB9A22-F885-4039-BEF0-56695FA3323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8237E5A-7E59-4848-A861-78A5ECCC993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50334B8-74FA-4104-96C5-5329D98302CB}"/>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6" name="Zástupný symbol pro zápatí 5">
            <a:extLst>
              <a:ext uri="{FF2B5EF4-FFF2-40B4-BE49-F238E27FC236}">
                <a16:creationId xmlns:a16="http://schemas.microsoft.com/office/drawing/2014/main" id="{2D8375A1-6FE4-46A6-9DBF-E261E693431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5D162B4-EF1F-49BA-90E3-2291137E60A8}"/>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922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6EC91E-57DC-4C09-BEDA-5AA9061AFC5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8A0C975-B411-456A-960D-AAEBA53BF3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2F24B85-E27D-49CA-9A40-E9284C22050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53F366D-5E13-4B1F-86BA-23B1F66510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B32F5DE-08FE-408B-974A-EA502B8F78F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1CAB238-2262-41F8-90E2-F1E9BF65DE72}"/>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8" name="Zástupný symbol pro zápatí 7">
            <a:extLst>
              <a:ext uri="{FF2B5EF4-FFF2-40B4-BE49-F238E27FC236}">
                <a16:creationId xmlns:a16="http://schemas.microsoft.com/office/drawing/2014/main" id="{134AE538-C9F3-419A-A767-76ADC533B6A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72B7D0F-C7F8-43A8-BD51-379AF39B9EB4}"/>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113785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152384-552F-44A8-A44B-DB1F5C8BDD8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C7224C0-EDE6-4417-B838-06FADF01CEB8}"/>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4" name="Zástupný symbol pro zápatí 3">
            <a:extLst>
              <a:ext uri="{FF2B5EF4-FFF2-40B4-BE49-F238E27FC236}">
                <a16:creationId xmlns:a16="http://schemas.microsoft.com/office/drawing/2014/main" id="{A393B24D-2DE3-46F8-94FD-C15DCD30759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D7B5A59-BBC5-4888-8746-8A9F46F3DC3A}"/>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314893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11E1ACA-20A8-4365-9290-E5A48C97754B}"/>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3" name="Zástupný symbol pro zápatí 2">
            <a:extLst>
              <a:ext uri="{FF2B5EF4-FFF2-40B4-BE49-F238E27FC236}">
                <a16:creationId xmlns:a16="http://schemas.microsoft.com/office/drawing/2014/main" id="{03B4EC70-D2AF-4676-A56B-B6017E2F7DC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0AE5B64-E7AD-47B9-8CD0-27F7D07214FD}"/>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6624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5193CF-1773-4479-9C04-4B4C4242062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6549831-B8E5-4BB7-8338-0BA4FA2B95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3B7108C-7C3A-4971-8562-2E7AD8E1B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4D05055-49C7-4990-9AD7-342E809F5651}"/>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6" name="Zástupný symbol pro zápatí 5">
            <a:extLst>
              <a:ext uri="{FF2B5EF4-FFF2-40B4-BE49-F238E27FC236}">
                <a16:creationId xmlns:a16="http://schemas.microsoft.com/office/drawing/2014/main" id="{285A51A1-AE0B-4B58-BF4B-51B1A79697B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CA2C2BE-E061-4F66-847A-2C9A07A35DE6}"/>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303258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B85AFC-F9A5-4072-BC64-DE7080BF15A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0DBE814-102C-4738-A31E-C369AB24D9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9E24D25-536A-40F2-BD24-2A8396026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17E31BE-4B7C-4EA4-BC68-615CBCA8B8BA}"/>
              </a:ext>
            </a:extLst>
          </p:cNvPr>
          <p:cNvSpPr>
            <a:spLocks noGrp="1"/>
          </p:cNvSpPr>
          <p:nvPr>
            <p:ph type="dt" sz="half" idx="10"/>
          </p:nvPr>
        </p:nvSpPr>
        <p:spPr/>
        <p:txBody>
          <a:bodyPr/>
          <a:lstStyle/>
          <a:p>
            <a:fld id="{91AF62F8-D44D-40BC-9ADB-521080EE9477}" type="datetimeFigureOut">
              <a:rPr lang="cs-CZ" smtClean="0"/>
              <a:t>27.04.2021</a:t>
            </a:fld>
            <a:endParaRPr lang="cs-CZ"/>
          </a:p>
        </p:txBody>
      </p:sp>
      <p:sp>
        <p:nvSpPr>
          <p:cNvPr id="6" name="Zástupný symbol pro zápatí 5">
            <a:extLst>
              <a:ext uri="{FF2B5EF4-FFF2-40B4-BE49-F238E27FC236}">
                <a16:creationId xmlns:a16="http://schemas.microsoft.com/office/drawing/2014/main" id="{59D3E13D-378A-4307-B061-7A7EED06B4C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B90EBD-E1A8-47AE-A892-4F13436C1E56}"/>
              </a:ext>
            </a:extLst>
          </p:cNvPr>
          <p:cNvSpPr>
            <a:spLocks noGrp="1"/>
          </p:cNvSpPr>
          <p:nvPr>
            <p:ph type="sldNum" sz="quarter" idx="12"/>
          </p:nvPr>
        </p:nvSpPr>
        <p:spPr/>
        <p:txBody>
          <a:bodyPr/>
          <a:lstStyle/>
          <a:p>
            <a:fld id="{77357449-99E0-47AD-8EE2-12BE3FC2957A}" type="slidenum">
              <a:rPr lang="cs-CZ" smtClean="0"/>
              <a:t>‹#›</a:t>
            </a:fld>
            <a:endParaRPr lang="cs-CZ"/>
          </a:p>
        </p:txBody>
      </p:sp>
    </p:spTree>
    <p:extLst>
      <p:ext uri="{BB962C8B-B14F-4D97-AF65-F5344CB8AC3E}">
        <p14:creationId xmlns:p14="http://schemas.microsoft.com/office/powerpoint/2010/main" val="242444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ED0FB6F-251B-4FEE-AA5B-DD6408408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D0E418F-F46C-49B3-998C-82B299AF3B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D710751-3F66-4FAE-A57F-FB5B6AA3A7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62F8-D44D-40BC-9ADB-521080EE9477}" type="datetimeFigureOut">
              <a:rPr lang="cs-CZ" smtClean="0"/>
              <a:t>27.04.2021</a:t>
            </a:fld>
            <a:endParaRPr lang="cs-CZ"/>
          </a:p>
        </p:txBody>
      </p:sp>
      <p:sp>
        <p:nvSpPr>
          <p:cNvPr id="5" name="Zástupný symbol pro zápatí 4">
            <a:extLst>
              <a:ext uri="{FF2B5EF4-FFF2-40B4-BE49-F238E27FC236}">
                <a16:creationId xmlns:a16="http://schemas.microsoft.com/office/drawing/2014/main" id="{D74D5381-2DA6-4CF1-A647-117464926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001D8D1-EAA0-4971-A213-AB4E1B4DAF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57449-99E0-47AD-8EE2-12BE3FC2957A}" type="slidenum">
              <a:rPr lang="cs-CZ" smtClean="0"/>
              <a:t>‹#›</a:t>
            </a:fld>
            <a:endParaRPr lang="cs-CZ"/>
          </a:p>
        </p:txBody>
      </p:sp>
    </p:spTree>
    <p:extLst>
      <p:ext uri="{BB962C8B-B14F-4D97-AF65-F5344CB8AC3E}">
        <p14:creationId xmlns:p14="http://schemas.microsoft.com/office/powerpoint/2010/main" val="125231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24E63E-E8ED-42DD-9757-EBB7E43AD2D0}"/>
              </a:ext>
            </a:extLst>
          </p:cNvPr>
          <p:cNvSpPr>
            <a:spLocks noGrp="1"/>
          </p:cNvSpPr>
          <p:nvPr>
            <p:ph type="ctrTitle"/>
          </p:nvPr>
        </p:nvSpPr>
        <p:spPr>
          <a:xfrm>
            <a:off x="1205346" y="526472"/>
            <a:ext cx="9324110" cy="720437"/>
          </a:xfrm>
        </p:spPr>
        <p:txBody>
          <a:bodyPr>
            <a:normAutofit fontScale="90000"/>
          </a:bodyPr>
          <a:lstStyle/>
          <a:p>
            <a:r>
              <a:rPr lang="cs-CZ" dirty="0"/>
              <a:t>Filosofie jazyka I.</a:t>
            </a:r>
          </a:p>
        </p:txBody>
      </p:sp>
      <p:sp>
        <p:nvSpPr>
          <p:cNvPr id="3" name="Podnadpis 2">
            <a:extLst>
              <a:ext uri="{FF2B5EF4-FFF2-40B4-BE49-F238E27FC236}">
                <a16:creationId xmlns:a16="http://schemas.microsoft.com/office/drawing/2014/main" id="{C3710862-6D1A-494A-9E48-3CA43A4FA723}"/>
              </a:ext>
            </a:extLst>
          </p:cNvPr>
          <p:cNvSpPr>
            <a:spLocks noGrp="1"/>
          </p:cNvSpPr>
          <p:nvPr>
            <p:ph type="subTitle" idx="1"/>
          </p:nvPr>
        </p:nvSpPr>
        <p:spPr>
          <a:xfrm>
            <a:off x="1205346" y="1648691"/>
            <a:ext cx="9462654" cy="4544291"/>
          </a:xfrm>
        </p:spPr>
        <p:txBody>
          <a:bodyPr>
            <a:normAutofit/>
          </a:bodyPr>
          <a:lstStyle/>
          <a:p>
            <a:r>
              <a:rPr lang="cs-CZ" sz="4000" dirty="0"/>
              <a:t>Uvedení – lingvistický obrat ve filosofii</a:t>
            </a:r>
          </a:p>
          <a:p>
            <a:r>
              <a:rPr lang="cs-CZ" sz="4000" dirty="0"/>
              <a:t>Analytická filosofie jazyka</a:t>
            </a:r>
          </a:p>
        </p:txBody>
      </p:sp>
    </p:spTree>
    <p:extLst>
      <p:ext uri="{BB962C8B-B14F-4D97-AF65-F5344CB8AC3E}">
        <p14:creationId xmlns:p14="http://schemas.microsoft.com/office/powerpoint/2010/main" val="3702118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F8FE0-DDD6-48F5-8420-AFF261963F97}"/>
              </a:ext>
            </a:extLst>
          </p:cNvPr>
          <p:cNvSpPr>
            <a:spLocks noGrp="1"/>
          </p:cNvSpPr>
          <p:nvPr>
            <p:ph type="ctrTitle"/>
          </p:nvPr>
        </p:nvSpPr>
        <p:spPr>
          <a:xfrm>
            <a:off x="1524000" y="96983"/>
            <a:ext cx="9144000" cy="1219200"/>
          </a:xfrm>
        </p:spPr>
        <p:txBody>
          <a:bodyPr>
            <a:normAutofit/>
          </a:bodyPr>
          <a:lstStyle/>
          <a:p>
            <a:r>
              <a:rPr lang="cs-CZ" sz="3600" b="1" dirty="0"/>
              <a:t>Základní myšlenky Traktátu</a:t>
            </a:r>
            <a:r>
              <a:rPr lang="cs-CZ" sz="3600" dirty="0"/>
              <a:t>:</a:t>
            </a:r>
            <a:br>
              <a:rPr lang="cs-CZ" sz="3600" dirty="0"/>
            </a:br>
            <a:endParaRPr lang="cs-CZ" sz="3600" dirty="0"/>
          </a:p>
        </p:txBody>
      </p:sp>
      <p:sp>
        <p:nvSpPr>
          <p:cNvPr id="3" name="Podnadpis 2">
            <a:extLst>
              <a:ext uri="{FF2B5EF4-FFF2-40B4-BE49-F238E27FC236}">
                <a16:creationId xmlns:a16="http://schemas.microsoft.com/office/drawing/2014/main" id="{99412B3B-9573-45BE-A595-69492BBCEA0C}"/>
              </a:ext>
            </a:extLst>
          </p:cNvPr>
          <p:cNvSpPr>
            <a:spLocks noGrp="1"/>
          </p:cNvSpPr>
          <p:nvPr>
            <p:ph type="subTitle" idx="1"/>
          </p:nvPr>
        </p:nvSpPr>
        <p:spPr>
          <a:xfrm>
            <a:off x="1524000" y="872836"/>
            <a:ext cx="9144000" cy="5320146"/>
          </a:xfrm>
        </p:spPr>
        <p:txBody>
          <a:bodyPr>
            <a:normAutofit fontScale="92500"/>
          </a:bodyPr>
          <a:lstStyle/>
          <a:p>
            <a:pPr algn="l"/>
            <a:r>
              <a:rPr lang="cs-CZ" b="1" dirty="0"/>
              <a:t>- „Svět je souhrn faktů, nikoli věcí.“</a:t>
            </a:r>
          </a:p>
          <a:p>
            <a:pPr algn="l"/>
            <a:r>
              <a:rPr lang="cs-CZ" b="1" dirty="0"/>
              <a:t>- „Myšlenka je smysluplný výrok.“</a:t>
            </a:r>
          </a:p>
          <a:p>
            <a:pPr algn="l"/>
            <a:r>
              <a:rPr lang="cs-CZ" b="1" dirty="0"/>
              <a:t>- „Souhrn výroků je jazyk.“</a:t>
            </a:r>
          </a:p>
          <a:p>
            <a:pPr algn="l"/>
            <a:r>
              <a:rPr lang="cs-CZ" b="1" dirty="0"/>
              <a:t>- „Subjekt nepatří ke světu, ale je hranicí světa.“ „Oko ve skutečnosti nevidíš.“</a:t>
            </a:r>
          </a:p>
          <a:p>
            <a:pPr algn="l"/>
            <a:r>
              <a:rPr lang="cs-CZ" b="1" dirty="0"/>
              <a:t>- „To, jak svět je, je tomu, co je vyšší, úplně lhostejné. Bůh se ve světě nezjevuje.“</a:t>
            </a:r>
          </a:p>
          <a:p>
            <a:pPr algn="l"/>
            <a:r>
              <a:rPr lang="cs-CZ" b="1" dirty="0"/>
              <a:t>-„O čem není možno hovořit, o tom je třeba mlčet.“</a:t>
            </a:r>
          </a:p>
          <a:p>
            <a:pPr algn="l"/>
            <a:r>
              <a:rPr lang="cs-CZ" dirty="0" err="1"/>
              <a:t>Wittgenstein</a:t>
            </a:r>
            <a:r>
              <a:rPr lang="cs-CZ" dirty="0"/>
              <a:t> učinil z filosofie způsob ověřování pravdivosti přírodovědného poznání. Z filosofie odstranil taková témata, „o nichž nelze hovořit“ ve formě výroků – tedy logicky a vědecky. Vytlačil z filosofie takové problémy jako je dobro, krása, víra, pravda, smysl lidské existence apod. V traktátu píše: </a:t>
            </a:r>
            <a:r>
              <a:rPr lang="cs-CZ" b="1" dirty="0"/>
              <a:t>„Smysl světa musí být mimo svět. Na světě je všechno takové, jaké to je, a všechno se děje tak, jak se to děje; na světě není žádná hodnota – a kdyby byla, neměla by žádnou hodnotu….“</a:t>
            </a:r>
          </a:p>
          <a:p>
            <a:pPr algn="l"/>
            <a:endParaRPr lang="cs-CZ" dirty="0"/>
          </a:p>
          <a:p>
            <a:endParaRPr lang="cs-CZ" dirty="0"/>
          </a:p>
        </p:txBody>
      </p:sp>
    </p:spTree>
    <p:extLst>
      <p:ext uri="{BB962C8B-B14F-4D97-AF65-F5344CB8AC3E}">
        <p14:creationId xmlns:p14="http://schemas.microsoft.com/office/powerpoint/2010/main" val="83601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CD46F3-83F1-41B0-84C6-D31A770BAC05}"/>
              </a:ext>
            </a:extLst>
          </p:cNvPr>
          <p:cNvSpPr>
            <a:spLocks noGrp="1"/>
          </p:cNvSpPr>
          <p:nvPr>
            <p:ph type="ctrTitle"/>
          </p:nvPr>
        </p:nvSpPr>
        <p:spPr>
          <a:xfrm>
            <a:off x="1524000" y="554183"/>
            <a:ext cx="9144000" cy="775853"/>
          </a:xfrm>
        </p:spPr>
        <p:txBody>
          <a:bodyPr>
            <a:normAutofit fontScale="90000"/>
          </a:bodyPr>
          <a:lstStyle/>
          <a:p>
            <a:r>
              <a:rPr lang="cs-CZ" dirty="0"/>
              <a:t>Vídeňský kruh</a:t>
            </a:r>
          </a:p>
        </p:txBody>
      </p:sp>
      <p:sp>
        <p:nvSpPr>
          <p:cNvPr id="3" name="Podnadpis 2">
            <a:extLst>
              <a:ext uri="{FF2B5EF4-FFF2-40B4-BE49-F238E27FC236}">
                <a16:creationId xmlns:a16="http://schemas.microsoft.com/office/drawing/2014/main" id="{18608682-4826-436A-AE10-9C63F9FC57F0}"/>
              </a:ext>
            </a:extLst>
          </p:cNvPr>
          <p:cNvSpPr>
            <a:spLocks noGrp="1"/>
          </p:cNvSpPr>
          <p:nvPr>
            <p:ph type="subTitle" idx="1"/>
          </p:nvPr>
        </p:nvSpPr>
        <p:spPr>
          <a:xfrm>
            <a:off x="1524000" y="1510145"/>
            <a:ext cx="9144000" cy="4793672"/>
          </a:xfrm>
        </p:spPr>
        <p:txBody>
          <a:bodyPr>
            <a:normAutofit lnSpcReduction="10000"/>
          </a:bodyPr>
          <a:lstStyle/>
          <a:p>
            <a:pPr algn="l"/>
            <a:r>
              <a:rPr lang="cs-CZ" dirty="0"/>
              <a:t>- Novopozitivismus představuje </a:t>
            </a:r>
            <a:r>
              <a:rPr lang="cs-CZ" dirty="0" err="1"/>
              <a:t>scientizaci</a:t>
            </a:r>
            <a:r>
              <a:rPr lang="cs-CZ" dirty="0"/>
              <a:t> filosofie. </a:t>
            </a:r>
            <a:r>
              <a:rPr lang="cs-CZ" dirty="0" err="1"/>
              <a:t>Vposledu</a:t>
            </a:r>
            <a:r>
              <a:rPr lang="cs-CZ" dirty="0"/>
              <a:t> je cílem novopozitivismu vytvořit metajazyk, který by precizně formuloval dosažené poznatky do ověřitelných a dokazatelných faktů. W. se domníval se, že vyřešil všechny problémy filosofie, stáhl se do ústraní, pracoval jako učitel na venkovské škole, zahradník.</a:t>
            </a:r>
          </a:p>
          <a:p>
            <a:pPr algn="l"/>
            <a:r>
              <a:rPr lang="cs-CZ" dirty="0"/>
              <a:t> </a:t>
            </a:r>
          </a:p>
          <a:p>
            <a:pPr algn="l"/>
            <a:r>
              <a:rPr lang="cs-CZ" dirty="0"/>
              <a:t>- Na Traktát navázali příslušníci </a:t>
            </a:r>
            <a:r>
              <a:rPr lang="cs-CZ" b="1" dirty="0"/>
              <a:t>Vídeňského kruhu</a:t>
            </a:r>
            <a:r>
              <a:rPr lang="cs-CZ" dirty="0"/>
              <a:t>: Rudolf </a:t>
            </a:r>
            <a:r>
              <a:rPr lang="cs-CZ" dirty="0" err="1"/>
              <a:t>Carnap</a:t>
            </a:r>
            <a:r>
              <a:rPr lang="cs-CZ" dirty="0"/>
              <a:t>, M. </a:t>
            </a:r>
            <a:r>
              <a:rPr lang="cs-CZ" dirty="0" err="1"/>
              <a:t>Schlick</a:t>
            </a:r>
            <a:r>
              <a:rPr lang="cs-CZ" dirty="0"/>
              <a:t>, O. </a:t>
            </a:r>
            <a:r>
              <a:rPr lang="cs-CZ" dirty="0" err="1"/>
              <a:t>Neurath</a:t>
            </a:r>
            <a:r>
              <a:rPr lang="cs-CZ" dirty="0"/>
              <a:t> ad. Také tam zpočátku patřil Karl Raimund </a:t>
            </a:r>
            <a:r>
              <a:rPr lang="cs-CZ" dirty="0" err="1"/>
              <a:t>Popper</a:t>
            </a:r>
            <a:r>
              <a:rPr lang="cs-CZ" dirty="0"/>
              <a:t>.</a:t>
            </a:r>
          </a:p>
          <a:p>
            <a:pPr algn="l"/>
            <a:endParaRPr lang="cs-CZ" dirty="0"/>
          </a:p>
          <a:p>
            <a:pPr algn="l"/>
            <a:r>
              <a:rPr lang="cs-CZ" dirty="0"/>
              <a:t>-Myslitelé vídeňského kruhu – novopozitivisté, nebo také logičtí empiristé, zaměřili svoji pozornost (R. </a:t>
            </a:r>
            <a:r>
              <a:rPr lang="cs-CZ" dirty="0" err="1"/>
              <a:t>Carnap</a:t>
            </a:r>
            <a:r>
              <a:rPr lang="cs-CZ" dirty="0"/>
              <a:t>) na problematiku </a:t>
            </a:r>
            <a:r>
              <a:rPr lang="cs-CZ" b="1" dirty="0"/>
              <a:t>verifikace</a:t>
            </a:r>
            <a:r>
              <a:rPr lang="cs-CZ" dirty="0"/>
              <a:t> – ověřování pravdivosti poznatků - výroků cestou empirickou a logickou. Zajímavé bylo, že uvnitř vídeňského kruhu vznikla polemika proti verifikaci. </a:t>
            </a:r>
          </a:p>
          <a:p>
            <a:endParaRPr lang="cs-CZ" dirty="0"/>
          </a:p>
        </p:txBody>
      </p:sp>
    </p:spTree>
    <p:extLst>
      <p:ext uri="{BB962C8B-B14F-4D97-AF65-F5344CB8AC3E}">
        <p14:creationId xmlns:p14="http://schemas.microsoft.com/office/powerpoint/2010/main" val="114115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97958B-7DA6-47AE-915B-376FECCC2D24}"/>
              </a:ext>
            </a:extLst>
          </p:cNvPr>
          <p:cNvSpPr>
            <a:spLocks noGrp="1"/>
          </p:cNvSpPr>
          <p:nvPr>
            <p:ph type="ctrTitle"/>
          </p:nvPr>
        </p:nvSpPr>
        <p:spPr>
          <a:xfrm>
            <a:off x="1330036" y="471056"/>
            <a:ext cx="9337964" cy="775854"/>
          </a:xfrm>
        </p:spPr>
        <p:txBody>
          <a:bodyPr>
            <a:normAutofit fontScale="90000"/>
          </a:bodyPr>
          <a:lstStyle/>
          <a:p>
            <a:r>
              <a:rPr lang="cs-CZ" dirty="0"/>
              <a:t>Karl Raimund </a:t>
            </a:r>
            <a:r>
              <a:rPr lang="cs-CZ" dirty="0" err="1"/>
              <a:t>Popper</a:t>
            </a:r>
            <a:endParaRPr lang="cs-CZ" dirty="0"/>
          </a:p>
        </p:txBody>
      </p:sp>
      <p:sp>
        <p:nvSpPr>
          <p:cNvPr id="3" name="Podnadpis 2">
            <a:extLst>
              <a:ext uri="{FF2B5EF4-FFF2-40B4-BE49-F238E27FC236}">
                <a16:creationId xmlns:a16="http://schemas.microsoft.com/office/drawing/2014/main" id="{A7B3F0C9-0A94-4CD5-BBC5-82FC8F915173}"/>
              </a:ext>
            </a:extLst>
          </p:cNvPr>
          <p:cNvSpPr>
            <a:spLocks noGrp="1"/>
          </p:cNvSpPr>
          <p:nvPr>
            <p:ph type="subTitle" idx="1"/>
          </p:nvPr>
        </p:nvSpPr>
        <p:spPr>
          <a:xfrm>
            <a:off x="1565563" y="1759240"/>
            <a:ext cx="8922327" cy="4447596"/>
          </a:xfrm>
        </p:spPr>
        <p:txBody>
          <a:bodyPr>
            <a:normAutofit fontScale="92500"/>
          </a:bodyPr>
          <a:lstStyle/>
          <a:p>
            <a:pPr algn="l"/>
            <a:r>
              <a:rPr lang="cs-CZ" dirty="0"/>
              <a:t>- Angažoval se v ní především K. R. </a:t>
            </a:r>
            <a:r>
              <a:rPr lang="cs-CZ" dirty="0" err="1"/>
              <a:t>Popper</a:t>
            </a:r>
            <a:r>
              <a:rPr lang="cs-CZ" dirty="0"/>
              <a:t>, který nepovažoval za rys vědeckosti verifikaci, nýbrž </a:t>
            </a:r>
            <a:r>
              <a:rPr lang="cs-CZ" b="1" dirty="0"/>
              <a:t>falzifikaci</a:t>
            </a:r>
            <a:r>
              <a:rPr lang="cs-CZ" dirty="0"/>
              <a:t>. Princip falzifikace podle </a:t>
            </a:r>
            <a:r>
              <a:rPr lang="cs-CZ" dirty="0" err="1"/>
              <a:t>Poppera</a:t>
            </a:r>
            <a:r>
              <a:rPr lang="cs-CZ" dirty="0"/>
              <a:t> umožňuje vůbec pokrok ve vědeckém myšlení a v poznání. Dosažený poznatek platí jen tak dlouho, dokud platí, dokud nenalezneme jiné řešení. (například výrok Všechny labutě jsou bílé platil do té doby, než vědci v Austrálii objevili černou labuť.) Přírodovědecké věty jsou takové, které se na základě empirických pozorování mohou ukázat jako nepravdivé. Metafyzické věty však nejsou empiricky </a:t>
            </a:r>
            <a:r>
              <a:rPr lang="cs-CZ" dirty="0" err="1"/>
              <a:t>falzifikovatelné</a:t>
            </a:r>
            <a:r>
              <a:rPr lang="cs-CZ" dirty="0"/>
              <a:t> a proto jsou </a:t>
            </a:r>
            <a:r>
              <a:rPr lang="cs-CZ" dirty="0" err="1"/>
              <a:t>bezsmyslné</a:t>
            </a:r>
            <a:r>
              <a:rPr lang="cs-CZ" dirty="0"/>
              <a:t>. </a:t>
            </a:r>
          </a:p>
          <a:p>
            <a:pPr algn="l"/>
            <a:r>
              <a:rPr lang="cs-CZ" dirty="0"/>
              <a:t>-Karl Raimund </a:t>
            </a:r>
            <a:r>
              <a:rPr lang="cs-CZ" dirty="0" err="1"/>
              <a:t>Popper</a:t>
            </a:r>
            <a:r>
              <a:rPr lang="cs-CZ" dirty="0"/>
              <a:t> – stal se představitelem tzv. </a:t>
            </a:r>
            <a:r>
              <a:rPr lang="cs-CZ" b="1" dirty="0"/>
              <a:t>kritického racionalismu</a:t>
            </a:r>
            <a:r>
              <a:rPr lang="cs-CZ" dirty="0"/>
              <a:t>. Podle něj jsou vědecké teorie principiálně nedokazatelné, neučíme se z poznatků a porozumění věcem, ale </a:t>
            </a:r>
            <a:r>
              <a:rPr lang="cs-CZ" b="1" dirty="0"/>
              <a:t>z chyb</a:t>
            </a:r>
            <a:r>
              <a:rPr lang="cs-CZ" dirty="0"/>
              <a:t>. Vědecký pokrok vzniká tím, že se snažíme falzifikovat existující vědecké teorie. Existující vědění postupně zlepšujeme tím, že ukážeme, co je na něm chybné.</a:t>
            </a:r>
          </a:p>
          <a:p>
            <a:endParaRPr lang="cs-CZ" dirty="0"/>
          </a:p>
        </p:txBody>
      </p:sp>
    </p:spTree>
    <p:extLst>
      <p:ext uri="{BB962C8B-B14F-4D97-AF65-F5344CB8AC3E}">
        <p14:creationId xmlns:p14="http://schemas.microsoft.com/office/powerpoint/2010/main" val="244055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50AEBD-9319-4D35-A0C1-684E044FE789}"/>
              </a:ext>
            </a:extLst>
          </p:cNvPr>
          <p:cNvSpPr>
            <a:spLocks noGrp="1"/>
          </p:cNvSpPr>
          <p:nvPr>
            <p:ph type="ctrTitle"/>
          </p:nvPr>
        </p:nvSpPr>
        <p:spPr>
          <a:xfrm>
            <a:off x="1524000" y="512763"/>
            <a:ext cx="9144000" cy="720292"/>
          </a:xfrm>
        </p:spPr>
        <p:txBody>
          <a:bodyPr>
            <a:normAutofit fontScale="90000"/>
          </a:bodyPr>
          <a:lstStyle/>
          <a:p>
            <a:endParaRPr lang="cs-CZ" dirty="0"/>
          </a:p>
        </p:txBody>
      </p:sp>
      <p:sp>
        <p:nvSpPr>
          <p:cNvPr id="3" name="Podnadpis 2">
            <a:extLst>
              <a:ext uri="{FF2B5EF4-FFF2-40B4-BE49-F238E27FC236}">
                <a16:creationId xmlns:a16="http://schemas.microsoft.com/office/drawing/2014/main" id="{6733D684-AAA3-40F6-809A-459E8BA6AD39}"/>
              </a:ext>
            </a:extLst>
          </p:cNvPr>
          <p:cNvSpPr>
            <a:spLocks noGrp="1"/>
          </p:cNvSpPr>
          <p:nvPr>
            <p:ph type="subTitle" idx="1"/>
          </p:nvPr>
        </p:nvSpPr>
        <p:spPr>
          <a:xfrm>
            <a:off x="1524000" y="2022764"/>
            <a:ext cx="9144000" cy="4530436"/>
          </a:xfrm>
        </p:spPr>
        <p:txBody>
          <a:bodyPr/>
          <a:lstStyle/>
          <a:p>
            <a:pPr marL="342900" indent="-342900" algn="l">
              <a:buFontTx/>
              <a:buChar char="-"/>
            </a:pPr>
            <a:r>
              <a:rPr lang="cs-CZ" dirty="0"/>
              <a:t>Členové Vídeňského kruhu většinou před anšlusem utekli z Rakouska (většina z nich byla židovského původu). </a:t>
            </a:r>
            <a:r>
              <a:rPr lang="cs-CZ" dirty="0" err="1"/>
              <a:t>Carnap</a:t>
            </a:r>
            <a:r>
              <a:rPr lang="cs-CZ" dirty="0"/>
              <a:t> do Chicaga, kde pro něj byla připravena katedra filosofie jazyka, </a:t>
            </a:r>
            <a:r>
              <a:rPr lang="cs-CZ" dirty="0" err="1"/>
              <a:t>Popper</a:t>
            </a:r>
            <a:r>
              <a:rPr lang="cs-CZ" dirty="0"/>
              <a:t>, protože byl ve sporu s </a:t>
            </a:r>
            <a:r>
              <a:rPr lang="cs-CZ" dirty="0" err="1"/>
              <a:t>Carnapem</a:t>
            </a:r>
            <a:r>
              <a:rPr lang="cs-CZ" dirty="0"/>
              <a:t>, skončil na Novém Zélandu. </a:t>
            </a:r>
          </a:p>
          <a:p>
            <a:pPr marL="342900" indent="-342900" algn="l">
              <a:buFontTx/>
              <a:buChar char="-"/>
            </a:pPr>
            <a:r>
              <a:rPr lang="cs-CZ" dirty="0"/>
              <a:t>Začal tam psát svoji nejslavnější knihu Otevřená společnost a její nepřátelé. </a:t>
            </a:r>
          </a:p>
          <a:p>
            <a:pPr marL="342900" indent="-342900" algn="l">
              <a:buFontTx/>
              <a:buChar char="-"/>
            </a:pPr>
            <a:r>
              <a:rPr lang="cs-CZ" dirty="0"/>
              <a:t>Ludwig </a:t>
            </a:r>
            <a:r>
              <a:rPr lang="cs-CZ" dirty="0" err="1"/>
              <a:t>Wittgenstein</a:t>
            </a:r>
            <a:r>
              <a:rPr lang="cs-CZ" dirty="0"/>
              <a:t> odejel do Velké Británie, na pozvání Bertranda </a:t>
            </a:r>
            <a:r>
              <a:rPr lang="cs-CZ" dirty="0" err="1"/>
              <a:t>Russela</a:t>
            </a:r>
            <a:r>
              <a:rPr lang="cs-CZ" dirty="0"/>
              <a:t> přednášel filosofii v Cambridge na Trinity </a:t>
            </a:r>
            <a:r>
              <a:rPr lang="cs-CZ" dirty="0" err="1"/>
              <a:t>College</a:t>
            </a:r>
            <a:r>
              <a:rPr lang="cs-CZ" dirty="0"/>
              <a:t>. Zatímco členové bývalého vídeňského kruhu dále rozvíjeli Wittgensteinovy myšlenky z Traktátu, </a:t>
            </a:r>
            <a:r>
              <a:rPr lang="cs-CZ" dirty="0" err="1"/>
              <a:t>Wittgenstein</a:t>
            </a:r>
            <a:r>
              <a:rPr lang="cs-CZ" dirty="0"/>
              <a:t> už byl myšlenkově jinde.  </a:t>
            </a:r>
          </a:p>
          <a:p>
            <a:pPr marL="342900" indent="-342900" algn="l">
              <a:buFontTx/>
              <a:buChar char="-"/>
            </a:pPr>
            <a:r>
              <a:rPr lang="cs-CZ" dirty="0"/>
              <a:t>Někteří jeho životopisci používají pro tuto jeho myšlenkovou etapu označení </a:t>
            </a:r>
            <a:r>
              <a:rPr lang="cs-CZ" dirty="0" err="1"/>
              <a:t>Wittgenstein</a:t>
            </a:r>
            <a:r>
              <a:rPr lang="cs-CZ" dirty="0"/>
              <a:t> II.</a:t>
            </a:r>
          </a:p>
          <a:p>
            <a:endParaRPr lang="cs-CZ" dirty="0"/>
          </a:p>
        </p:txBody>
      </p:sp>
    </p:spTree>
    <p:extLst>
      <p:ext uri="{BB962C8B-B14F-4D97-AF65-F5344CB8AC3E}">
        <p14:creationId xmlns:p14="http://schemas.microsoft.com/office/powerpoint/2010/main" val="220329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D3D15-2104-4486-A464-7411420BCBDB}"/>
              </a:ext>
            </a:extLst>
          </p:cNvPr>
          <p:cNvSpPr>
            <a:spLocks noGrp="1"/>
          </p:cNvSpPr>
          <p:nvPr>
            <p:ph type="ctrTitle"/>
          </p:nvPr>
        </p:nvSpPr>
        <p:spPr>
          <a:xfrm>
            <a:off x="1371600" y="540327"/>
            <a:ext cx="9296400" cy="734291"/>
          </a:xfrm>
        </p:spPr>
        <p:txBody>
          <a:bodyPr>
            <a:normAutofit fontScale="90000"/>
          </a:bodyPr>
          <a:lstStyle/>
          <a:p>
            <a:r>
              <a:rPr lang="cs-CZ" dirty="0" err="1"/>
              <a:t>Wittgenstein</a:t>
            </a:r>
            <a:r>
              <a:rPr lang="cs-CZ" dirty="0"/>
              <a:t> II.</a:t>
            </a:r>
          </a:p>
        </p:txBody>
      </p:sp>
      <p:sp>
        <p:nvSpPr>
          <p:cNvPr id="3" name="Podnadpis 2">
            <a:extLst>
              <a:ext uri="{FF2B5EF4-FFF2-40B4-BE49-F238E27FC236}">
                <a16:creationId xmlns:a16="http://schemas.microsoft.com/office/drawing/2014/main" id="{2A771228-5C79-4029-A9B7-95106F1984A3}"/>
              </a:ext>
            </a:extLst>
          </p:cNvPr>
          <p:cNvSpPr>
            <a:spLocks noGrp="1"/>
          </p:cNvSpPr>
          <p:nvPr>
            <p:ph type="subTitle" idx="1"/>
          </p:nvPr>
        </p:nvSpPr>
        <p:spPr>
          <a:xfrm>
            <a:off x="1371600" y="1648547"/>
            <a:ext cx="9157855" cy="4669126"/>
          </a:xfrm>
        </p:spPr>
        <p:txBody>
          <a:bodyPr/>
          <a:lstStyle/>
          <a:p>
            <a:pPr marL="342900" indent="-342900" algn="l">
              <a:buFontTx/>
              <a:buChar char="-"/>
            </a:pPr>
            <a:r>
              <a:rPr lang="cs-CZ" dirty="0"/>
              <a:t>Zatímco se novopozitivismus zabýval precizací vědeckého jazyka – metajazyk, ideální jazyk a ověřování jeho platnosti, </a:t>
            </a:r>
            <a:r>
              <a:rPr lang="cs-CZ" dirty="0" err="1"/>
              <a:t>Wittgenstein</a:t>
            </a:r>
            <a:r>
              <a:rPr lang="cs-CZ" dirty="0"/>
              <a:t> se kriticky obrátil proti svým původním tvrzením. </a:t>
            </a:r>
          </a:p>
          <a:p>
            <a:pPr marL="342900" indent="-342900" algn="l">
              <a:buFontTx/>
              <a:buChar char="-"/>
            </a:pPr>
            <a:r>
              <a:rPr lang="cs-CZ" dirty="0"/>
              <a:t>Význam výrazů není možno odlišit od jejich použití a to ho vedlo a analýze přirozeného jazyka. Co určitý výraz znamená, závisí na tom, jak se používá v běžné řeči, ideální jazyk neexistuje. </a:t>
            </a:r>
          </a:p>
          <a:p>
            <a:pPr marL="342900" indent="-342900" algn="l">
              <a:buFontTx/>
              <a:buChar char="-"/>
            </a:pPr>
            <a:r>
              <a:rPr lang="cs-CZ" dirty="0"/>
              <a:t>Napsal několik textů, žádný nebyl vydán za jeho života: </a:t>
            </a:r>
            <a:r>
              <a:rPr lang="cs-CZ" b="1" dirty="0"/>
              <a:t>Modrý sešit, Hnědý sešit </a:t>
            </a:r>
            <a:r>
              <a:rPr lang="cs-CZ" dirty="0"/>
              <a:t>a nejvýznamnější </a:t>
            </a:r>
            <a:r>
              <a:rPr lang="cs-CZ" b="1" dirty="0"/>
              <a:t>Filosofická zkoumání</a:t>
            </a:r>
            <a:r>
              <a:rPr lang="cs-CZ" dirty="0"/>
              <a:t>. </a:t>
            </a:r>
          </a:p>
          <a:p>
            <a:pPr marL="342900" indent="-342900" algn="l">
              <a:buFontTx/>
              <a:buChar char="-"/>
            </a:pPr>
            <a:r>
              <a:rPr lang="cs-CZ" dirty="0"/>
              <a:t>Ústřední myšlenkou je srovnání jazyka se hrou. </a:t>
            </a:r>
            <a:r>
              <a:rPr lang="cs-CZ" dirty="0" err="1"/>
              <a:t>Wittgenstein</a:t>
            </a:r>
            <a:r>
              <a:rPr lang="cs-CZ" dirty="0"/>
              <a:t> hovoří </a:t>
            </a:r>
            <a:r>
              <a:rPr lang="cs-CZ" b="1" dirty="0"/>
              <a:t>o jazykových hrách</a:t>
            </a:r>
            <a:r>
              <a:rPr lang="cs-CZ" dirty="0"/>
              <a:t> (např. zkoušení ve škole, báseň, vyprávění příběhu, výslech u soudu jsou takovými příklady jazykových her).</a:t>
            </a:r>
          </a:p>
          <a:p>
            <a:endParaRPr lang="cs-CZ" dirty="0"/>
          </a:p>
        </p:txBody>
      </p:sp>
    </p:spTree>
    <p:extLst>
      <p:ext uri="{BB962C8B-B14F-4D97-AF65-F5344CB8AC3E}">
        <p14:creationId xmlns:p14="http://schemas.microsoft.com/office/powerpoint/2010/main" val="202792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4E4C2-175B-4C87-8D5B-A90A873ED729}"/>
              </a:ext>
            </a:extLst>
          </p:cNvPr>
          <p:cNvSpPr>
            <a:spLocks noGrp="1"/>
          </p:cNvSpPr>
          <p:nvPr>
            <p:ph type="ctrTitle"/>
          </p:nvPr>
        </p:nvSpPr>
        <p:spPr>
          <a:xfrm>
            <a:off x="1427018" y="471056"/>
            <a:ext cx="9240982" cy="775854"/>
          </a:xfrm>
        </p:spPr>
        <p:txBody>
          <a:bodyPr>
            <a:normAutofit fontScale="90000"/>
          </a:bodyPr>
          <a:lstStyle/>
          <a:p>
            <a:r>
              <a:rPr lang="cs-CZ" dirty="0"/>
              <a:t>Jazykové hry</a:t>
            </a:r>
          </a:p>
        </p:txBody>
      </p:sp>
      <p:sp>
        <p:nvSpPr>
          <p:cNvPr id="3" name="Podnadpis 2">
            <a:extLst>
              <a:ext uri="{FF2B5EF4-FFF2-40B4-BE49-F238E27FC236}">
                <a16:creationId xmlns:a16="http://schemas.microsoft.com/office/drawing/2014/main" id="{347A922E-5C6B-4DDA-8029-220633418055}"/>
              </a:ext>
            </a:extLst>
          </p:cNvPr>
          <p:cNvSpPr>
            <a:spLocks noGrp="1"/>
          </p:cNvSpPr>
          <p:nvPr>
            <p:ph type="subTitle" idx="1"/>
          </p:nvPr>
        </p:nvSpPr>
        <p:spPr>
          <a:xfrm>
            <a:off x="1427018" y="1634836"/>
            <a:ext cx="9240982" cy="4752108"/>
          </a:xfrm>
        </p:spPr>
        <p:txBody>
          <a:bodyPr/>
          <a:lstStyle/>
          <a:p>
            <a:pPr marL="342900" indent="-342900" algn="l">
              <a:buFontTx/>
              <a:buChar char="-"/>
            </a:pPr>
            <a:r>
              <a:rPr lang="cs-CZ" dirty="0"/>
              <a:t>Kdo vstoupí do jazykové hry a zúčastní se jí, vstupuje tím zároveň do určité formy života. </a:t>
            </a:r>
          </a:p>
          <a:p>
            <a:pPr marL="342900" indent="-342900" algn="l">
              <a:buFontTx/>
              <a:buChar char="-"/>
            </a:pPr>
            <a:r>
              <a:rPr lang="cs-CZ" b="1" dirty="0"/>
              <a:t>Jazyk je forma života</a:t>
            </a:r>
            <a:r>
              <a:rPr lang="cs-CZ" dirty="0"/>
              <a:t>. Jazyk je tím posledním, za co už nelze jít. </a:t>
            </a:r>
          </a:p>
          <a:p>
            <a:pPr marL="342900" indent="-342900" algn="l">
              <a:buFontTx/>
              <a:buChar char="-"/>
            </a:pPr>
            <a:r>
              <a:rPr lang="cs-CZ" b="1" dirty="0"/>
              <a:t>„V jazyce se všechno vynáší na světlo.“ „Je médiem myšlení.“ </a:t>
            </a:r>
            <a:r>
              <a:rPr lang="cs-CZ" dirty="0"/>
              <a:t>Vstoupit do jazykové hry vyžaduje znalost a respekt k jejím specifickým pravidlům.</a:t>
            </a:r>
          </a:p>
          <a:p>
            <a:pPr marL="342900" indent="-342900" algn="l">
              <a:buFontTx/>
              <a:buChar char="-"/>
            </a:pPr>
            <a:r>
              <a:rPr lang="cs-CZ" dirty="0"/>
              <a:t>Ve Filosofických zkoumáních říká, že cílem filosofie je: </a:t>
            </a:r>
            <a:r>
              <a:rPr lang="cs-CZ" b="1" dirty="0"/>
              <a:t>Ukázat mouše cestu ven z lahve, v níž uvízla. </a:t>
            </a:r>
            <a:r>
              <a:rPr lang="cs-CZ" dirty="0"/>
              <a:t>My jako lidé jsme takovou mouchou uvízlou v síti nesprávných interpretací. Je potřeba vrátit slova z jejich metafyzického užívání zpět do běžného jazyka a objevit jejich původní význam. </a:t>
            </a:r>
          </a:p>
          <a:p>
            <a:endParaRPr lang="cs-CZ" dirty="0"/>
          </a:p>
        </p:txBody>
      </p:sp>
    </p:spTree>
    <p:extLst>
      <p:ext uri="{BB962C8B-B14F-4D97-AF65-F5344CB8AC3E}">
        <p14:creationId xmlns:p14="http://schemas.microsoft.com/office/powerpoint/2010/main" val="3330715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220F35-D298-444E-865C-FF7ACD0E4827}"/>
              </a:ext>
            </a:extLst>
          </p:cNvPr>
          <p:cNvSpPr>
            <a:spLocks noGrp="1"/>
          </p:cNvSpPr>
          <p:nvPr>
            <p:ph type="ctrTitle"/>
          </p:nvPr>
        </p:nvSpPr>
        <p:spPr>
          <a:xfrm>
            <a:off x="1524000" y="651164"/>
            <a:ext cx="9144000" cy="734291"/>
          </a:xfrm>
        </p:spPr>
        <p:txBody>
          <a:bodyPr>
            <a:normAutofit fontScale="90000"/>
          </a:bodyPr>
          <a:lstStyle/>
          <a:p>
            <a:r>
              <a:rPr lang="cs-CZ" dirty="0"/>
              <a:t>Literatura:</a:t>
            </a:r>
          </a:p>
        </p:txBody>
      </p:sp>
      <p:sp>
        <p:nvSpPr>
          <p:cNvPr id="3" name="Podnadpis 2">
            <a:extLst>
              <a:ext uri="{FF2B5EF4-FFF2-40B4-BE49-F238E27FC236}">
                <a16:creationId xmlns:a16="http://schemas.microsoft.com/office/drawing/2014/main" id="{ADE109CA-F524-4BD4-88D5-AF1922B08FC6}"/>
              </a:ext>
            </a:extLst>
          </p:cNvPr>
          <p:cNvSpPr>
            <a:spLocks noGrp="1"/>
          </p:cNvSpPr>
          <p:nvPr>
            <p:ph type="subTitle" idx="1"/>
          </p:nvPr>
        </p:nvSpPr>
        <p:spPr>
          <a:xfrm>
            <a:off x="1524000" y="2078181"/>
            <a:ext cx="9144000" cy="4294909"/>
          </a:xfrm>
        </p:spPr>
        <p:txBody>
          <a:bodyPr/>
          <a:lstStyle/>
          <a:p>
            <a:pPr algn="l"/>
            <a:r>
              <a:rPr lang="cs-CZ" dirty="0"/>
              <a:t>WITTGENSTEIN, L. </a:t>
            </a:r>
            <a:r>
              <a:rPr lang="cs-CZ" i="1" dirty="0" err="1"/>
              <a:t>Tractatus</a:t>
            </a:r>
            <a:r>
              <a:rPr lang="cs-CZ" i="1" dirty="0"/>
              <a:t> </a:t>
            </a:r>
            <a:r>
              <a:rPr lang="cs-CZ" i="1" dirty="0" err="1"/>
              <a:t>logico-philosophicus</a:t>
            </a:r>
            <a:r>
              <a:rPr lang="cs-CZ" dirty="0"/>
              <a:t>. 1. vydání. Praha: Institut pro středoevropskou kulturu a politiku a Svoboda-</a:t>
            </a:r>
            <a:r>
              <a:rPr lang="cs-CZ" dirty="0" err="1"/>
              <a:t>Libertas</a:t>
            </a:r>
            <a:r>
              <a:rPr lang="cs-CZ" dirty="0"/>
              <a:t>, 1993.</a:t>
            </a:r>
          </a:p>
          <a:p>
            <a:pPr algn="l"/>
            <a:r>
              <a:rPr lang="cs-CZ" dirty="0"/>
              <a:t>WITTGENSTEIN, L. </a:t>
            </a:r>
            <a:r>
              <a:rPr lang="cs-CZ" i="1" dirty="0"/>
              <a:t>Filosofická zkoumání</a:t>
            </a:r>
            <a:r>
              <a:rPr lang="cs-CZ" dirty="0"/>
              <a:t>. 1. vydání. Praha: Filosofický ústav AV ČR, 1993.</a:t>
            </a:r>
          </a:p>
          <a:p>
            <a:pPr algn="l"/>
            <a:r>
              <a:rPr lang="cs-CZ" dirty="0"/>
              <a:t>PEREGRIN, J. </a:t>
            </a:r>
            <a:r>
              <a:rPr lang="cs-CZ" i="1" dirty="0"/>
              <a:t>Úvod do analytické filosofie</a:t>
            </a:r>
            <a:r>
              <a:rPr lang="cs-CZ" dirty="0"/>
              <a:t>. Praha: Hermann a synové 1992.</a:t>
            </a:r>
          </a:p>
          <a:p>
            <a:pPr algn="l"/>
            <a:endParaRPr lang="cs-CZ" dirty="0"/>
          </a:p>
          <a:p>
            <a:pPr algn="l"/>
            <a:endParaRPr lang="cs-CZ" dirty="0"/>
          </a:p>
          <a:p>
            <a:pPr algn="l"/>
            <a:endParaRPr lang="cs-CZ" dirty="0"/>
          </a:p>
          <a:p>
            <a:pPr algn="l"/>
            <a:endParaRPr lang="cs-CZ" dirty="0"/>
          </a:p>
          <a:p>
            <a:pPr algn="l"/>
            <a:endParaRPr lang="cs-CZ" dirty="0"/>
          </a:p>
        </p:txBody>
      </p:sp>
    </p:spTree>
    <p:extLst>
      <p:ext uri="{BB962C8B-B14F-4D97-AF65-F5344CB8AC3E}">
        <p14:creationId xmlns:p14="http://schemas.microsoft.com/office/powerpoint/2010/main" val="415114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73A002-072B-434E-B22A-473AE18CF79A}"/>
              </a:ext>
            </a:extLst>
          </p:cNvPr>
          <p:cNvSpPr>
            <a:spLocks noGrp="1"/>
          </p:cNvSpPr>
          <p:nvPr>
            <p:ph type="ctrTitle"/>
          </p:nvPr>
        </p:nvSpPr>
        <p:spPr>
          <a:xfrm>
            <a:off x="1662545" y="471055"/>
            <a:ext cx="9005454" cy="748145"/>
          </a:xfrm>
        </p:spPr>
        <p:txBody>
          <a:bodyPr>
            <a:normAutofit fontScale="90000"/>
          </a:bodyPr>
          <a:lstStyle/>
          <a:p>
            <a:r>
              <a:rPr lang="cs-CZ" dirty="0"/>
              <a:t>Jazykový obrat ve filosofii</a:t>
            </a:r>
          </a:p>
        </p:txBody>
      </p:sp>
      <p:sp>
        <p:nvSpPr>
          <p:cNvPr id="3" name="Podnadpis 2">
            <a:extLst>
              <a:ext uri="{FF2B5EF4-FFF2-40B4-BE49-F238E27FC236}">
                <a16:creationId xmlns:a16="http://schemas.microsoft.com/office/drawing/2014/main" id="{F34CD5A4-172D-4DD2-A759-074E59D6D28A}"/>
              </a:ext>
            </a:extLst>
          </p:cNvPr>
          <p:cNvSpPr>
            <a:spLocks noGrp="1"/>
          </p:cNvSpPr>
          <p:nvPr>
            <p:ph type="subTitle" idx="1"/>
          </p:nvPr>
        </p:nvSpPr>
        <p:spPr>
          <a:xfrm>
            <a:off x="1524001" y="1814945"/>
            <a:ext cx="8853054" cy="4821382"/>
          </a:xfrm>
        </p:spPr>
        <p:txBody>
          <a:bodyPr/>
          <a:lstStyle/>
          <a:p>
            <a:pPr marL="342900" indent="-342900" algn="l">
              <a:buFontTx/>
              <a:buChar char="-"/>
            </a:pPr>
            <a:r>
              <a:rPr lang="cs-CZ" b="1" dirty="0"/>
              <a:t>Dochází k němu na počátku 20. století a je ve znamení 3. paradigmatu – bývá označován jako </a:t>
            </a:r>
            <a:r>
              <a:rPr lang="cs-CZ" b="1" dirty="0" err="1"/>
              <a:t>linguistic</a:t>
            </a:r>
            <a:r>
              <a:rPr lang="cs-CZ" b="1" dirty="0"/>
              <a:t> </a:t>
            </a:r>
            <a:r>
              <a:rPr lang="cs-CZ" b="1" dirty="0" err="1"/>
              <a:t>turn</a:t>
            </a:r>
            <a:r>
              <a:rPr lang="cs-CZ" b="1" dirty="0"/>
              <a:t>, obrat k jazyku. </a:t>
            </a:r>
          </a:p>
          <a:p>
            <a:pPr marL="342900" indent="-342900" algn="l">
              <a:buFontTx/>
              <a:buChar char="-"/>
            </a:pPr>
            <a:endParaRPr lang="cs-CZ" b="1" dirty="0"/>
          </a:p>
          <a:p>
            <a:pPr marL="342900" indent="-342900" algn="l">
              <a:buFontTx/>
              <a:buChar char="-"/>
            </a:pPr>
            <a:r>
              <a:rPr lang="cs-CZ" dirty="0"/>
              <a:t>Původní je ve filosofii ontologické paradigma – řeší ho klasická metafyzika, která se táže: Co jest? Co je bytí? A jaký má vztah k jsoucímu? </a:t>
            </a:r>
          </a:p>
          <a:p>
            <a:pPr marL="342900" indent="-342900" algn="l">
              <a:buFontTx/>
              <a:buChar char="-"/>
            </a:pPr>
            <a:r>
              <a:rPr lang="cs-CZ" dirty="0"/>
              <a:t>Druhé bylo gnoseologické paradigma  - tzv. </a:t>
            </a:r>
            <a:r>
              <a:rPr lang="cs-CZ" dirty="0" err="1"/>
              <a:t>mentalistický</a:t>
            </a:r>
            <a:r>
              <a:rPr lang="cs-CZ" dirty="0"/>
              <a:t> obrat v 17. století: Co mohu poznat? Jak dospěju k pravdivému poznání? </a:t>
            </a:r>
          </a:p>
          <a:p>
            <a:pPr marL="342900" indent="-342900" algn="l">
              <a:buFontTx/>
              <a:buChar char="-"/>
            </a:pPr>
            <a:r>
              <a:rPr lang="cs-CZ" dirty="0"/>
              <a:t>Třetí je paradigma jazykové: Dá se to takto říci? Proč mi druhý ne-rozumí?)</a:t>
            </a:r>
          </a:p>
          <a:p>
            <a:endParaRPr lang="cs-CZ" dirty="0"/>
          </a:p>
        </p:txBody>
      </p:sp>
    </p:spTree>
    <p:extLst>
      <p:ext uri="{BB962C8B-B14F-4D97-AF65-F5344CB8AC3E}">
        <p14:creationId xmlns:p14="http://schemas.microsoft.com/office/powerpoint/2010/main" val="377323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F88293-B15C-4B27-9506-A59C92BA86C6}"/>
              </a:ext>
            </a:extLst>
          </p:cNvPr>
          <p:cNvSpPr>
            <a:spLocks noGrp="1"/>
          </p:cNvSpPr>
          <p:nvPr>
            <p:ph type="ctrTitle"/>
          </p:nvPr>
        </p:nvSpPr>
        <p:spPr>
          <a:xfrm>
            <a:off x="1260764" y="568037"/>
            <a:ext cx="9407236" cy="734290"/>
          </a:xfrm>
        </p:spPr>
        <p:txBody>
          <a:bodyPr>
            <a:normAutofit fontScale="90000"/>
          </a:bodyPr>
          <a:lstStyle/>
          <a:p>
            <a:r>
              <a:rPr lang="cs-CZ" dirty="0"/>
              <a:t>Filosofie jazyka</a:t>
            </a:r>
          </a:p>
        </p:txBody>
      </p:sp>
      <p:sp>
        <p:nvSpPr>
          <p:cNvPr id="3" name="Podnadpis 2">
            <a:extLst>
              <a:ext uri="{FF2B5EF4-FFF2-40B4-BE49-F238E27FC236}">
                <a16:creationId xmlns:a16="http://schemas.microsoft.com/office/drawing/2014/main" id="{F952D13C-87D8-4C81-9E8A-1F5D1C13438F}"/>
              </a:ext>
            </a:extLst>
          </p:cNvPr>
          <p:cNvSpPr>
            <a:spLocks noGrp="1"/>
          </p:cNvSpPr>
          <p:nvPr>
            <p:ph type="subTitle" idx="1"/>
          </p:nvPr>
        </p:nvSpPr>
        <p:spPr>
          <a:xfrm>
            <a:off x="1260765" y="1620982"/>
            <a:ext cx="9407236" cy="4668981"/>
          </a:xfrm>
        </p:spPr>
        <p:txBody>
          <a:bodyPr>
            <a:normAutofit lnSpcReduction="10000"/>
          </a:bodyPr>
          <a:lstStyle/>
          <a:p>
            <a:pPr marL="342900" indent="-342900" algn="l">
              <a:buFontTx/>
              <a:buChar char="-"/>
            </a:pPr>
            <a:r>
              <a:rPr lang="cs-CZ" dirty="0"/>
              <a:t>Filosofické zkoumání jazyka se zabývá vztahy mezi </a:t>
            </a:r>
            <a:r>
              <a:rPr lang="cs-CZ" b="1" dirty="0"/>
              <a:t>jazykem a myšlením</a:t>
            </a:r>
            <a:r>
              <a:rPr lang="cs-CZ" dirty="0"/>
              <a:t> a </a:t>
            </a:r>
            <a:r>
              <a:rPr lang="cs-CZ" b="1" dirty="0"/>
              <a:t>jazykem a skutečností.</a:t>
            </a:r>
            <a:r>
              <a:rPr lang="cs-CZ" dirty="0"/>
              <a:t> </a:t>
            </a:r>
          </a:p>
          <a:p>
            <a:pPr marL="342900" indent="-342900" algn="l">
              <a:buFontTx/>
              <a:buChar char="-"/>
            </a:pPr>
            <a:r>
              <a:rPr lang="cs-CZ" dirty="0"/>
              <a:t>Tím se liší od jazykovědy, která se zabývá jazykem jako takovým, rozmanitostí jazyků, jejich skladbou a zvukovou, lexikální, syntaktickou a pragmatickou stránkou. </a:t>
            </a:r>
          </a:p>
          <a:p>
            <a:pPr marL="342900" indent="-342900" algn="l">
              <a:buFontTx/>
              <a:buChar char="-"/>
            </a:pPr>
            <a:r>
              <a:rPr lang="cs-CZ" dirty="0"/>
              <a:t>Rozdíl mezi analytickou (specifický názor na předmět filosofie, popírání ontologie a metafyziky, východiska empirismus a logika) a neanalytickou filosofií jazyka (zkoumá bytostný charakter řeči, vztah řeči a jazyka, možnosti porozumění a důvody neporozumění)</a:t>
            </a:r>
          </a:p>
          <a:p>
            <a:pPr marL="342900" indent="-342900" algn="l">
              <a:buFontTx/>
              <a:buChar char="-"/>
            </a:pPr>
            <a:r>
              <a:rPr lang="cs-CZ" dirty="0"/>
              <a:t>Analytická filosofie jazyka: </a:t>
            </a:r>
            <a:r>
              <a:rPr lang="cs-CZ" dirty="0" err="1"/>
              <a:t>Frege</a:t>
            </a:r>
            <a:r>
              <a:rPr lang="cs-CZ" dirty="0"/>
              <a:t>, </a:t>
            </a:r>
            <a:r>
              <a:rPr lang="cs-CZ" dirty="0" err="1"/>
              <a:t>Russel</a:t>
            </a:r>
            <a:r>
              <a:rPr lang="cs-CZ" dirty="0"/>
              <a:t>, </a:t>
            </a:r>
            <a:r>
              <a:rPr lang="cs-CZ" dirty="0" err="1"/>
              <a:t>Carnap</a:t>
            </a:r>
            <a:r>
              <a:rPr lang="cs-CZ" dirty="0"/>
              <a:t>, Austin, </a:t>
            </a:r>
            <a:r>
              <a:rPr lang="cs-CZ" dirty="0" err="1"/>
              <a:t>Wittgenstein</a:t>
            </a:r>
            <a:r>
              <a:rPr lang="cs-CZ" dirty="0"/>
              <a:t>, </a:t>
            </a:r>
            <a:r>
              <a:rPr lang="cs-CZ" dirty="0" err="1"/>
              <a:t>Quine</a:t>
            </a:r>
            <a:endParaRPr lang="cs-CZ" dirty="0"/>
          </a:p>
          <a:p>
            <a:pPr marL="342900" indent="-342900" algn="l">
              <a:buFontTx/>
              <a:buChar char="-"/>
            </a:pPr>
            <a:r>
              <a:rPr lang="cs-CZ" dirty="0"/>
              <a:t>Neanalytická filosofie jazyka: hermeneutika (</a:t>
            </a:r>
            <a:r>
              <a:rPr lang="cs-CZ" dirty="0" err="1"/>
              <a:t>Schleiermacher</a:t>
            </a:r>
            <a:r>
              <a:rPr lang="cs-CZ" dirty="0"/>
              <a:t>, </a:t>
            </a:r>
            <a:r>
              <a:rPr lang="cs-CZ" dirty="0" err="1"/>
              <a:t>Dilthey</a:t>
            </a:r>
            <a:r>
              <a:rPr lang="cs-CZ" dirty="0"/>
              <a:t>, </a:t>
            </a:r>
            <a:r>
              <a:rPr lang="cs-CZ" dirty="0" err="1"/>
              <a:t>Gadamer</a:t>
            </a:r>
            <a:r>
              <a:rPr lang="cs-CZ" dirty="0"/>
              <a:t>, </a:t>
            </a:r>
            <a:r>
              <a:rPr lang="cs-CZ" dirty="0" err="1"/>
              <a:t>Heidegger</a:t>
            </a:r>
            <a:r>
              <a:rPr lang="cs-CZ" dirty="0"/>
              <a:t>), strukturalismus (</a:t>
            </a:r>
            <a:r>
              <a:rPr lang="cs-CZ" dirty="0" err="1"/>
              <a:t>Foucault</a:t>
            </a:r>
            <a:r>
              <a:rPr lang="cs-CZ" dirty="0"/>
              <a:t>, </a:t>
            </a:r>
            <a:r>
              <a:rPr lang="cs-CZ" dirty="0" err="1"/>
              <a:t>Lévi</a:t>
            </a:r>
            <a:r>
              <a:rPr lang="cs-CZ" dirty="0"/>
              <a:t>-Strauss)</a:t>
            </a:r>
          </a:p>
          <a:p>
            <a:endParaRPr lang="cs-CZ" dirty="0"/>
          </a:p>
        </p:txBody>
      </p:sp>
    </p:spTree>
    <p:extLst>
      <p:ext uri="{BB962C8B-B14F-4D97-AF65-F5344CB8AC3E}">
        <p14:creationId xmlns:p14="http://schemas.microsoft.com/office/powerpoint/2010/main" val="3102172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C2C436-A3F5-4413-B746-127FEC16FAE4}"/>
              </a:ext>
            </a:extLst>
          </p:cNvPr>
          <p:cNvSpPr>
            <a:spLocks noGrp="1"/>
          </p:cNvSpPr>
          <p:nvPr>
            <p:ph type="ctrTitle"/>
          </p:nvPr>
        </p:nvSpPr>
        <p:spPr>
          <a:xfrm>
            <a:off x="1413164" y="374073"/>
            <a:ext cx="9254836" cy="845127"/>
          </a:xfrm>
        </p:spPr>
        <p:txBody>
          <a:bodyPr>
            <a:normAutofit/>
          </a:bodyPr>
          <a:lstStyle/>
          <a:p>
            <a:r>
              <a:rPr lang="cs-CZ" sz="4000" b="1" dirty="0"/>
              <a:t>Stručné dějiny filosofických názorů na jazyk</a:t>
            </a:r>
            <a:endParaRPr lang="cs-CZ" sz="4000" dirty="0"/>
          </a:p>
        </p:txBody>
      </p:sp>
      <p:sp>
        <p:nvSpPr>
          <p:cNvPr id="3" name="Podnadpis 2">
            <a:extLst>
              <a:ext uri="{FF2B5EF4-FFF2-40B4-BE49-F238E27FC236}">
                <a16:creationId xmlns:a16="http://schemas.microsoft.com/office/drawing/2014/main" id="{C021F663-C1E4-456C-90F3-2F96B550B27D}"/>
              </a:ext>
            </a:extLst>
          </p:cNvPr>
          <p:cNvSpPr>
            <a:spLocks noGrp="1"/>
          </p:cNvSpPr>
          <p:nvPr>
            <p:ph type="subTitle" idx="1"/>
          </p:nvPr>
        </p:nvSpPr>
        <p:spPr>
          <a:xfrm>
            <a:off x="1413164" y="1704109"/>
            <a:ext cx="9254836" cy="4585855"/>
          </a:xfrm>
        </p:spPr>
        <p:txBody>
          <a:bodyPr>
            <a:normAutofit/>
          </a:bodyPr>
          <a:lstStyle/>
          <a:p>
            <a:pPr algn="l"/>
            <a:r>
              <a:rPr lang="cs-CZ" b="1" dirty="0"/>
              <a:t>Antika</a:t>
            </a:r>
          </a:p>
          <a:p>
            <a:pPr algn="l"/>
            <a:r>
              <a:rPr lang="cs-CZ" dirty="0"/>
              <a:t>- </a:t>
            </a:r>
            <a:r>
              <a:rPr lang="cs-CZ" b="1" dirty="0"/>
              <a:t>Platón</a:t>
            </a:r>
            <a:r>
              <a:rPr lang="cs-CZ" dirty="0"/>
              <a:t> v dialogu </a:t>
            </a:r>
            <a:r>
              <a:rPr lang="cs-CZ" b="1" dirty="0" err="1"/>
              <a:t>Kratylos</a:t>
            </a:r>
            <a:r>
              <a:rPr lang="cs-CZ" dirty="0"/>
              <a:t> řeší otázku po </a:t>
            </a:r>
            <a:r>
              <a:rPr lang="cs-CZ" b="1" dirty="0"/>
              <a:t>původu jazyka</a:t>
            </a:r>
            <a:r>
              <a:rPr lang="cs-CZ" dirty="0"/>
              <a:t> a to, </a:t>
            </a:r>
            <a:r>
              <a:rPr lang="cs-CZ" b="1" dirty="0"/>
              <a:t>jak souvisí jazyk se skutečností</a:t>
            </a:r>
            <a:r>
              <a:rPr lang="cs-CZ" dirty="0"/>
              <a:t> (označující a označované). Platón klade otázku: Souvisí bytostně slovo a věc – znak a skutečnost, kterou označuje, anebo je jazyk arbitrární záležitostí (je pouhou konvencí)? To je klíčová otázka celé filosofie jazyka vlastně podnes.</a:t>
            </a:r>
          </a:p>
          <a:p>
            <a:pPr algn="l"/>
            <a:r>
              <a:rPr lang="cs-CZ" b="1" dirty="0"/>
              <a:t>Aristoteles</a:t>
            </a:r>
            <a:r>
              <a:rPr lang="cs-CZ" dirty="0"/>
              <a:t> se vztahem označujícího (kategorie) a označovaného (věc, stránka skutečnosti, kterou označuje) zabýval ve spise Kategorie. Všímal si především</a:t>
            </a:r>
            <a:r>
              <a:rPr lang="cs-CZ" b="1" dirty="0"/>
              <a:t> souvislostí mezi jazykem a myšlením</a:t>
            </a:r>
            <a:r>
              <a:rPr lang="cs-CZ" dirty="0"/>
              <a:t>: různé druhy slov (podstatná jména, slovesa atd.) odpovídají kategoriím myšlení a správné myšlení vyžaduje správnou řeč. Z této úvahy vyrůstá logika, původně nauka o správné argumentaci v řeči.</a:t>
            </a:r>
          </a:p>
          <a:p>
            <a:endParaRPr lang="cs-CZ" dirty="0"/>
          </a:p>
        </p:txBody>
      </p:sp>
    </p:spTree>
    <p:extLst>
      <p:ext uri="{BB962C8B-B14F-4D97-AF65-F5344CB8AC3E}">
        <p14:creationId xmlns:p14="http://schemas.microsoft.com/office/powerpoint/2010/main" val="61403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48F83C-8168-4911-BE3E-12CD959B126C}"/>
              </a:ext>
            </a:extLst>
          </p:cNvPr>
          <p:cNvSpPr>
            <a:spLocks noGrp="1"/>
          </p:cNvSpPr>
          <p:nvPr>
            <p:ph type="ctrTitle"/>
          </p:nvPr>
        </p:nvSpPr>
        <p:spPr>
          <a:xfrm>
            <a:off x="955965" y="374073"/>
            <a:ext cx="9712036" cy="831272"/>
          </a:xfrm>
        </p:spPr>
        <p:txBody>
          <a:bodyPr>
            <a:normAutofit fontScale="90000"/>
          </a:bodyPr>
          <a:lstStyle/>
          <a:p>
            <a:r>
              <a:rPr lang="cs-CZ" dirty="0"/>
              <a:t>Scholastika</a:t>
            </a:r>
          </a:p>
        </p:txBody>
      </p:sp>
      <p:sp>
        <p:nvSpPr>
          <p:cNvPr id="3" name="Podnadpis 2">
            <a:extLst>
              <a:ext uri="{FF2B5EF4-FFF2-40B4-BE49-F238E27FC236}">
                <a16:creationId xmlns:a16="http://schemas.microsoft.com/office/drawing/2014/main" id="{3E015CD4-68AB-43B0-B398-ED97DA7154D9}"/>
              </a:ext>
            </a:extLst>
          </p:cNvPr>
          <p:cNvSpPr>
            <a:spLocks noGrp="1"/>
          </p:cNvSpPr>
          <p:nvPr>
            <p:ph type="subTitle" idx="1"/>
          </p:nvPr>
        </p:nvSpPr>
        <p:spPr>
          <a:xfrm>
            <a:off x="955964" y="1454727"/>
            <a:ext cx="9712035" cy="4807528"/>
          </a:xfrm>
        </p:spPr>
        <p:txBody>
          <a:bodyPr>
            <a:normAutofit fontScale="92500" lnSpcReduction="10000"/>
          </a:bodyPr>
          <a:lstStyle/>
          <a:p>
            <a:pPr algn="l"/>
            <a:r>
              <a:rPr lang="cs-CZ" dirty="0"/>
              <a:t>- Scholastika se taktéž vyrovnávala s otázkami správné argumentace, výkladu a překladu textu, dále původem jazyka </a:t>
            </a:r>
          </a:p>
          <a:p>
            <a:pPr marL="342900" indent="-342900" algn="l">
              <a:buFontTx/>
              <a:buChar char="-"/>
            </a:pPr>
            <a:r>
              <a:rPr lang="cs-CZ" b="1" dirty="0"/>
              <a:t>spor mezi realismem a nominalismem</a:t>
            </a:r>
          </a:p>
          <a:p>
            <a:pPr algn="l"/>
            <a:r>
              <a:rPr lang="cs-CZ" dirty="0"/>
              <a:t>-  Realisté zastávali stanovisko že: „universalia </a:t>
            </a:r>
            <a:r>
              <a:rPr lang="cs-CZ" dirty="0" err="1"/>
              <a:t>sunt</a:t>
            </a:r>
            <a:r>
              <a:rPr lang="cs-CZ" dirty="0"/>
              <a:t> </a:t>
            </a:r>
            <a:r>
              <a:rPr lang="cs-CZ" dirty="0" err="1"/>
              <a:t>realia</a:t>
            </a:r>
            <a:r>
              <a:rPr lang="cs-CZ" dirty="0"/>
              <a:t>“; obecniny, pojmy reálně existují (např. jako ideje v mysli boží, v podstatě pozice platónská) ve věcech (in </a:t>
            </a:r>
            <a:r>
              <a:rPr lang="cs-CZ" dirty="0" err="1"/>
              <a:t>rebus</a:t>
            </a:r>
            <a:r>
              <a:rPr lang="cs-CZ" dirty="0"/>
              <a:t>) </a:t>
            </a:r>
          </a:p>
          <a:p>
            <a:pPr marL="342900" indent="-342900" algn="l">
              <a:buFontTx/>
              <a:buChar char="-"/>
            </a:pPr>
            <a:r>
              <a:rPr lang="cs-CZ" dirty="0"/>
              <a:t>Nominalisté zastávali stanovisko, že „universalia </a:t>
            </a:r>
            <a:r>
              <a:rPr lang="cs-CZ" dirty="0" err="1"/>
              <a:t>sunt</a:t>
            </a:r>
            <a:r>
              <a:rPr lang="cs-CZ" dirty="0"/>
              <a:t> </a:t>
            </a:r>
            <a:r>
              <a:rPr lang="cs-CZ" dirty="0" err="1"/>
              <a:t>noumeona</a:t>
            </a:r>
            <a:r>
              <a:rPr lang="cs-CZ" dirty="0"/>
              <a:t>“. Obecniny jsou pouhá jména, vznikají až po věcech (post res)</a:t>
            </a:r>
          </a:p>
          <a:p>
            <a:pPr marL="342900" indent="-342900" algn="l">
              <a:buFontTx/>
              <a:buChar char="-"/>
            </a:pPr>
            <a:r>
              <a:rPr lang="cs-CZ" dirty="0"/>
              <a:t>Pierre </a:t>
            </a:r>
            <a:r>
              <a:rPr lang="cs-CZ" dirty="0" err="1"/>
              <a:t>Abélard</a:t>
            </a:r>
            <a:r>
              <a:rPr lang="cs-CZ" dirty="0"/>
              <a:t> narazil na problém různého označení: celek je totéž co dvě poloviny, výrazy se však nedají vždycky zaměnit. To souvisí s tím, že smysl slova je často určován souvislostmi, že slova mají více významů a dají se užívat buď ve vlastním, nebo v metaforickém významu. Ale i ve vlastním významu můžeme říci, že Pavel je člověk, anebo také že „Pavel“ má pět písmen; ve druhém případě míníme samo slovo „Pavel“, což moderní lingvistika označuje za problém jazyka a metajazyka.</a:t>
            </a:r>
          </a:p>
          <a:p>
            <a:endParaRPr lang="cs-CZ" dirty="0"/>
          </a:p>
        </p:txBody>
      </p:sp>
    </p:spTree>
    <p:extLst>
      <p:ext uri="{BB962C8B-B14F-4D97-AF65-F5344CB8AC3E}">
        <p14:creationId xmlns:p14="http://schemas.microsoft.com/office/powerpoint/2010/main" val="736819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550AB8-2CB4-4AAC-A871-B24BD40535AF}"/>
              </a:ext>
            </a:extLst>
          </p:cNvPr>
          <p:cNvSpPr>
            <a:spLocks noGrp="1"/>
          </p:cNvSpPr>
          <p:nvPr>
            <p:ph type="ctrTitle"/>
          </p:nvPr>
        </p:nvSpPr>
        <p:spPr>
          <a:xfrm>
            <a:off x="1274617" y="-48419"/>
            <a:ext cx="9144000" cy="872692"/>
          </a:xfrm>
        </p:spPr>
        <p:txBody>
          <a:bodyPr>
            <a:normAutofit fontScale="90000"/>
          </a:bodyPr>
          <a:lstStyle/>
          <a:p>
            <a:r>
              <a:rPr lang="cs-CZ" dirty="0"/>
              <a:t>Raný novověk</a:t>
            </a:r>
          </a:p>
        </p:txBody>
      </p:sp>
      <p:sp>
        <p:nvSpPr>
          <p:cNvPr id="3" name="Podnadpis 2">
            <a:extLst>
              <a:ext uri="{FF2B5EF4-FFF2-40B4-BE49-F238E27FC236}">
                <a16:creationId xmlns:a16="http://schemas.microsoft.com/office/drawing/2014/main" id="{4C1D9084-2063-4526-A9DB-6D7EABC818C8}"/>
              </a:ext>
            </a:extLst>
          </p:cNvPr>
          <p:cNvSpPr>
            <a:spLocks noGrp="1"/>
          </p:cNvSpPr>
          <p:nvPr>
            <p:ph type="subTitle" idx="1"/>
          </p:nvPr>
        </p:nvSpPr>
        <p:spPr>
          <a:xfrm>
            <a:off x="1288472" y="1454727"/>
            <a:ext cx="9130145" cy="5015346"/>
          </a:xfrm>
        </p:spPr>
        <p:txBody>
          <a:bodyPr/>
          <a:lstStyle/>
          <a:p>
            <a:pPr algn="l"/>
            <a:r>
              <a:rPr lang="cs-CZ" dirty="0"/>
              <a:t>- Od 17. století se Evropané díky misionářům začali seznamovat s mimoevropskými jazyky, německý jezuita A. </a:t>
            </a:r>
            <a:r>
              <a:rPr lang="cs-CZ" dirty="0" err="1"/>
              <a:t>Kircher</a:t>
            </a:r>
            <a:r>
              <a:rPr lang="cs-CZ" dirty="0"/>
              <a:t> začal studovat egyptské hieroglyfy a čínské znakové písmo. </a:t>
            </a:r>
          </a:p>
          <a:p>
            <a:pPr algn="l"/>
            <a:r>
              <a:rPr lang="cs-CZ" dirty="0"/>
              <a:t>- Pod vlivem Descartova racionalismu pak vznikla </a:t>
            </a:r>
            <a:r>
              <a:rPr lang="cs-CZ" b="1" dirty="0"/>
              <a:t>myšlenka dokonalého univerzálního jazyka</a:t>
            </a:r>
            <a:r>
              <a:rPr lang="cs-CZ" dirty="0"/>
              <a:t>, tematizoval se zde problém vztahu jazyka a myšlení a zkoumalo se, zda existuje možnost nalezení společného jazyka, které umožní komunikaci lidstva jako celku (J. A. Komenský nebo W. Leibniz) </a:t>
            </a:r>
          </a:p>
          <a:p>
            <a:pPr algn="l"/>
            <a:r>
              <a:rPr lang="cs-CZ" dirty="0"/>
              <a:t>– úvahy vznikají v souvislosti s možností uzavření mírových dohod a mírového řešení válečných konfliktů. Vychází se z předpokladu, že koneckonců jako racionální bytosti myslíme všichni stejně a dokážeme se racionálně domluvit.</a:t>
            </a:r>
          </a:p>
          <a:p>
            <a:endParaRPr lang="cs-CZ" dirty="0"/>
          </a:p>
        </p:txBody>
      </p:sp>
    </p:spTree>
    <p:extLst>
      <p:ext uri="{BB962C8B-B14F-4D97-AF65-F5344CB8AC3E}">
        <p14:creationId xmlns:p14="http://schemas.microsoft.com/office/powerpoint/2010/main" val="2493257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975D44-0997-464C-9D38-AD7B8E07C718}"/>
              </a:ext>
            </a:extLst>
          </p:cNvPr>
          <p:cNvSpPr>
            <a:spLocks noGrp="1"/>
          </p:cNvSpPr>
          <p:nvPr>
            <p:ph type="ctrTitle"/>
          </p:nvPr>
        </p:nvSpPr>
        <p:spPr>
          <a:xfrm>
            <a:off x="1524000" y="471055"/>
            <a:ext cx="9144000" cy="623454"/>
          </a:xfrm>
        </p:spPr>
        <p:txBody>
          <a:bodyPr>
            <a:normAutofit fontScale="90000"/>
          </a:bodyPr>
          <a:lstStyle/>
          <a:p>
            <a:r>
              <a:rPr lang="cs-CZ" dirty="0"/>
              <a:t>Jazyk v myšlení 18. a 19. století</a:t>
            </a:r>
          </a:p>
        </p:txBody>
      </p:sp>
      <p:sp>
        <p:nvSpPr>
          <p:cNvPr id="3" name="Podnadpis 2">
            <a:extLst>
              <a:ext uri="{FF2B5EF4-FFF2-40B4-BE49-F238E27FC236}">
                <a16:creationId xmlns:a16="http://schemas.microsoft.com/office/drawing/2014/main" id="{F493E291-47E3-4383-9A0C-34BE91B613E4}"/>
              </a:ext>
            </a:extLst>
          </p:cNvPr>
          <p:cNvSpPr>
            <a:spLocks noGrp="1"/>
          </p:cNvSpPr>
          <p:nvPr>
            <p:ph type="subTitle" idx="1"/>
          </p:nvPr>
        </p:nvSpPr>
        <p:spPr>
          <a:xfrm>
            <a:off x="1524000" y="1219201"/>
            <a:ext cx="9144000" cy="5334000"/>
          </a:xfrm>
        </p:spPr>
        <p:txBody>
          <a:bodyPr>
            <a:normAutofit/>
          </a:bodyPr>
          <a:lstStyle/>
          <a:p>
            <a:pPr marL="342900" indent="-342900" algn="l">
              <a:buFontTx/>
              <a:buChar char="-"/>
            </a:pPr>
            <a:r>
              <a:rPr lang="cs-CZ" dirty="0"/>
              <a:t>Koncem 18. století vystoupil proti této racionalistické tendenci německý filosof Herder s myšlenkou </a:t>
            </a:r>
            <a:r>
              <a:rPr lang="cs-CZ" b="1" dirty="0"/>
              <a:t>jedinečnosti národních jazyků</a:t>
            </a:r>
            <a:r>
              <a:rPr lang="cs-CZ" dirty="0"/>
              <a:t>, které jsou nositeli jedinečného charakteru a ducha národů. </a:t>
            </a:r>
          </a:p>
          <a:p>
            <a:pPr marL="342900" indent="-342900" algn="l">
              <a:buFontTx/>
              <a:buChar char="-"/>
            </a:pPr>
            <a:r>
              <a:rPr lang="cs-CZ" dirty="0"/>
              <a:t>Herderovy myšlenky inspirovaly obrozenecká hnutí ve východní a severní Evropě a také německého lingvistu a filosofa Wilhelma von Humboldt. Na základě rozsáhlého studia různých jazyků vyslovil Humboldt přesvědčení, že </a:t>
            </a:r>
            <a:r>
              <a:rPr lang="cs-CZ" b="1" dirty="0"/>
              <a:t>jazyk podstatně určuje naše myšlení</a:t>
            </a:r>
            <a:r>
              <a:rPr lang="cs-CZ" dirty="0"/>
              <a:t>, a to každý trochu jinak. </a:t>
            </a:r>
          </a:p>
          <a:p>
            <a:pPr algn="l"/>
            <a:r>
              <a:rPr lang="cs-CZ" dirty="0"/>
              <a:t>-    Koncem 19. vzniká hlavně v Německu nová vlna zájmu o jazyk, tentokrát opět o jeho univerzálnost, ale v jiné souvislosti, tentokrát s logikou. Jazyk je jediný nástroj filosofa a filosofická diskuse je tedy diskusí o myšlenkách, vyjádřených jazykem, čili o výpovědích. Německý logik </a:t>
            </a:r>
            <a:r>
              <a:rPr lang="cs-CZ" dirty="0" err="1"/>
              <a:t>Gottlob</a:t>
            </a:r>
            <a:r>
              <a:rPr lang="cs-CZ" dirty="0"/>
              <a:t> </a:t>
            </a:r>
            <a:r>
              <a:rPr lang="cs-CZ" dirty="0" err="1"/>
              <a:t>Frege</a:t>
            </a:r>
            <a:r>
              <a:rPr lang="cs-CZ" dirty="0"/>
              <a:t> opět oživil otázku vztahu mezi znakem, významem a zkušeností a zahájil tak hnutí, které později dostalo název </a:t>
            </a:r>
            <a:r>
              <a:rPr lang="cs-CZ" b="1" dirty="0"/>
              <a:t>„obrat k jazyku“</a:t>
            </a:r>
            <a:r>
              <a:rPr lang="cs-CZ" dirty="0"/>
              <a:t> (anglicky </a:t>
            </a:r>
            <a:r>
              <a:rPr lang="cs-CZ" i="1" dirty="0" err="1"/>
              <a:t>Linguistic</a:t>
            </a:r>
            <a:r>
              <a:rPr lang="cs-CZ" i="1" dirty="0"/>
              <a:t> </a:t>
            </a:r>
            <a:r>
              <a:rPr lang="cs-CZ" i="1" dirty="0" err="1"/>
              <a:t>turn</a:t>
            </a:r>
            <a:r>
              <a:rPr lang="cs-CZ" dirty="0"/>
              <a:t>). </a:t>
            </a:r>
          </a:p>
          <a:p>
            <a:endParaRPr lang="cs-CZ" dirty="0"/>
          </a:p>
        </p:txBody>
      </p:sp>
    </p:spTree>
    <p:extLst>
      <p:ext uri="{BB962C8B-B14F-4D97-AF65-F5344CB8AC3E}">
        <p14:creationId xmlns:p14="http://schemas.microsoft.com/office/powerpoint/2010/main" val="198695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773C4C-3614-4B13-BDCA-D19BC5CDF5FE}"/>
              </a:ext>
            </a:extLst>
          </p:cNvPr>
          <p:cNvSpPr>
            <a:spLocks noGrp="1"/>
          </p:cNvSpPr>
          <p:nvPr>
            <p:ph type="ctrTitle"/>
          </p:nvPr>
        </p:nvSpPr>
        <p:spPr>
          <a:xfrm>
            <a:off x="1524000" y="845128"/>
            <a:ext cx="9144000" cy="748144"/>
          </a:xfrm>
        </p:spPr>
        <p:txBody>
          <a:bodyPr>
            <a:normAutofit fontScale="90000"/>
          </a:bodyPr>
          <a:lstStyle/>
          <a:p>
            <a:br>
              <a:rPr lang="cs-CZ" sz="2700" dirty="0"/>
            </a:br>
            <a:br>
              <a:rPr lang="cs-CZ" sz="2700" dirty="0"/>
            </a:br>
            <a:br>
              <a:rPr lang="cs-CZ" sz="2700" dirty="0"/>
            </a:br>
            <a:r>
              <a:rPr lang="cs-CZ" sz="3600" dirty="0"/>
              <a:t>Počátky analytické filosofie (novopozitivismus, logický pozitivismus)</a:t>
            </a:r>
          </a:p>
        </p:txBody>
      </p:sp>
      <p:sp>
        <p:nvSpPr>
          <p:cNvPr id="3" name="Podnadpis 2">
            <a:extLst>
              <a:ext uri="{FF2B5EF4-FFF2-40B4-BE49-F238E27FC236}">
                <a16:creationId xmlns:a16="http://schemas.microsoft.com/office/drawing/2014/main" id="{32A12536-F2D4-48AC-85B6-9A1734C75D9C}"/>
              </a:ext>
            </a:extLst>
          </p:cNvPr>
          <p:cNvSpPr>
            <a:spLocks noGrp="1"/>
          </p:cNvSpPr>
          <p:nvPr>
            <p:ph type="subTitle" idx="1"/>
          </p:nvPr>
        </p:nvSpPr>
        <p:spPr>
          <a:xfrm>
            <a:off x="1524000" y="1870364"/>
            <a:ext cx="9144000" cy="4738253"/>
          </a:xfrm>
        </p:spPr>
        <p:txBody>
          <a:bodyPr>
            <a:normAutofit fontScale="92500" lnSpcReduction="20000"/>
          </a:bodyPr>
          <a:lstStyle/>
          <a:p>
            <a:pPr marL="342900" indent="-342900" algn="l">
              <a:buFontTx/>
              <a:buChar char="-"/>
            </a:pPr>
            <a:r>
              <a:rPr lang="cs-CZ" dirty="0"/>
              <a:t>Kořeny má v pozitivismu 19. století. Hlavními představiteli pozitivismu byli Auguste </a:t>
            </a:r>
            <a:r>
              <a:rPr lang="cs-CZ" dirty="0" err="1"/>
              <a:t>Comte</a:t>
            </a:r>
            <a:r>
              <a:rPr lang="cs-CZ" dirty="0"/>
              <a:t>, John Stuart </a:t>
            </a:r>
            <a:r>
              <a:rPr lang="cs-CZ" dirty="0" err="1"/>
              <a:t>Mill</a:t>
            </a:r>
            <a:r>
              <a:rPr lang="cs-CZ" dirty="0"/>
              <a:t>, Herbert Spencer, E. Mach, </a:t>
            </a:r>
            <a:r>
              <a:rPr lang="cs-CZ" dirty="0" err="1"/>
              <a:t>Avenarius</a:t>
            </a:r>
            <a:r>
              <a:rPr lang="cs-CZ" dirty="0"/>
              <a:t>. Základními znaky pozitivismu byl empirismus, materialismus a scientismus. </a:t>
            </a:r>
          </a:p>
          <a:p>
            <a:pPr marL="342900" indent="-342900" algn="l">
              <a:buFontTx/>
              <a:buChar char="-"/>
            </a:pPr>
            <a:r>
              <a:rPr lang="cs-CZ" dirty="0"/>
              <a:t>Hlavním dílem je Kurz pozitivní filosofie Augusta </a:t>
            </a:r>
            <a:r>
              <a:rPr lang="cs-CZ" dirty="0" err="1"/>
              <a:t>Comta</a:t>
            </a:r>
            <a:r>
              <a:rPr lang="cs-CZ" dirty="0"/>
              <a:t>. Podle pozitivistů není možno odlišit mezi podstatou a jevem. Nám přístupný svět je souborem jednotlivých pozorovatelných faktů. Naše vědění směřuje k uspořádávání těchto faktů. V pořádajících systémech jsou obsaženy všechny naše abstraktní pojmy, všechna schémata matematických věd, všechny idealizace věd přírodních. Systém pořádající naše zkušenosti do nich nesmí nic dalšího vnášet, musí pamatovat na to, že prostředky abstrakce jsou lidské výtvory, kterými se organizuje lidská zkušenost a nemohou si činit nárok na vlastní existenci. Člověk se musí spokojit fakty, a především ve vědě se musí vyhýbat subjektivnímu hodnocení. Pro pozitivisty je typická víra v zásadní jednotnost metody vědy.</a:t>
            </a:r>
          </a:p>
          <a:p>
            <a:pPr algn="l"/>
            <a:r>
              <a:rPr lang="cs-CZ" dirty="0"/>
              <a:t>- </a:t>
            </a:r>
            <a:r>
              <a:rPr lang="cs-CZ" dirty="0" err="1"/>
              <a:t>Comte</a:t>
            </a:r>
            <a:r>
              <a:rPr lang="cs-CZ" dirty="0"/>
              <a:t> rozlišuje 3 stádia vývoje lidstva: 1. teologické nebo náboženské, 2.metafyzické neboli filosofické, 3. pozitivní, vědecké stádium. S vědou a vědeckým poznáním spojuje </a:t>
            </a:r>
            <a:r>
              <a:rPr lang="cs-CZ" dirty="0" err="1"/>
              <a:t>Comte</a:t>
            </a:r>
            <a:r>
              <a:rPr lang="cs-CZ" dirty="0"/>
              <a:t> lepší budoucnost lidstva a přestavbu společenského života na základě pozitivních, vědeckých  znalostí. </a:t>
            </a:r>
          </a:p>
          <a:p>
            <a:endParaRPr lang="cs-CZ" dirty="0"/>
          </a:p>
        </p:txBody>
      </p:sp>
    </p:spTree>
    <p:extLst>
      <p:ext uri="{BB962C8B-B14F-4D97-AF65-F5344CB8AC3E}">
        <p14:creationId xmlns:p14="http://schemas.microsoft.com/office/powerpoint/2010/main" val="3706777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AF647C-A7EE-4900-8021-92A8D8785FEE}"/>
              </a:ext>
            </a:extLst>
          </p:cNvPr>
          <p:cNvSpPr>
            <a:spLocks noGrp="1"/>
          </p:cNvSpPr>
          <p:nvPr>
            <p:ph type="ctrTitle"/>
          </p:nvPr>
        </p:nvSpPr>
        <p:spPr>
          <a:xfrm>
            <a:off x="1288473" y="609601"/>
            <a:ext cx="9379527" cy="803564"/>
          </a:xfrm>
        </p:spPr>
        <p:txBody>
          <a:bodyPr>
            <a:normAutofit fontScale="90000"/>
          </a:bodyPr>
          <a:lstStyle/>
          <a:p>
            <a:r>
              <a:rPr lang="cs-CZ" dirty="0"/>
              <a:t>Ludwig </a:t>
            </a:r>
            <a:r>
              <a:rPr lang="cs-CZ" dirty="0" err="1"/>
              <a:t>Wittgenstein</a:t>
            </a:r>
            <a:endParaRPr lang="cs-CZ" dirty="0"/>
          </a:p>
        </p:txBody>
      </p:sp>
      <p:sp>
        <p:nvSpPr>
          <p:cNvPr id="3" name="Podnadpis 2">
            <a:extLst>
              <a:ext uri="{FF2B5EF4-FFF2-40B4-BE49-F238E27FC236}">
                <a16:creationId xmlns:a16="http://schemas.microsoft.com/office/drawing/2014/main" id="{07FD6694-F295-423C-9446-EDA1D2EFDDF8}"/>
              </a:ext>
            </a:extLst>
          </p:cNvPr>
          <p:cNvSpPr>
            <a:spLocks noGrp="1"/>
          </p:cNvSpPr>
          <p:nvPr>
            <p:ph type="subTitle" idx="1"/>
          </p:nvPr>
        </p:nvSpPr>
        <p:spPr>
          <a:xfrm>
            <a:off x="1399309" y="1593272"/>
            <a:ext cx="9268691" cy="4918363"/>
          </a:xfrm>
        </p:spPr>
        <p:txBody>
          <a:bodyPr>
            <a:normAutofit fontScale="92500" lnSpcReduction="20000"/>
          </a:bodyPr>
          <a:lstStyle/>
          <a:p>
            <a:pPr algn="l"/>
            <a:r>
              <a:rPr lang="cs-CZ" dirty="0"/>
              <a:t>- Za zakladatele je považován </a:t>
            </a:r>
            <a:r>
              <a:rPr lang="cs-CZ" b="1" dirty="0"/>
              <a:t>Ludwig </a:t>
            </a:r>
            <a:r>
              <a:rPr lang="cs-CZ" b="1" dirty="0" err="1"/>
              <a:t>Wittgenstein</a:t>
            </a:r>
            <a:r>
              <a:rPr lang="cs-CZ" dirty="0"/>
              <a:t> a jeho hlavní dílo: Traktát logicko-filosofický z roku 1921. </a:t>
            </a:r>
          </a:p>
          <a:p>
            <a:pPr algn="l"/>
            <a:r>
              <a:rPr lang="cs-CZ" dirty="0"/>
              <a:t>- Podle </a:t>
            </a:r>
            <a:r>
              <a:rPr lang="cs-CZ" dirty="0" err="1"/>
              <a:t>Wittgensteina</a:t>
            </a:r>
            <a:r>
              <a:rPr lang="cs-CZ" dirty="0"/>
              <a:t> je </a:t>
            </a:r>
            <a:r>
              <a:rPr lang="cs-CZ" b="1" dirty="0"/>
              <a:t>„cílem filosofie logické ujasňování myšlenek. Filosofie není žádná doktrína, nýbrž určitá činnost. Výsledkem filosofie nejsou filosofické výroky, ale ujasňování výroků.“</a:t>
            </a:r>
          </a:p>
          <a:p>
            <a:pPr algn="l"/>
            <a:r>
              <a:rPr lang="cs-CZ" dirty="0"/>
              <a:t>(výrok je jazykový výraz, který může být pravdivý nebo nepravdivý)</a:t>
            </a:r>
          </a:p>
          <a:p>
            <a:pPr algn="l"/>
            <a:r>
              <a:rPr lang="cs-CZ" dirty="0"/>
              <a:t>- Wittgensteinovi jde o otázku, za jakých podmínek jsou výroky vědecky smysluplné. Smysl věty spočívá v metodě, kterou lze ukázat, kdy je tato věta pravdivá a kdy nepravdivá. Verifikace se provádí empiricky a logicky.</a:t>
            </a:r>
          </a:p>
          <a:p>
            <a:pPr algn="l"/>
            <a:r>
              <a:rPr lang="cs-CZ" dirty="0"/>
              <a:t>- Odlišuje tzv. „smysluplné věty“ (</a:t>
            </a:r>
            <a:r>
              <a:rPr lang="cs-CZ" dirty="0" err="1"/>
              <a:t>Sinnvolle</a:t>
            </a:r>
            <a:r>
              <a:rPr lang="cs-CZ" dirty="0"/>
              <a:t> </a:t>
            </a:r>
            <a:r>
              <a:rPr lang="cs-CZ" dirty="0" err="1"/>
              <a:t>Saetze</a:t>
            </a:r>
            <a:r>
              <a:rPr lang="cs-CZ" dirty="0"/>
              <a:t>) a „zdánlivé problémy“ (</a:t>
            </a:r>
            <a:r>
              <a:rPr lang="cs-CZ" dirty="0" err="1"/>
              <a:t>Scheinprobleme</a:t>
            </a:r>
            <a:r>
              <a:rPr lang="cs-CZ" dirty="0"/>
              <a:t>), ty, které nelze ani empiricky ani logicky verifikovat (ověřit jejich pravdivost). Ke zdánlivým problémům patří vše, co nelze empiricky verifikovat, jsou to věty, v nichž se nacházejí bez-smyslná slova jako Bůh, bytí, absolutno, nicota apod. Nebo věty, které nerespektují pravidla syntaxe: „Nic </a:t>
            </a:r>
            <a:r>
              <a:rPr lang="cs-CZ" dirty="0" err="1"/>
              <a:t>nicuje</a:t>
            </a:r>
            <a:r>
              <a:rPr lang="cs-CZ" dirty="0"/>
              <a:t>.“</a:t>
            </a:r>
          </a:p>
          <a:p>
            <a:pPr algn="l"/>
            <a:r>
              <a:rPr lang="cs-CZ" dirty="0"/>
              <a:t>Přírodověda je souhrnem pravdivých výroků. Filosofie je ujasňování logické stavby přírodovědného poznání. </a:t>
            </a:r>
          </a:p>
          <a:p>
            <a:endParaRPr lang="cs-CZ" dirty="0"/>
          </a:p>
        </p:txBody>
      </p:sp>
    </p:spTree>
    <p:extLst>
      <p:ext uri="{BB962C8B-B14F-4D97-AF65-F5344CB8AC3E}">
        <p14:creationId xmlns:p14="http://schemas.microsoft.com/office/powerpoint/2010/main" val="386252122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2109</Words>
  <Application>Microsoft Office PowerPoint</Application>
  <PresentationFormat>Širokoúhlá obrazovka</PresentationFormat>
  <Paragraphs>82</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Filosofie jazyka I.</vt:lpstr>
      <vt:lpstr>Jazykový obrat ve filosofii</vt:lpstr>
      <vt:lpstr>Filosofie jazyka</vt:lpstr>
      <vt:lpstr>Stručné dějiny filosofických názorů na jazyk</vt:lpstr>
      <vt:lpstr>Scholastika</vt:lpstr>
      <vt:lpstr>Raný novověk</vt:lpstr>
      <vt:lpstr>Jazyk v myšlení 18. a 19. století</vt:lpstr>
      <vt:lpstr>   Počátky analytické filosofie (novopozitivismus, logický pozitivismus)</vt:lpstr>
      <vt:lpstr>Ludwig Wittgenstein</vt:lpstr>
      <vt:lpstr>Základní myšlenky Traktátu: </vt:lpstr>
      <vt:lpstr>Vídeňský kruh</vt:lpstr>
      <vt:lpstr>Karl Raimund Popper</vt:lpstr>
      <vt:lpstr>Prezentace aplikace PowerPoint</vt:lpstr>
      <vt:lpstr>Wittgenstein II.</vt:lpstr>
      <vt:lpstr>Jazykové hry</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Filosofie jazyka I.</dc:title>
  <dc:creator>Naděžda Pelcová</dc:creator>
  <cp:lastModifiedBy>Naděžda Pelcová</cp:lastModifiedBy>
  <cp:revision>10</cp:revision>
  <dcterms:created xsi:type="dcterms:W3CDTF">2021-04-27T09:11:09Z</dcterms:created>
  <dcterms:modified xsi:type="dcterms:W3CDTF">2021-04-27T14:46:40Z</dcterms:modified>
</cp:coreProperties>
</file>