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323" r:id="rId2"/>
    <p:sldId id="324" r:id="rId3"/>
    <p:sldId id="325" r:id="rId4"/>
    <p:sldId id="326" r:id="rId5"/>
    <p:sldId id="330" r:id="rId6"/>
    <p:sldId id="331" r:id="rId7"/>
    <p:sldId id="321" r:id="rId8"/>
    <p:sldId id="305" r:id="rId9"/>
    <p:sldId id="356" r:id="rId10"/>
    <p:sldId id="335" r:id="rId11"/>
    <p:sldId id="357" r:id="rId12"/>
    <p:sldId id="358" r:id="rId13"/>
    <p:sldId id="359" r:id="rId14"/>
    <p:sldId id="336" r:id="rId15"/>
    <p:sldId id="337" r:id="rId16"/>
    <p:sldId id="260" r:id="rId17"/>
    <p:sldId id="262" r:id="rId18"/>
    <p:sldId id="294" r:id="rId19"/>
    <p:sldId id="338" r:id="rId20"/>
    <p:sldId id="343" r:id="rId21"/>
    <p:sldId id="344" r:id="rId22"/>
    <p:sldId id="351" r:id="rId23"/>
    <p:sldId id="352" r:id="rId24"/>
    <p:sldId id="345" r:id="rId25"/>
    <p:sldId id="353" r:id="rId26"/>
    <p:sldId id="354" r:id="rId27"/>
    <p:sldId id="346" r:id="rId28"/>
    <p:sldId id="347" r:id="rId29"/>
    <p:sldId id="355" r:id="rId30"/>
    <p:sldId id="349" r:id="rId31"/>
    <p:sldId id="350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289" r:id="rId51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C6077-B0D5-40C4-A154-9A73C12BFD8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4695D-E680-4E7D-A853-2F5119E74B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707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EE530-9CF2-4971-B3B3-D014A5995226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F6C2C-73B9-42ED-889D-9228FBE0F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1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Program semestru viz sylabus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6C2C-73B9-42ED-889D-9228FBE0FAF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00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49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0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18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55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96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45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7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84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72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5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00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65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dKSU7E23h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79333"/>
          </a:xfrm>
        </p:spPr>
        <p:txBody>
          <a:bodyPr/>
          <a:lstStyle/>
          <a:p>
            <a:r>
              <a:rPr lang="cs-CZ" dirty="0" smtClean="0"/>
              <a:t>Národnost a menšina – kritická analýza diskurzu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012324"/>
            <a:ext cx="9144000" cy="1245476"/>
          </a:xfrm>
        </p:spPr>
        <p:txBody>
          <a:bodyPr>
            <a:normAutofit/>
          </a:bodyPr>
          <a:lstStyle/>
          <a:p>
            <a:r>
              <a:rPr lang="cs-CZ" sz="4000" dirty="0" smtClean="0"/>
              <a:t>Týden 3: Kritika a ideologie v CDA, nástin DHA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87684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Jürgen</a:t>
            </a:r>
            <a:r>
              <a:rPr lang="cs-CZ" dirty="0" smtClean="0"/>
              <a:t> </a:t>
            </a:r>
            <a:r>
              <a:rPr lang="cs-CZ" dirty="0" err="1" smtClean="0"/>
              <a:t>Habermas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1967</a:t>
            </a:r>
          </a:p>
          <a:p>
            <a:r>
              <a:rPr lang="cs-CZ" i="1" dirty="0" smtClean="0"/>
              <a:t>Dialektika a sociologie</a:t>
            </a:r>
            <a:endParaRPr lang="cs-CZ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20" y="495219"/>
            <a:ext cx="6427156" cy="428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Hádanka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Který známý filozof je podle Vás autorem této citace?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„Významy se tvoří v použití.“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280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Ludwig </a:t>
            </a:r>
            <a:r>
              <a:rPr lang="cs-CZ" dirty="0" err="1" smtClean="0"/>
              <a:t>Wittgenstein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04287"/>
            <a:ext cx="10515600" cy="3872675"/>
          </a:xfrm>
        </p:spPr>
        <p:txBody>
          <a:bodyPr/>
          <a:lstStyle/>
          <a:p>
            <a:r>
              <a:rPr lang="cs-CZ" dirty="0" smtClean="0"/>
              <a:t>1989</a:t>
            </a:r>
          </a:p>
          <a:p>
            <a:r>
              <a:rPr lang="cs-CZ" i="1" dirty="0" err="1" smtClean="0"/>
              <a:t>Tractatus</a:t>
            </a:r>
            <a:r>
              <a:rPr lang="cs-CZ" i="1" dirty="0" smtClean="0"/>
              <a:t> </a:t>
            </a:r>
            <a:r>
              <a:rPr lang="cs-CZ" i="1" dirty="0" err="1" smtClean="0"/>
              <a:t>logico-philosophicus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84" y="1690688"/>
            <a:ext cx="4884612" cy="36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7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Hádanka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Který známý </a:t>
            </a:r>
            <a:r>
              <a:rPr lang="cs-CZ" dirty="0" smtClean="0"/>
              <a:t>filozof </a:t>
            </a:r>
            <a:r>
              <a:rPr lang="cs-CZ" dirty="0"/>
              <a:t>podle Vás </a:t>
            </a:r>
            <a:r>
              <a:rPr lang="cs-CZ" dirty="0" smtClean="0"/>
              <a:t>takto nahlíží na moc?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Moc souvisí s technologiemi</a:t>
            </a:r>
          </a:p>
          <a:p>
            <a:r>
              <a:rPr lang="cs-CZ" dirty="0" smtClean="0"/>
              <a:t>Moc se uplatňuje pomocí hrozby násilím</a:t>
            </a:r>
          </a:p>
          <a:p>
            <a:r>
              <a:rPr lang="cs-CZ" dirty="0" smtClean="0"/>
              <a:t>Funkcionalistický přístup a nahlížení na moc: zkoumá funkce a výsledky různých technologií dozoru a trestání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680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Michel </a:t>
            </a:r>
            <a:r>
              <a:rPr lang="cs-CZ" dirty="0" err="1" smtClean="0"/>
              <a:t>Foucault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1975</a:t>
            </a:r>
          </a:p>
          <a:p>
            <a:r>
              <a:rPr lang="cs-CZ" i="1" dirty="0" err="1" smtClean="0"/>
              <a:t>Surveiller</a:t>
            </a:r>
            <a:r>
              <a:rPr lang="cs-CZ" i="1" dirty="0" smtClean="0"/>
              <a:t> et </a:t>
            </a:r>
            <a:r>
              <a:rPr lang="cs-CZ" i="1" dirty="0" err="1" smtClean="0"/>
              <a:t>Punir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6592"/>
            <a:ext cx="4908804" cy="49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02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Situovaná kritika</a:t>
            </a:r>
          </a:p>
          <a:p>
            <a:r>
              <a:rPr lang="cs-CZ" dirty="0" smtClean="0"/>
              <a:t>Frankfurtská škola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28" y="2382392"/>
            <a:ext cx="6409944" cy="350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3 aspekty kritiky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61309"/>
            <a:ext cx="10515600" cy="401565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3600" dirty="0" smtClean="0"/>
              <a:t>Kritika imanentní v textu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err="1" smtClean="0"/>
              <a:t>Sociodiagnostická</a:t>
            </a:r>
            <a:r>
              <a:rPr lang="cs-CZ" sz="3600" dirty="0" smtClean="0"/>
              <a:t> kritika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/>
              <a:t>Prospektivní kritika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091299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Ideologie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43327"/>
            <a:ext cx="10515600" cy="3933635"/>
          </a:xfrm>
          <a:solidFill>
            <a:schemeClr val="bg1">
              <a:alpha val="1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Společenské procesy, v nichž a díky nimž hegemonické symbolické formy kolují ve společenském světě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482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Úloha DHA vzhledem k ideologii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Sémiotické praktiky reprodukují ideologie</a:t>
            </a:r>
          </a:p>
          <a:p>
            <a:r>
              <a:rPr lang="cs-CZ" sz="3200" dirty="0" smtClean="0"/>
              <a:t>DHA se snaží demystifikovat hegemonii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29902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III. </a:t>
            </a:r>
            <a:r>
              <a:rPr lang="cs-CZ" dirty="0" smtClean="0">
                <a:latin typeface="+mn-lt"/>
              </a:rPr>
              <a:t>Nástin DHA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19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2175"/>
            <a:ext cx="10515600" cy="4364788"/>
          </a:xfrm>
        </p:spPr>
        <p:txBody>
          <a:bodyPr>
            <a:normAutofit/>
          </a:bodyPr>
          <a:lstStyle/>
          <a:p>
            <a:r>
              <a:rPr lang="cs-CZ" sz="4000" dirty="0" smtClean="0"/>
              <a:t>Vyučující: Mgr. Bc. Sylva </a:t>
            </a:r>
            <a:r>
              <a:rPr lang="cs-CZ" sz="4000" dirty="0" err="1" smtClean="0"/>
              <a:t>Švejdarová</a:t>
            </a:r>
            <a:r>
              <a:rPr lang="cs-CZ" sz="4000" dirty="0" smtClean="0"/>
              <a:t>, MA, PhD</a:t>
            </a:r>
          </a:p>
          <a:p>
            <a:r>
              <a:rPr lang="cs-CZ" sz="4000" dirty="0" smtClean="0"/>
              <a:t>Kontakt</a:t>
            </a:r>
            <a:r>
              <a:rPr lang="cs-CZ" sz="4000" smtClean="0"/>
              <a:t>: svejs1aj@ff.cuni.cz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71867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rozměry DHA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Obsah a témata určitého diskurzu</a:t>
            </a:r>
          </a:p>
          <a:p>
            <a:pPr marL="514350" indent="-514350">
              <a:buAutoNum type="arabicPeriod"/>
            </a:pPr>
            <a:r>
              <a:rPr lang="cs-CZ" dirty="0" smtClean="0"/>
              <a:t>Diskurzivní strategie</a:t>
            </a:r>
          </a:p>
          <a:p>
            <a:pPr marL="514350" indent="-514350">
              <a:buAutoNum type="arabicPeriod"/>
            </a:pPr>
            <a:r>
              <a:rPr lang="cs-CZ" dirty="0" smtClean="0"/>
              <a:t>Jazykové prostředky a jazykové realizace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16" y="3248291"/>
            <a:ext cx="5489448" cy="323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89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 otázek DHA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Jak jsou osoby, jevy, události, procesy a činnosti jazykově označovány?</a:t>
            </a:r>
          </a:p>
          <a:p>
            <a:pPr marL="514350" indent="-514350">
              <a:buAutoNum type="arabicPeriod"/>
            </a:pPr>
            <a:r>
              <a:rPr lang="cs-CZ" dirty="0" smtClean="0"/>
              <a:t>Jaké vlastnosti jsou jim přisuzovány?</a:t>
            </a:r>
          </a:p>
          <a:p>
            <a:pPr marL="514350" indent="-514350">
              <a:buAutoNum type="arabicPeriod"/>
            </a:pPr>
            <a:r>
              <a:rPr lang="cs-CZ" dirty="0" smtClean="0"/>
              <a:t>Jaké argumenty patřičný diskurz využívá?</a:t>
            </a:r>
          </a:p>
          <a:p>
            <a:pPr marL="514350" indent="-514350">
              <a:buAutoNum type="arabicPeriod"/>
            </a:pPr>
            <a:r>
              <a:rPr lang="cs-CZ" dirty="0" smtClean="0"/>
              <a:t>Z jakého úhlu pohledu je předchozí (bod 1. – 3.) nahlíženo?</a:t>
            </a:r>
          </a:p>
          <a:p>
            <a:pPr marL="514350" indent="-514350">
              <a:buAutoNum type="arabicPeriod"/>
            </a:pPr>
            <a:r>
              <a:rPr lang="cs-CZ" dirty="0" smtClean="0"/>
              <a:t>Jsou výpovědi (1. – 3.) otevřeně vysloveny, jsou zesilovány nebo zmírňovány?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98" y="4857749"/>
            <a:ext cx="3866770" cy="154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51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Záměrný plán používání praktik (včetně diskurzivních praktik), které vedou k dosažení určitého společenského, politického, psychologického či jazykového cíle.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Diskurzivní strategie se vyskytují na různých úrovních jazyka, jeho organizace a celistvosti.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596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– odpovídají na 5 otázek DHA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Nominace</a:t>
            </a:r>
          </a:p>
          <a:p>
            <a:pPr marL="514350" indent="-514350">
              <a:buAutoNum type="arabicPeriod"/>
            </a:pPr>
            <a:r>
              <a:rPr lang="cs-CZ" dirty="0" smtClean="0"/>
              <a:t>Predikace</a:t>
            </a:r>
          </a:p>
          <a:p>
            <a:pPr marL="514350" indent="-514350">
              <a:buAutoNum type="arabicPeriod"/>
            </a:pPr>
            <a:r>
              <a:rPr lang="cs-CZ" dirty="0" smtClean="0"/>
              <a:t>Argumentace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Perspektivizace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Zesilování či zmírňování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56" y="2080419"/>
            <a:ext cx="5772244" cy="384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66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Strategie, cíle, 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Viz tabulka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Reisigl</a:t>
            </a:r>
            <a:r>
              <a:rPr lang="en-US" dirty="0"/>
              <a:t>, </a:t>
            </a:r>
            <a:r>
              <a:rPr lang="cs-CZ" dirty="0"/>
              <a:t>M</a:t>
            </a:r>
            <a:r>
              <a:rPr lang="en-US" dirty="0"/>
              <a:t>., &amp; </a:t>
            </a:r>
            <a:r>
              <a:rPr lang="cs-CZ" dirty="0" err="1"/>
              <a:t>Wodak</a:t>
            </a:r>
            <a:r>
              <a:rPr lang="en-US" dirty="0"/>
              <a:t>, </a:t>
            </a:r>
            <a:r>
              <a:rPr lang="cs-CZ" dirty="0"/>
              <a:t>R</a:t>
            </a:r>
            <a:r>
              <a:rPr lang="en-US" dirty="0"/>
              <a:t>. (2009).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Discourse-Historical</a:t>
            </a:r>
            <a:r>
              <a:rPr lang="cs-CZ" dirty="0"/>
              <a:t> </a:t>
            </a:r>
            <a:r>
              <a:rPr lang="cs-CZ" dirty="0" err="1"/>
              <a:t>Approach</a:t>
            </a:r>
            <a:r>
              <a:rPr lang="cs-CZ" dirty="0"/>
              <a:t> (DHA)</a:t>
            </a:r>
            <a:r>
              <a:rPr lang="en-US" dirty="0"/>
              <a:t>. In </a:t>
            </a:r>
            <a:r>
              <a:rPr lang="en-US" dirty="0" err="1"/>
              <a:t>Wodak</a:t>
            </a:r>
            <a:r>
              <a:rPr lang="en-US" dirty="0"/>
              <a:t> R. &amp; M. Meyer (Eds.). </a:t>
            </a:r>
            <a:r>
              <a:rPr lang="en-US" i="1" dirty="0"/>
              <a:t>Methods of Critical Discourse</a:t>
            </a:r>
            <a:r>
              <a:rPr lang="cs-CZ" i="1" dirty="0"/>
              <a:t> </a:t>
            </a:r>
            <a:r>
              <a:rPr lang="cs-CZ" i="1" dirty="0" err="1"/>
              <a:t>Analysis</a:t>
            </a:r>
            <a:r>
              <a:rPr lang="cs-CZ" i="1" dirty="0"/>
              <a:t> </a:t>
            </a:r>
            <a:r>
              <a:rPr lang="cs-CZ" dirty="0"/>
              <a:t>(str. 87-122). London: SAGE </a:t>
            </a:r>
            <a:r>
              <a:rPr lang="cs-CZ" dirty="0" err="1"/>
              <a:t>Publications</a:t>
            </a:r>
            <a:r>
              <a:rPr lang="cs-CZ" dirty="0"/>
              <a:t> Ltd (str. </a:t>
            </a:r>
            <a:r>
              <a:rPr lang="cs-CZ" dirty="0" smtClean="0"/>
              <a:t>94). </a:t>
            </a:r>
            <a:r>
              <a:rPr lang="en-US" dirty="0"/>
              <a:t>[p</a:t>
            </a:r>
            <a:r>
              <a:rPr lang="cs-CZ" dirty="0" err="1"/>
              <a:t>řeklad</a:t>
            </a:r>
            <a:r>
              <a:rPr lang="cs-CZ" dirty="0"/>
              <a:t> M. </a:t>
            </a:r>
            <a:r>
              <a:rPr lang="cs-CZ" dirty="0" smtClean="0"/>
              <a:t>Hořejší </a:t>
            </a:r>
            <a:r>
              <a:rPr lang="en-GB" dirty="0"/>
              <a:t>In </a:t>
            </a:r>
            <a:r>
              <a:rPr lang="cs-CZ" i="1" dirty="0" err="1"/>
              <a:t>Studies</a:t>
            </a:r>
            <a:r>
              <a:rPr lang="cs-CZ" i="1" dirty="0"/>
              <a:t> in </a:t>
            </a:r>
            <a:r>
              <a:rPr lang="cs-CZ" i="1" dirty="0" err="1"/>
              <a:t>Applied</a:t>
            </a:r>
            <a:r>
              <a:rPr lang="cs-CZ" i="1" dirty="0"/>
              <a:t> </a:t>
            </a:r>
            <a:r>
              <a:rPr lang="cs-CZ" i="1" dirty="0" err="1"/>
              <a:t>Linguistics</a:t>
            </a:r>
            <a:r>
              <a:rPr lang="cs-CZ" dirty="0"/>
              <a:t> 1</a:t>
            </a:r>
            <a:r>
              <a:rPr lang="en-US" dirty="0"/>
              <a:t>/</a:t>
            </a:r>
            <a:r>
              <a:rPr lang="cs-CZ" dirty="0"/>
              <a:t>2015, str. 145-177</a:t>
            </a:r>
            <a:r>
              <a:rPr lang="en-US" dirty="0" smtClean="0"/>
              <a:t>]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129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Nomina</a:t>
            </a:r>
            <a:r>
              <a:rPr lang="cs-CZ" dirty="0" smtClean="0"/>
              <a:t>ční strategie (reference a predikace)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Kolektivizace</a:t>
            </a:r>
          </a:p>
          <a:p>
            <a:r>
              <a:rPr lang="cs-CZ" dirty="0" err="1" smtClean="0"/>
              <a:t>Spatializace</a:t>
            </a:r>
            <a:endParaRPr lang="cs-CZ" dirty="0" smtClean="0"/>
          </a:p>
          <a:p>
            <a:r>
              <a:rPr lang="cs-CZ" dirty="0" smtClean="0"/>
              <a:t>Explicitní disimilace</a:t>
            </a:r>
          </a:p>
          <a:p>
            <a:r>
              <a:rPr lang="cs-CZ" dirty="0" err="1" smtClean="0"/>
              <a:t>Originalizace</a:t>
            </a:r>
            <a:endParaRPr lang="cs-CZ" dirty="0" smtClean="0"/>
          </a:p>
          <a:p>
            <a:r>
              <a:rPr lang="cs-CZ" dirty="0" smtClean="0"/>
              <a:t>Somatizace</a:t>
            </a:r>
          </a:p>
          <a:p>
            <a:r>
              <a:rPr lang="cs-CZ" dirty="0" err="1" smtClean="0"/>
              <a:t>Kulturalizace</a:t>
            </a:r>
            <a:endParaRPr lang="cs-CZ" dirty="0" smtClean="0"/>
          </a:p>
          <a:p>
            <a:r>
              <a:rPr lang="cs-CZ" dirty="0" smtClean="0"/>
              <a:t>Ekonomizace</a:t>
            </a:r>
          </a:p>
          <a:p>
            <a:r>
              <a:rPr lang="cs-CZ" dirty="0" err="1" smtClean="0"/>
              <a:t>Relacionalizace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92" y="1551431"/>
            <a:ext cx="3742944" cy="486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1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Jazykové realizace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Genderonyma</a:t>
            </a:r>
            <a:r>
              <a:rPr lang="cs-CZ" dirty="0" smtClean="0"/>
              <a:t>, </a:t>
            </a:r>
            <a:r>
              <a:rPr lang="cs-CZ" dirty="0" err="1" smtClean="0"/>
              <a:t>gerontonyma</a:t>
            </a:r>
            <a:r>
              <a:rPr lang="cs-CZ" dirty="0" smtClean="0"/>
              <a:t>, </a:t>
            </a:r>
            <a:r>
              <a:rPr lang="cs-CZ" dirty="0" err="1" smtClean="0"/>
              <a:t>lingvonyma</a:t>
            </a:r>
            <a:r>
              <a:rPr lang="cs-CZ" dirty="0" smtClean="0"/>
              <a:t>, </a:t>
            </a:r>
            <a:r>
              <a:rPr lang="cs-CZ" dirty="0" err="1" smtClean="0"/>
              <a:t>relacionyma</a:t>
            </a:r>
            <a:r>
              <a:rPr lang="cs-CZ" dirty="0" smtClean="0"/>
              <a:t>, etnonyma, toponyma, </a:t>
            </a:r>
            <a:r>
              <a:rPr lang="cs-CZ" dirty="0" err="1" smtClean="0"/>
              <a:t>profesionyma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146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Kořeny DHA - 1986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Kurt </a:t>
            </a:r>
            <a:r>
              <a:rPr lang="cs-CZ" dirty="0" err="1" smtClean="0"/>
              <a:t>Waldheim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4 důležité rysy DHA: </a:t>
            </a:r>
          </a:p>
          <a:p>
            <a:pPr marL="514350" indent="-514350">
              <a:buAutoNum type="arabicPeriod"/>
            </a:pPr>
            <a:r>
              <a:rPr lang="cs-CZ" dirty="0" smtClean="0"/>
              <a:t>Interdisciplinarita</a:t>
            </a:r>
          </a:p>
          <a:p>
            <a:pPr marL="514350" indent="-514350">
              <a:buAutoNum type="arabicPeriod"/>
            </a:pPr>
            <a:r>
              <a:rPr lang="cs-CZ" dirty="0" smtClean="0"/>
              <a:t>Týmová spolupráce</a:t>
            </a:r>
          </a:p>
          <a:p>
            <a:pPr marL="514350" indent="-514350">
              <a:buAutoNum type="arabicPeriod"/>
            </a:pPr>
            <a:r>
              <a:rPr lang="cs-CZ" dirty="0" smtClean="0"/>
              <a:t>Triangulace</a:t>
            </a:r>
          </a:p>
          <a:p>
            <a:pPr marL="514350" indent="-514350">
              <a:buAutoNum type="arabicPeriod"/>
            </a:pPr>
            <a:r>
              <a:rPr lang="cs-CZ" dirty="0" smtClean="0"/>
              <a:t>Zaměření na praktické uplatnění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84" y="877697"/>
            <a:ext cx="3810000" cy="45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9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 principů DHA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0848"/>
            <a:ext cx="10515600" cy="472611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Interdisciplinarita</a:t>
            </a:r>
          </a:p>
          <a:p>
            <a:pPr marL="514350" indent="-514350">
              <a:buAutoNum type="arabicPeriod"/>
            </a:pPr>
            <a:r>
              <a:rPr lang="cs-CZ" dirty="0" smtClean="0"/>
              <a:t>Zaměření na konkrétní problém</a:t>
            </a:r>
          </a:p>
          <a:p>
            <a:pPr marL="514350" indent="-514350">
              <a:buAutoNum type="arabicPeriod"/>
            </a:pPr>
            <a:r>
              <a:rPr lang="cs-CZ" dirty="0" smtClean="0"/>
              <a:t>Kombinace teorií a metod</a:t>
            </a:r>
          </a:p>
          <a:p>
            <a:pPr marL="514350" indent="-514350">
              <a:buAutoNum type="arabicPeriod"/>
            </a:pPr>
            <a:r>
              <a:rPr lang="cs-CZ" dirty="0" smtClean="0"/>
              <a:t>Etnografie</a:t>
            </a:r>
          </a:p>
          <a:p>
            <a:pPr marL="514350" indent="-514350">
              <a:buAutoNum type="arabicPeriod"/>
            </a:pPr>
            <a:r>
              <a:rPr lang="cs-CZ" dirty="0" smtClean="0"/>
              <a:t>Rekurzivní pohyb mezi teorií a empirickými daty</a:t>
            </a:r>
          </a:p>
          <a:p>
            <a:pPr marL="514350" indent="-514350">
              <a:buAutoNum type="arabicPeriod"/>
            </a:pPr>
            <a:r>
              <a:rPr lang="cs-CZ" dirty="0" smtClean="0"/>
              <a:t>Zkoumání různých žánrů, intertextuálních</a:t>
            </a:r>
          </a:p>
          <a:p>
            <a:pPr marL="0" indent="0">
              <a:buNone/>
            </a:pPr>
            <a:r>
              <a:rPr lang="cs-CZ" dirty="0" smtClean="0"/>
              <a:t> a </a:t>
            </a:r>
            <a:r>
              <a:rPr lang="cs-CZ" dirty="0" err="1" smtClean="0"/>
              <a:t>interdiskurzivních</a:t>
            </a:r>
            <a:r>
              <a:rPr lang="cs-CZ" dirty="0" smtClean="0"/>
              <a:t> vztahů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cs-CZ" dirty="0" smtClean="0"/>
              <a:t>Historický kontext brán v potaz</a:t>
            </a:r>
          </a:p>
          <a:p>
            <a:pPr marL="514350" indent="-514350">
              <a:buAutoNum type="arabicPeriod" startAt="7"/>
            </a:pPr>
            <a:r>
              <a:rPr lang="cs-CZ" dirty="0" smtClean="0"/>
              <a:t>Kategorie a nástroje nejsou od začátku neměnné</a:t>
            </a:r>
          </a:p>
          <a:p>
            <a:pPr marL="514350" indent="-514350">
              <a:buAutoNum type="arabicPeriod" startAt="7"/>
            </a:pPr>
            <a:r>
              <a:rPr lang="cs-CZ" dirty="0" smtClean="0"/>
              <a:t>Teoretický základ</a:t>
            </a:r>
          </a:p>
          <a:p>
            <a:pPr marL="514350" indent="-514350">
              <a:buAutoNum type="arabicPeriod" startAt="7"/>
            </a:pPr>
            <a:r>
              <a:rPr lang="cs-CZ" dirty="0" smtClean="0"/>
              <a:t>Důležitým cílem je uplatnění výsledků</a:t>
            </a:r>
          </a:p>
          <a:p>
            <a:pPr marL="514350" indent="-514350">
              <a:buAutoNum type="arabicPeriod" startAt="7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3" y="679704"/>
            <a:ext cx="3874435" cy="564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63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 kroků v DHA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11168" y="1548384"/>
            <a:ext cx="7644384" cy="462857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Shrnutí předchozích zjištění (výzkumů)</a:t>
            </a:r>
          </a:p>
          <a:p>
            <a:pPr marL="514350" indent="-514350">
              <a:buAutoNum type="arabicPeriod"/>
            </a:pPr>
            <a:r>
              <a:rPr lang="cs-CZ" dirty="0" smtClean="0"/>
              <a:t>Sběr dat a kontextuálních informací</a:t>
            </a:r>
          </a:p>
          <a:p>
            <a:pPr marL="514350" indent="-514350">
              <a:buAutoNum type="arabicPeriod"/>
            </a:pPr>
            <a:r>
              <a:rPr lang="cs-CZ" dirty="0" smtClean="0"/>
              <a:t>Příprava dat na specifickou analýzu</a:t>
            </a:r>
          </a:p>
          <a:p>
            <a:pPr marL="514350" indent="-514350">
              <a:buAutoNum type="arabicPeriod"/>
            </a:pPr>
            <a:r>
              <a:rPr lang="cs-CZ" dirty="0" smtClean="0"/>
              <a:t>Formulace výzkumné otázky</a:t>
            </a:r>
          </a:p>
          <a:p>
            <a:pPr marL="514350" indent="-514350">
              <a:buAutoNum type="arabicPeriod"/>
            </a:pPr>
            <a:r>
              <a:rPr lang="cs-CZ" dirty="0" smtClean="0"/>
              <a:t>Kvalitativní pilotní studie</a:t>
            </a:r>
          </a:p>
          <a:p>
            <a:pPr marL="514350" indent="-514350">
              <a:buAutoNum type="arabicPeriod"/>
            </a:pPr>
            <a:r>
              <a:rPr lang="cs-CZ" dirty="0" smtClean="0"/>
              <a:t>Podrobná případová studie</a:t>
            </a:r>
          </a:p>
          <a:p>
            <a:pPr marL="514350" indent="-514350">
              <a:buAutoNum type="arabicPeriod"/>
            </a:pPr>
            <a:r>
              <a:rPr lang="cs-CZ" dirty="0" smtClean="0"/>
              <a:t>Formulace kritiky</a:t>
            </a:r>
          </a:p>
          <a:p>
            <a:pPr marL="514350" indent="-514350">
              <a:buAutoNum type="arabicPeriod"/>
            </a:pPr>
            <a:r>
              <a:rPr lang="cs-CZ" dirty="0" smtClean="0"/>
              <a:t>Uplatnění podrobných analytických výsledků</a:t>
            </a:r>
            <a:endParaRPr lang="cs-CZ" dirty="0"/>
          </a:p>
        </p:txBody>
      </p:sp>
      <p:pic>
        <p:nvPicPr>
          <p:cNvPr id="5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33941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Struktura přednášky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44435"/>
            <a:ext cx="10515600" cy="3932527"/>
          </a:xfrm>
        </p:spPr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cs-CZ" sz="3600" dirty="0" smtClean="0"/>
              <a:t>Opakování – intertextualita a </a:t>
            </a:r>
            <a:r>
              <a:rPr lang="cs-CZ" sz="3600" dirty="0" err="1" smtClean="0"/>
              <a:t>intediskurzivita</a:t>
            </a:r>
            <a:r>
              <a:rPr lang="cs-CZ" sz="3600" dirty="0" smtClean="0"/>
              <a:t> </a:t>
            </a:r>
          </a:p>
          <a:p>
            <a:pPr marL="857250" indent="-857250">
              <a:buFont typeface="+mj-lt"/>
              <a:buAutoNum type="romanUcPeriod"/>
            </a:pPr>
            <a:r>
              <a:rPr lang="cs-CZ" sz="3600" dirty="0" smtClean="0"/>
              <a:t>Kritika a ideologie v CDA</a:t>
            </a:r>
          </a:p>
          <a:p>
            <a:pPr marL="857250" indent="-857250">
              <a:buFont typeface="+mj-lt"/>
              <a:buAutoNum type="romanUcPeriod"/>
            </a:pPr>
            <a:r>
              <a:rPr lang="cs-CZ" sz="3600" dirty="0" smtClean="0"/>
              <a:t>Nástin </a:t>
            </a:r>
            <a:r>
              <a:rPr lang="cs-CZ" sz="3600" dirty="0" smtClean="0"/>
              <a:t>DHA</a:t>
            </a:r>
          </a:p>
          <a:p>
            <a:pPr marL="857250" indent="-857250">
              <a:buFont typeface="+mj-lt"/>
              <a:buAutoNum type="romanUcPeriod"/>
            </a:pPr>
            <a:r>
              <a:rPr lang="cs-CZ" sz="3600" dirty="0" smtClean="0"/>
              <a:t>Příklad – diskurzivní konstrukce (rakouské) národní identity</a:t>
            </a:r>
            <a:endParaRPr lang="cs-CZ" sz="36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018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Argumentační schémata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Topoi</a:t>
            </a:r>
            <a:endParaRPr lang="cs-CZ" dirty="0" smtClean="0"/>
          </a:p>
          <a:p>
            <a:r>
              <a:rPr lang="cs-CZ" dirty="0" err="1"/>
              <a:t>F</a:t>
            </a:r>
            <a:r>
              <a:rPr lang="cs-CZ" dirty="0" err="1" smtClean="0"/>
              <a:t>alacie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055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Kroky analýzy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 kroky</a:t>
            </a:r>
          </a:p>
          <a:p>
            <a:r>
              <a:rPr lang="cs-CZ" dirty="0" smtClean="0"/>
              <a:t>5 typů strategií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8002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IV. </a:t>
            </a:r>
            <a:r>
              <a:rPr lang="cs-CZ" dirty="0" smtClean="0">
                <a:latin typeface="+mn-lt"/>
              </a:rPr>
              <a:t>Diskurzivní konstrukce (rakouské) národní identity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46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2421"/>
            <a:ext cx="10515600" cy="47645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</a:t>
            </a:r>
            <a:r>
              <a:rPr lang="cs-CZ" dirty="0" smtClean="0"/>
              <a:t>e </a:t>
            </a:r>
            <a:r>
              <a:rPr lang="cs-CZ" dirty="0" err="1" smtClean="0"/>
              <a:t>Cillia</a:t>
            </a:r>
            <a:r>
              <a:rPr lang="cs-CZ" dirty="0" smtClean="0"/>
              <a:t>, R., </a:t>
            </a:r>
            <a:r>
              <a:rPr lang="cs-CZ" dirty="0" err="1" smtClean="0"/>
              <a:t>Reisigl</a:t>
            </a:r>
            <a:r>
              <a:rPr lang="cs-CZ" dirty="0" smtClean="0"/>
              <a:t>, M. </a:t>
            </a:r>
            <a:r>
              <a:rPr lang="en-US" dirty="0" smtClean="0"/>
              <a:t>&amp; </a:t>
            </a:r>
            <a:r>
              <a:rPr lang="en-US" dirty="0" err="1" smtClean="0"/>
              <a:t>Wodak</a:t>
            </a:r>
            <a:r>
              <a:rPr lang="en-US" dirty="0" smtClean="0"/>
              <a:t>, R. (1999). “The Discursive construction of national identities”. In Discourse and Society, Vol 10(2):149-173.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23" y="2514600"/>
            <a:ext cx="5773283" cy="384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8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Konstrukce národních identit v diskurzu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90. léta</a:t>
            </a:r>
          </a:p>
          <a:p>
            <a:r>
              <a:rPr lang="cs-CZ" dirty="0" smtClean="0"/>
              <a:t>Témata, diskurzivní strategie a jazykové nástroje </a:t>
            </a:r>
          </a:p>
          <a:p>
            <a:r>
              <a:rPr lang="cs-CZ" dirty="0" smtClean="0"/>
              <a:t>Národní stejnost a jedinečnost</a:t>
            </a:r>
          </a:p>
          <a:p>
            <a:r>
              <a:rPr lang="cs-CZ" dirty="0" smtClean="0"/>
              <a:t>Odlišnost od ostatních národů</a:t>
            </a:r>
          </a:p>
          <a:p>
            <a:r>
              <a:rPr lang="cs-CZ" dirty="0" smtClean="0"/>
              <a:t>Přelomová studie – CDA se zde zaměřuje na </a:t>
            </a:r>
            <a:r>
              <a:rPr lang="cs-CZ" i="1" dirty="0" smtClean="0"/>
              <a:t>stejnost</a:t>
            </a:r>
            <a:r>
              <a:rPr lang="cs-CZ" dirty="0" smtClean="0"/>
              <a:t>, zatímco dosud se zaměřovala na </a:t>
            </a:r>
            <a:r>
              <a:rPr lang="cs-CZ" i="1" dirty="0" smtClean="0"/>
              <a:t>odlišnost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56063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Příručky pro xenofoby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95" y="1613353"/>
            <a:ext cx="2690682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73" y="1613354"/>
            <a:ext cx="27302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51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Nejobvyklejší diskurzivní strategie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61507"/>
            <a:ext cx="10515600" cy="3915456"/>
          </a:xfrm>
        </p:spPr>
        <p:txBody>
          <a:bodyPr/>
          <a:lstStyle/>
          <a:p>
            <a:r>
              <a:rPr lang="cs-CZ" dirty="0" smtClean="0"/>
              <a:t>Asimilace</a:t>
            </a:r>
          </a:p>
          <a:p>
            <a:r>
              <a:rPr lang="cs-CZ" dirty="0" smtClean="0"/>
              <a:t>Disimilace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1" y="2099201"/>
            <a:ext cx="5486400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1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Poloveřejný</a:t>
            </a:r>
            <a:r>
              <a:rPr lang="cs-CZ" dirty="0" smtClean="0"/>
              <a:t> diskurz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Rekontextualizace</a:t>
            </a:r>
            <a:r>
              <a:rPr lang="cs-CZ" dirty="0" smtClean="0"/>
              <a:t> veřejné politické sféry</a:t>
            </a:r>
          </a:p>
          <a:p>
            <a:r>
              <a:rPr lang="cs-CZ" dirty="0"/>
              <a:t>K</a:t>
            </a:r>
            <a:r>
              <a:rPr lang="cs-CZ" dirty="0" smtClean="0"/>
              <a:t>onstrukce významů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– interaktivně během diskuze</a:t>
            </a:r>
          </a:p>
          <a:p>
            <a:r>
              <a:rPr lang="cs-CZ" dirty="0" smtClean="0"/>
              <a:t>Dialektika</a:t>
            </a:r>
          </a:p>
          <a:p>
            <a:r>
              <a:rPr lang="cs-CZ" dirty="0" smtClean="0"/>
              <a:t>Shora-dolů – utváření veřejného názoru</a:t>
            </a:r>
          </a:p>
          <a:p>
            <a:r>
              <a:rPr lang="cs-CZ" dirty="0"/>
              <a:t>Z</a:t>
            </a:r>
            <a:r>
              <a:rPr lang="cs-CZ" dirty="0" smtClean="0"/>
              <a:t>dola-nahoru – vývoj názorů voličů</a:t>
            </a:r>
          </a:p>
          <a:p>
            <a:r>
              <a:rPr lang="cs-CZ" dirty="0" smtClean="0"/>
              <a:t>Hegemonie</a:t>
            </a:r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24" y="2277835"/>
            <a:ext cx="3346166" cy="42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26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Předpoklady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Národy jsou „imaginární politické komunity“ (</a:t>
            </a:r>
            <a:r>
              <a:rPr lang="cs-CZ" dirty="0" err="1" smtClean="0"/>
              <a:t>Andreson</a:t>
            </a:r>
            <a:r>
              <a:rPr lang="cs-CZ" dirty="0" smtClean="0"/>
              <a:t> 1988: 15)</a:t>
            </a:r>
          </a:p>
          <a:p>
            <a:r>
              <a:rPr lang="cs-CZ" dirty="0" smtClean="0"/>
              <a:t>Národní identity se tvoří, reprodukují, přetvářejí a ničí použitím jazyka (a jiných sémiotických forem)</a:t>
            </a:r>
          </a:p>
          <a:p>
            <a:r>
              <a:rPr lang="cs-CZ" dirty="0" smtClean="0"/>
              <a:t>Národní identita je soubor společných názorů, konceptů a schématických náhledů na svět, emocionálních přístupů a způsobů jednání, které si jedinci osvojují skrze „národnostní socializaci“</a:t>
            </a:r>
          </a:p>
          <a:p>
            <a:r>
              <a:rPr lang="cs-CZ" dirty="0" smtClean="0"/>
              <a:t>Neexistuje jednotná národní identita – záleží na kontextu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988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Anderson – imaginární komunity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43149"/>
            <a:ext cx="10515600" cy="3833813"/>
          </a:xfrm>
        </p:spPr>
        <p:txBody>
          <a:bodyPr/>
          <a:lstStyle/>
          <a:p>
            <a:r>
              <a:rPr lang="cs-CZ" dirty="0" smtClean="0"/>
              <a:t>Člen národa zná jen malou část kolegů</a:t>
            </a:r>
          </a:p>
          <a:p>
            <a:r>
              <a:rPr lang="cs-CZ" dirty="0" smtClean="0"/>
              <a:t>Stejné noviny, televize, rádio</a:t>
            </a:r>
          </a:p>
          <a:p>
            <a:r>
              <a:rPr lang="cs-CZ" dirty="0" smtClean="0"/>
              <a:t>Omezení hranicemi</a:t>
            </a:r>
          </a:p>
          <a:p>
            <a:r>
              <a:rPr lang="cs-CZ" dirty="0" smtClean="0"/>
              <a:t>Osvícenství, francouzská revoluce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3" y="3011628"/>
            <a:ext cx="4158343" cy="33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8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I. </a:t>
            </a:r>
            <a:r>
              <a:rPr lang="cs-CZ" dirty="0" smtClean="0">
                <a:latin typeface="+mn-lt"/>
              </a:rPr>
              <a:t>Opakování – intertextualita a </a:t>
            </a:r>
            <a:r>
              <a:rPr lang="cs-CZ" dirty="0" err="1" smtClean="0">
                <a:latin typeface="+mn-lt"/>
              </a:rPr>
              <a:t>interdiskurzivita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89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Halbwachs</a:t>
            </a:r>
            <a:r>
              <a:rPr lang="cs-CZ" dirty="0" smtClean="0"/>
              <a:t> (1985) – kolektivní paměť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57399"/>
            <a:ext cx="10515600" cy="4119563"/>
          </a:xfrm>
        </p:spPr>
        <p:txBody>
          <a:bodyPr/>
          <a:lstStyle/>
          <a:p>
            <a:r>
              <a:rPr lang="cs-CZ" dirty="0" smtClean="0"/>
              <a:t>Selektivní uchovávání minulých událostí</a:t>
            </a:r>
          </a:p>
          <a:p>
            <a:pPr marL="0" indent="0">
              <a:buNone/>
            </a:pPr>
            <a:r>
              <a:rPr lang="cs-CZ" dirty="0" smtClean="0"/>
              <a:t>  které považují členové určité komunity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za důležité</a:t>
            </a:r>
          </a:p>
          <a:p>
            <a:r>
              <a:rPr lang="cs-CZ" dirty="0" smtClean="0"/>
              <a:t>Subjektivní národní </a:t>
            </a:r>
            <a:r>
              <a:rPr lang="cs-CZ" dirty="0" err="1" smtClean="0"/>
              <a:t>narativ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757" y="1554496"/>
            <a:ext cx="3796393" cy="53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8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Použití DHA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DHA integruje dostupné informace o historickém pozadí a ukotvení diskurzivních událostí</a:t>
            </a:r>
          </a:p>
          <a:p>
            <a:pPr marL="514350" indent="-514350">
              <a:buAutoNum type="arabicPeriod"/>
            </a:pPr>
            <a:r>
              <a:rPr lang="cs-CZ" dirty="0" smtClean="0"/>
              <a:t>DHA se zabývá tím, jak se jednotlivé typy diskurzu a diskurzivní žánry diachronicky vyvíjí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Diskurz je společenská praxe, která předpokládá dialektický vztah mezi diskurzivními událostmi a společenským uspořádáním, do kterého jsou zakotveny.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268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„</a:t>
            </a:r>
            <a:r>
              <a:rPr lang="cs-CZ" i="1" dirty="0" smtClean="0"/>
              <a:t>Homo </a:t>
            </a:r>
            <a:r>
              <a:rPr lang="cs-CZ" i="1" dirty="0" err="1" smtClean="0"/>
              <a:t>austriacus</a:t>
            </a:r>
            <a:r>
              <a:rPr lang="cs-CZ" dirty="0" smtClean="0"/>
              <a:t>“ a „</a:t>
            </a:r>
            <a:r>
              <a:rPr lang="cs-CZ" i="1" dirty="0" smtClean="0"/>
              <a:t>homo </a:t>
            </a:r>
            <a:r>
              <a:rPr lang="cs-CZ" i="1" dirty="0" err="1" smtClean="0"/>
              <a:t>externus</a:t>
            </a:r>
            <a:r>
              <a:rPr lang="cs-CZ" dirty="0" smtClean="0"/>
              <a:t>“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Narativ</a:t>
            </a:r>
            <a:r>
              <a:rPr lang="cs-CZ" dirty="0" smtClean="0"/>
              <a:t> společné politické historie</a:t>
            </a:r>
          </a:p>
          <a:p>
            <a:pPr marL="514350" indent="-514350">
              <a:buAutoNum type="arabicPeriod"/>
            </a:pPr>
            <a:r>
              <a:rPr lang="cs-CZ" dirty="0" smtClean="0"/>
              <a:t>Diskurzivní konstrukce společné kultury</a:t>
            </a:r>
          </a:p>
          <a:p>
            <a:pPr marL="514350" indent="-514350">
              <a:buAutoNum type="arabicPeriod"/>
            </a:pPr>
            <a:r>
              <a:rPr lang="cs-CZ" dirty="0" smtClean="0"/>
              <a:t>Diskurzivní konstrukce společné přítomnosti a budoucnosti</a:t>
            </a:r>
          </a:p>
          <a:p>
            <a:pPr marL="514350" indent="-514350">
              <a:buAutoNum type="arabicPeriod"/>
            </a:pPr>
            <a:r>
              <a:rPr lang="cs-CZ" dirty="0" smtClean="0"/>
              <a:t>Diskurzivní konstrukce „národního těla“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13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Homo </a:t>
            </a:r>
            <a:r>
              <a:rPr lang="cs-CZ" dirty="0" err="1" smtClean="0"/>
              <a:t>austriacus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865417"/>
            <a:ext cx="10515600" cy="2311545"/>
          </a:xfrm>
        </p:spPr>
        <p:txBody>
          <a:bodyPr/>
          <a:lstStyle/>
          <a:p>
            <a:r>
              <a:rPr lang="cs-CZ" dirty="0" smtClean="0"/>
              <a:t>Emocionální vazba k Rakousku</a:t>
            </a:r>
          </a:p>
          <a:p>
            <a:r>
              <a:rPr lang="cs-CZ" dirty="0" smtClean="0"/>
              <a:t>Předpokládaná národní mentalita</a:t>
            </a:r>
          </a:p>
          <a:p>
            <a:r>
              <a:rPr lang="cs-CZ" dirty="0" smtClean="0"/>
              <a:t>Biografická geneze národní </a:t>
            </a:r>
            <a:r>
              <a:rPr lang="cs-CZ" dirty="0"/>
              <a:t>i</a:t>
            </a:r>
            <a:r>
              <a:rPr lang="cs-CZ" dirty="0" smtClean="0"/>
              <a:t>dentity</a:t>
            </a:r>
          </a:p>
          <a:p>
            <a:r>
              <a:rPr lang="cs-CZ" dirty="0" smtClean="0"/>
              <a:t>Aktivace národní identity v určitých situacích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53" y="1804207"/>
            <a:ext cx="44577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15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Společná politická historie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</a:t>
            </a:r>
          </a:p>
          <a:p>
            <a:r>
              <a:rPr lang="cs-CZ" dirty="0" smtClean="0"/>
              <a:t>Doby prosperity</a:t>
            </a:r>
          </a:p>
          <a:p>
            <a:r>
              <a:rPr lang="cs-CZ" dirty="0" smtClean="0"/>
              <a:t>Doby krize</a:t>
            </a:r>
          </a:p>
          <a:p>
            <a:r>
              <a:rPr lang="cs-CZ" dirty="0" smtClean="0"/>
              <a:t>Viktimizace 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71" y="1901370"/>
            <a:ext cx="4572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71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Společná kultura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Jazyk, náboženství, umění, věda a technika</a:t>
            </a:r>
          </a:p>
          <a:p>
            <a:r>
              <a:rPr lang="cs-CZ" dirty="0" smtClean="0"/>
              <a:t>Každodenní kultura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81993"/>
            <a:ext cx="10270671" cy="38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074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Společná politická přítomnost a budoucnost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30929"/>
            <a:ext cx="10515600" cy="3646034"/>
          </a:xfrm>
        </p:spPr>
        <p:txBody>
          <a:bodyPr/>
          <a:lstStyle/>
          <a:p>
            <a:r>
              <a:rPr lang="cs-CZ" dirty="0" smtClean="0"/>
              <a:t>Hrozby</a:t>
            </a:r>
          </a:p>
          <a:p>
            <a:r>
              <a:rPr lang="cs-CZ" dirty="0" smtClean="0"/>
              <a:t>Vstup do EU</a:t>
            </a:r>
          </a:p>
          <a:p>
            <a:r>
              <a:rPr lang="cs-CZ" dirty="0" smtClean="0"/>
              <a:t>Trvalá neutralita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37" y="2202872"/>
            <a:ext cx="6555532" cy="36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389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Tělo národa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77835"/>
            <a:ext cx="10515600" cy="3899127"/>
          </a:xfrm>
        </p:spPr>
        <p:txBody>
          <a:bodyPr/>
          <a:lstStyle/>
          <a:p>
            <a:r>
              <a:rPr lang="cs-CZ" dirty="0" smtClean="0"/>
              <a:t>Synekdochy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57" y="2196191"/>
            <a:ext cx="6428014" cy="37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98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Automatické i úmyslné</a:t>
            </a:r>
          </a:p>
          <a:p>
            <a:r>
              <a:rPr lang="cs-CZ" dirty="0" err="1" smtClean="0"/>
              <a:t>Makrostrategie</a:t>
            </a:r>
            <a:r>
              <a:rPr lang="cs-CZ" dirty="0" smtClean="0"/>
              <a:t>: 1. konstruktivní, 2. ospravedlňující, 3. přetvářející, 4. destrukční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01" y="3656919"/>
            <a:ext cx="5262563" cy="277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972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Jazykové realizace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„My“</a:t>
            </a:r>
          </a:p>
          <a:p>
            <a:r>
              <a:rPr lang="cs-CZ" dirty="0" smtClean="0"/>
              <a:t>Metonymie, synekdocha, personifikace</a:t>
            </a:r>
          </a:p>
          <a:p>
            <a:r>
              <a:rPr lang="cs-CZ" dirty="0" smtClean="0"/>
              <a:t>Antropomorfizace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54" y="3298372"/>
            <a:ext cx="5474395" cy="29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7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67593"/>
            <a:ext cx="10515600" cy="420937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Diskurz, hranice diskurzu</a:t>
            </a:r>
          </a:p>
          <a:p>
            <a:pPr marL="0" indent="0">
              <a:buNone/>
            </a:pPr>
            <a:r>
              <a:rPr lang="cs-CZ" dirty="0" smtClean="0"/>
              <a:t>Žánr</a:t>
            </a:r>
          </a:p>
          <a:p>
            <a:pPr marL="0" indent="0">
              <a:buNone/>
            </a:pPr>
            <a:r>
              <a:rPr lang="cs-CZ" dirty="0" smtClean="0"/>
              <a:t>Text, 4 úrovně kontextu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74197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Reisigl</a:t>
            </a:r>
            <a:r>
              <a:rPr lang="cs-CZ" dirty="0" smtClean="0"/>
              <a:t>, M. </a:t>
            </a:r>
            <a:r>
              <a:rPr lang="en-US" dirty="0" smtClean="0"/>
              <a:t>&amp; </a:t>
            </a:r>
            <a:r>
              <a:rPr lang="en-US" dirty="0" err="1" smtClean="0"/>
              <a:t>Wodak</a:t>
            </a:r>
            <a:r>
              <a:rPr lang="en-US" dirty="0" smtClean="0"/>
              <a:t>, R. (2001). </a:t>
            </a:r>
            <a:r>
              <a:rPr lang="en-US" i="1" dirty="0" smtClean="0"/>
              <a:t>Discourse and Discrimination: </a:t>
            </a:r>
            <a:r>
              <a:rPr lang="en-US" i="1" dirty="0" err="1" smtClean="0"/>
              <a:t>Rhetorics</a:t>
            </a:r>
            <a:r>
              <a:rPr lang="en-US" i="1" dirty="0" smtClean="0"/>
              <a:t> of Racism and Antisemitism</a:t>
            </a:r>
            <a:r>
              <a:rPr lang="en-US" dirty="0" smtClean="0"/>
              <a:t>. London: Routledge.</a:t>
            </a:r>
            <a:endParaRPr lang="cs-CZ" dirty="0" smtClean="0"/>
          </a:p>
          <a:p>
            <a:r>
              <a:rPr lang="cs-CZ" dirty="0" err="1" smtClean="0"/>
              <a:t>Reisigl</a:t>
            </a:r>
            <a:r>
              <a:rPr lang="en-US" dirty="0" smtClean="0"/>
              <a:t>, </a:t>
            </a:r>
            <a:r>
              <a:rPr lang="cs-CZ" dirty="0"/>
              <a:t>M</a:t>
            </a:r>
            <a:r>
              <a:rPr lang="en-US" dirty="0" smtClean="0"/>
              <a:t>. </a:t>
            </a:r>
            <a:r>
              <a:rPr lang="en-US" dirty="0"/>
              <a:t>&amp; </a:t>
            </a:r>
            <a:r>
              <a:rPr lang="cs-CZ" dirty="0" err="1" smtClean="0"/>
              <a:t>Wodak</a:t>
            </a:r>
            <a:r>
              <a:rPr lang="en-US" dirty="0" smtClean="0"/>
              <a:t>, </a:t>
            </a:r>
            <a:r>
              <a:rPr lang="cs-CZ" dirty="0" smtClean="0"/>
              <a:t>R</a:t>
            </a:r>
            <a:r>
              <a:rPr lang="en-US" dirty="0" smtClean="0"/>
              <a:t>. </a:t>
            </a:r>
            <a:r>
              <a:rPr lang="en-US" dirty="0"/>
              <a:t>(2009).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Discourse-Historical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r>
              <a:rPr lang="cs-CZ" dirty="0" smtClean="0"/>
              <a:t> (DHA)</a:t>
            </a:r>
            <a:r>
              <a:rPr lang="en-US" dirty="0" smtClean="0"/>
              <a:t>. </a:t>
            </a:r>
            <a:r>
              <a:rPr lang="en-US" dirty="0"/>
              <a:t>In </a:t>
            </a:r>
            <a:r>
              <a:rPr lang="en-US" dirty="0" err="1"/>
              <a:t>Wodak</a:t>
            </a:r>
            <a:r>
              <a:rPr lang="en-US" dirty="0"/>
              <a:t> R. &amp; M. Meyer (Eds.). </a:t>
            </a:r>
            <a:r>
              <a:rPr lang="en-US" i="1" dirty="0"/>
              <a:t>Methods of Critical </a:t>
            </a:r>
            <a:r>
              <a:rPr lang="en-US" i="1" dirty="0" smtClean="0"/>
              <a:t>Discourse</a:t>
            </a:r>
            <a:r>
              <a:rPr lang="cs-CZ" i="1" dirty="0" smtClean="0"/>
              <a:t> </a:t>
            </a:r>
            <a:r>
              <a:rPr lang="cs-CZ" i="1" dirty="0" err="1" smtClean="0"/>
              <a:t>Analysis</a:t>
            </a:r>
            <a:r>
              <a:rPr lang="cs-CZ" i="1" dirty="0" smtClean="0"/>
              <a:t> </a:t>
            </a:r>
            <a:r>
              <a:rPr lang="cs-CZ" dirty="0" smtClean="0"/>
              <a:t>(str. 87-122). </a:t>
            </a:r>
            <a:r>
              <a:rPr lang="cs-CZ" dirty="0"/>
              <a:t>London: SAGE </a:t>
            </a:r>
            <a:r>
              <a:rPr lang="cs-CZ" dirty="0" err="1"/>
              <a:t>Publications</a:t>
            </a:r>
            <a:r>
              <a:rPr lang="cs-CZ" dirty="0"/>
              <a:t> Ltd</a:t>
            </a:r>
            <a:r>
              <a:rPr lang="cs-CZ" dirty="0" smtClean="0"/>
              <a:t>.</a:t>
            </a:r>
          </a:p>
          <a:p>
            <a:r>
              <a:rPr lang="en-US" dirty="0" err="1"/>
              <a:t>Wodak</a:t>
            </a:r>
            <a:r>
              <a:rPr lang="en-US" dirty="0"/>
              <a:t>, R. (2008). Introduction: Discourse Studies – Important Concept and Terms. </a:t>
            </a:r>
            <a:r>
              <a:rPr lang="en-US" dirty="0" smtClean="0"/>
              <a:t>In</a:t>
            </a:r>
            <a:r>
              <a:rPr lang="cs-CZ" dirty="0" smtClean="0"/>
              <a:t> </a:t>
            </a:r>
            <a:r>
              <a:rPr lang="cs-CZ" dirty="0" err="1" smtClean="0"/>
              <a:t>Wodak</a:t>
            </a:r>
            <a:r>
              <a:rPr lang="cs-CZ" dirty="0"/>
              <a:t>, R. &amp; M. </a:t>
            </a:r>
            <a:r>
              <a:rPr lang="cs-CZ" dirty="0" err="1"/>
              <a:t>Krzyżanowski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.), </a:t>
            </a:r>
            <a:r>
              <a:rPr lang="cs-CZ" i="1" dirty="0" err="1"/>
              <a:t>Qualitative</a:t>
            </a:r>
            <a:r>
              <a:rPr lang="cs-CZ" i="1" dirty="0"/>
              <a:t> </a:t>
            </a:r>
            <a:r>
              <a:rPr lang="cs-CZ" i="1" dirty="0" err="1"/>
              <a:t>Discourse</a:t>
            </a:r>
            <a:r>
              <a:rPr lang="cs-CZ" i="1" dirty="0"/>
              <a:t> </a:t>
            </a:r>
            <a:r>
              <a:rPr lang="cs-CZ" i="1" dirty="0" err="1"/>
              <a:t>Analysis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 smtClean="0"/>
              <a:t>Social</a:t>
            </a:r>
            <a:r>
              <a:rPr lang="cs-CZ" i="1" dirty="0" smtClean="0"/>
              <a:t> </a:t>
            </a:r>
            <a:r>
              <a:rPr lang="fr-FR" i="1" dirty="0" smtClean="0"/>
              <a:t>Sciences </a:t>
            </a:r>
            <a:r>
              <a:rPr lang="fr-FR" dirty="0"/>
              <a:t>(pp. 1-29). Hampshire: </a:t>
            </a:r>
            <a:r>
              <a:rPr lang="fr-FR" dirty="0" err="1"/>
              <a:t>Palgrave</a:t>
            </a:r>
            <a:r>
              <a:rPr lang="fr-FR" dirty="0"/>
              <a:t> Macmillan Ltd.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473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Intertextualita</a:t>
            </a:r>
          </a:p>
          <a:p>
            <a:pPr marL="0" indent="0">
              <a:buNone/>
            </a:pPr>
            <a:r>
              <a:rPr lang="cs-CZ" dirty="0" err="1" smtClean="0"/>
              <a:t>Interdiskurzivita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Rekontextualizace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82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Úvodní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Václav Klaus – „Nejsem mužem včerejška“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https://www.youtube.com/watch?v=_</a:t>
            </a:r>
            <a:r>
              <a:rPr lang="cs-CZ" dirty="0" smtClean="0">
                <a:hlinkClick r:id="rId2"/>
              </a:rPr>
              <a:t>dKSU7E23hc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Pojmenujte diskurz (diskurzy), žánr, text a </a:t>
            </a:r>
            <a:r>
              <a:rPr lang="cs-CZ" dirty="0"/>
              <a:t>v</a:t>
            </a:r>
            <a:r>
              <a:rPr lang="cs-CZ" dirty="0" smtClean="0"/>
              <a:t>ztáhněte k jiným diskurzům, žánrům a textům.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Všimněte si: 1. témat, 2. označení různých aktérů, 3. vlastností, které jsou jim přisuzovány, 4. argumentačních strategií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13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II.</a:t>
            </a:r>
            <a:r>
              <a:rPr lang="cs-CZ" dirty="0" smtClean="0"/>
              <a:t> </a:t>
            </a:r>
            <a:r>
              <a:rPr lang="cs-CZ" dirty="0" smtClean="0">
                <a:latin typeface="+mn-lt"/>
              </a:rPr>
              <a:t>Kritika</a:t>
            </a:r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a ideologie v CDA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34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Hádanka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Který známý filozof je podle Vás autorem této citace?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„Jazyk je prostředek dominance a společenské síly. Slouží k legitimizaci vztahů organizované moci. Do té míry, dokud legitimizace vztahů moci nejsou vysloveny, jazyk je také ideologickým prostředkem.“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64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</TotalTime>
  <Words>1193</Words>
  <Application>Microsoft Office PowerPoint</Application>
  <PresentationFormat>Širokoúhlá obrazovka</PresentationFormat>
  <Paragraphs>217</Paragraphs>
  <Slides>50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Národnost a menšina – kritická analýza diskurzu</vt:lpstr>
      <vt:lpstr>Prezentace aplikace PowerPoint</vt:lpstr>
      <vt:lpstr>Struktura přednášky</vt:lpstr>
      <vt:lpstr>I. Opakování – intertextualita a interdiskurzivita</vt:lpstr>
      <vt:lpstr>Opakování</vt:lpstr>
      <vt:lpstr>Opakování</vt:lpstr>
      <vt:lpstr>Úvodní příklad</vt:lpstr>
      <vt:lpstr>II. Kritika a ideologie v CDA</vt:lpstr>
      <vt:lpstr>Hádanka 1</vt:lpstr>
      <vt:lpstr>Jürgen Habermas</vt:lpstr>
      <vt:lpstr>Hádanka 2</vt:lpstr>
      <vt:lpstr>Ludwig Wittgenstein</vt:lpstr>
      <vt:lpstr>Hádanka 3</vt:lpstr>
      <vt:lpstr>Michel Foucault</vt:lpstr>
      <vt:lpstr>Kritika</vt:lpstr>
      <vt:lpstr>3 aspekty kritiky</vt:lpstr>
      <vt:lpstr>Ideologie</vt:lpstr>
      <vt:lpstr>Úloha DHA vzhledem k ideologii</vt:lpstr>
      <vt:lpstr>III. Nástin DHA</vt:lpstr>
      <vt:lpstr>3 rozměry DHA</vt:lpstr>
      <vt:lpstr>5 otázek DHA</vt:lpstr>
      <vt:lpstr>Strategie</vt:lpstr>
      <vt:lpstr>Strategie – odpovídají na 5 otázek DHA</vt:lpstr>
      <vt:lpstr>Strategie, cíle, prostředky</vt:lpstr>
      <vt:lpstr>Nominační strategie (reference a predikace)</vt:lpstr>
      <vt:lpstr>Jazykové realizace</vt:lpstr>
      <vt:lpstr>Kořeny DHA - 1986</vt:lpstr>
      <vt:lpstr>10 principů DHA</vt:lpstr>
      <vt:lpstr>8 kroků v DHA</vt:lpstr>
      <vt:lpstr>Argumentační schémata</vt:lpstr>
      <vt:lpstr>Kroky analýzy</vt:lpstr>
      <vt:lpstr>IV. Diskurzivní konstrukce (rakouské) národní identity</vt:lpstr>
      <vt:lpstr>Prezentace aplikace PowerPoint</vt:lpstr>
      <vt:lpstr>Konstrukce národních identit v diskurzu</vt:lpstr>
      <vt:lpstr>Příručky pro xenofoby</vt:lpstr>
      <vt:lpstr>Nejobvyklejší diskurzivní strategie</vt:lpstr>
      <vt:lpstr>Poloveřejný diskurz</vt:lpstr>
      <vt:lpstr>Předpoklady</vt:lpstr>
      <vt:lpstr>Anderson – imaginární komunity</vt:lpstr>
      <vt:lpstr>Halbwachs (1985) – kolektivní paměť</vt:lpstr>
      <vt:lpstr>Použití DHA</vt:lpstr>
      <vt:lpstr>Témata</vt:lpstr>
      <vt:lpstr>1. Homo austriacus</vt:lpstr>
      <vt:lpstr>2. Společná politická historie</vt:lpstr>
      <vt:lpstr>3. Společná kultura</vt:lpstr>
      <vt:lpstr>4. Společná politická přítomnost a budoucnost</vt:lpstr>
      <vt:lpstr>Tělo národa</vt:lpstr>
      <vt:lpstr>Strategie</vt:lpstr>
      <vt:lpstr>Jazykové realizace</vt:lpstr>
      <vt:lpstr>Použitá 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Kritická analýza diskurzu se zaměřením na práva menšin</dc:title>
  <dc:creator>pc</dc:creator>
  <cp:lastModifiedBy>pc</cp:lastModifiedBy>
  <cp:revision>206</cp:revision>
  <cp:lastPrinted>2016-03-03T13:13:38Z</cp:lastPrinted>
  <dcterms:created xsi:type="dcterms:W3CDTF">2016-02-17T11:37:03Z</dcterms:created>
  <dcterms:modified xsi:type="dcterms:W3CDTF">2017-03-07T21:13:38Z</dcterms:modified>
</cp:coreProperties>
</file>