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9" r:id="rId5"/>
    <p:sldId id="278" r:id="rId6"/>
    <p:sldId id="258" r:id="rId7"/>
    <p:sldId id="279" r:id="rId8"/>
    <p:sldId id="280" r:id="rId9"/>
    <p:sldId id="281" r:id="rId10"/>
    <p:sldId id="272" r:id="rId11"/>
    <p:sldId id="270" r:id="rId12"/>
    <p:sldId id="282" r:id="rId13"/>
    <p:sldId id="273" r:id="rId14"/>
    <p:sldId id="274" r:id="rId15"/>
    <p:sldId id="271" r:id="rId16"/>
    <p:sldId id="267" r:id="rId17"/>
    <p:sldId id="269" r:id="rId18"/>
    <p:sldId id="268" r:id="rId1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81ECEF-237B-448B-B8A7-E4E95ADCF54D}" v="20" dt="2021-10-14T07:55:54.1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00" autoAdjust="0"/>
  </p:normalViewPr>
  <p:slideViewPr>
    <p:cSldViewPr>
      <p:cViewPr varScale="1">
        <p:scale>
          <a:sx n="67" d="100"/>
          <a:sy n="67" d="100"/>
        </p:scale>
        <p:origin x="12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uzana Kříhová" userId="7d41808c-390e-40c2-bd93-53b0af250f83" providerId="ADAL" clId="{C281ECEF-237B-448B-B8A7-E4E95ADCF54D}"/>
    <pc:docChg chg="undo custSel addSld delSld modSld">
      <pc:chgData name="Zuzana Kříhová" userId="7d41808c-390e-40c2-bd93-53b0af250f83" providerId="ADAL" clId="{C281ECEF-237B-448B-B8A7-E4E95ADCF54D}" dt="2021-10-14T07:55:54.129" v="604"/>
      <pc:docMkLst>
        <pc:docMk/>
      </pc:docMkLst>
      <pc:sldChg chg="modSp mod">
        <pc:chgData name="Zuzana Kříhová" userId="7d41808c-390e-40c2-bd93-53b0af250f83" providerId="ADAL" clId="{C281ECEF-237B-448B-B8A7-E4E95ADCF54D}" dt="2021-10-14T07:05:42.778" v="25" actId="20577"/>
        <pc:sldMkLst>
          <pc:docMk/>
          <pc:sldMk cId="828511963" sldId="257"/>
        </pc:sldMkLst>
        <pc:spChg chg="mod">
          <ac:chgData name="Zuzana Kříhová" userId="7d41808c-390e-40c2-bd93-53b0af250f83" providerId="ADAL" clId="{C281ECEF-237B-448B-B8A7-E4E95ADCF54D}" dt="2021-10-14T07:04:22.106" v="14"/>
          <ac:spMkLst>
            <pc:docMk/>
            <pc:sldMk cId="828511963" sldId="257"/>
            <ac:spMk id="2" creationId="{00000000-0000-0000-0000-000000000000}"/>
          </ac:spMkLst>
        </pc:spChg>
        <pc:spChg chg="mod">
          <ac:chgData name="Zuzana Kříhová" userId="7d41808c-390e-40c2-bd93-53b0af250f83" providerId="ADAL" clId="{C281ECEF-237B-448B-B8A7-E4E95ADCF54D}" dt="2021-10-14T07:05:42.778" v="25" actId="20577"/>
          <ac:spMkLst>
            <pc:docMk/>
            <pc:sldMk cId="828511963" sldId="257"/>
            <ac:spMk id="3" creationId="{00000000-0000-0000-0000-000000000000}"/>
          </ac:spMkLst>
        </pc:spChg>
      </pc:sldChg>
      <pc:sldChg chg="addSp modSp mod modClrScheme chgLayout">
        <pc:chgData name="Zuzana Kříhová" userId="7d41808c-390e-40c2-bd93-53b0af250f83" providerId="ADAL" clId="{C281ECEF-237B-448B-B8A7-E4E95ADCF54D}" dt="2021-10-14T07:30:18.906" v="304" actId="255"/>
        <pc:sldMkLst>
          <pc:docMk/>
          <pc:sldMk cId="2338202360" sldId="258"/>
        </pc:sldMkLst>
        <pc:spChg chg="mod">
          <ac:chgData name="Zuzana Kříhová" userId="7d41808c-390e-40c2-bd93-53b0af250f83" providerId="ADAL" clId="{C281ECEF-237B-448B-B8A7-E4E95ADCF54D}" dt="2021-10-14T07:19:11.831" v="67" actId="27636"/>
          <ac:spMkLst>
            <pc:docMk/>
            <pc:sldMk cId="2338202360" sldId="258"/>
            <ac:spMk id="2" creationId="{00000000-0000-0000-0000-000000000000}"/>
          </ac:spMkLst>
        </pc:spChg>
        <pc:spChg chg="mod">
          <ac:chgData name="Zuzana Kříhová" userId="7d41808c-390e-40c2-bd93-53b0af250f83" providerId="ADAL" clId="{C281ECEF-237B-448B-B8A7-E4E95ADCF54D}" dt="2021-10-14T07:30:18.906" v="304" actId="255"/>
          <ac:spMkLst>
            <pc:docMk/>
            <pc:sldMk cId="2338202360" sldId="258"/>
            <ac:spMk id="3" creationId="{00000000-0000-0000-0000-000000000000}"/>
          </ac:spMkLst>
        </pc:spChg>
        <pc:spChg chg="add mod">
          <ac:chgData name="Zuzana Kříhová" userId="7d41808c-390e-40c2-bd93-53b0af250f83" providerId="ADAL" clId="{C281ECEF-237B-448B-B8A7-E4E95ADCF54D}" dt="2021-10-14T07:12:33.163" v="40" actId="26606"/>
          <ac:spMkLst>
            <pc:docMk/>
            <pc:sldMk cId="2338202360" sldId="258"/>
            <ac:spMk id="8" creationId="{626971C5-6B82-4950-A801-5FB7BA544EA8}"/>
          </ac:spMkLst>
        </pc:spChg>
        <pc:picChg chg="add mod">
          <ac:chgData name="Zuzana Kříhová" userId="7d41808c-390e-40c2-bd93-53b0af250f83" providerId="ADAL" clId="{C281ECEF-237B-448B-B8A7-E4E95ADCF54D}" dt="2021-10-14T07:12:51.195" v="46" actId="1076"/>
          <ac:picMkLst>
            <pc:docMk/>
            <pc:sldMk cId="2338202360" sldId="258"/>
            <ac:picMk id="5" creationId="{D4299CEE-0173-46A9-93FE-C96623B7C768}"/>
          </ac:picMkLst>
        </pc:picChg>
      </pc:sldChg>
      <pc:sldChg chg="addSp delSp modSp mod">
        <pc:chgData name="Zuzana Kříhová" userId="7d41808c-390e-40c2-bd93-53b0af250f83" providerId="ADAL" clId="{C281ECEF-237B-448B-B8A7-E4E95ADCF54D}" dt="2021-10-14T07:11:42.024" v="39" actId="962"/>
        <pc:sldMkLst>
          <pc:docMk/>
          <pc:sldMk cId="2335482158" sldId="259"/>
        </pc:sldMkLst>
        <pc:spChg chg="mod">
          <ac:chgData name="Zuzana Kříhová" userId="7d41808c-390e-40c2-bd93-53b0af250f83" providerId="ADAL" clId="{C281ECEF-237B-448B-B8A7-E4E95ADCF54D}" dt="2021-10-14T07:11:22.732" v="32" actId="14100"/>
          <ac:spMkLst>
            <pc:docMk/>
            <pc:sldMk cId="2335482158" sldId="259"/>
            <ac:spMk id="2" creationId="{00000000-0000-0000-0000-000000000000}"/>
          </ac:spMkLst>
        </pc:spChg>
        <pc:spChg chg="mod">
          <ac:chgData name="Zuzana Kříhová" userId="7d41808c-390e-40c2-bd93-53b0af250f83" providerId="ADAL" clId="{C281ECEF-237B-448B-B8A7-E4E95ADCF54D}" dt="2021-10-14T07:11:34.745" v="35" actId="14100"/>
          <ac:spMkLst>
            <pc:docMk/>
            <pc:sldMk cId="2335482158" sldId="259"/>
            <ac:spMk id="3" creationId="{00000000-0000-0000-0000-000000000000}"/>
          </ac:spMkLst>
        </pc:spChg>
        <pc:picChg chg="add del mod">
          <ac:chgData name="Zuzana Kříhová" userId="7d41808c-390e-40c2-bd93-53b0af250f83" providerId="ADAL" clId="{C281ECEF-237B-448B-B8A7-E4E95ADCF54D}" dt="2021-10-14T07:11:12.713" v="30"/>
          <ac:picMkLst>
            <pc:docMk/>
            <pc:sldMk cId="2335482158" sldId="259"/>
            <ac:picMk id="5" creationId="{5DA53DFC-27F9-4C83-AD9D-245A8CEA1AF0}"/>
          </ac:picMkLst>
        </pc:picChg>
        <pc:picChg chg="add mod">
          <ac:chgData name="Zuzana Kříhová" userId="7d41808c-390e-40c2-bd93-53b0af250f83" providerId="ADAL" clId="{C281ECEF-237B-448B-B8A7-E4E95ADCF54D}" dt="2021-10-14T07:11:42.024" v="39" actId="962"/>
          <ac:picMkLst>
            <pc:docMk/>
            <pc:sldMk cId="2335482158" sldId="259"/>
            <ac:picMk id="7" creationId="{7C35E412-18D3-447C-95DA-3AFFA7940450}"/>
          </ac:picMkLst>
        </pc:picChg>
      </pc:sldChg>
      <pc:sldChg chg="del">
        <pc:chgData name="Zuzana Kříhová" userId="7d41808c-390e-40c2-bd93-53b0af250f83" providerId="ADAL" clId="{C281ECEF-237B-448B-B8A7-E4E95ADCF54D}" dt="2021-10-14T07:52:24.364" v="599" actId="47"/>
        <pc:sldMkLst>
          <pc:docMk/>
          <pc:sldMk cId="2515739703" sldId="262"/>
        </pc:sldMkLst>
      </pc:sldChg>
      <pc:sldChg chg="del">
        <pc:chgData name="Zuzana Kříhová" userId="7d41808c-390e-40c2-bd93-53b0af250f83" providerId="ADAL" clId="{C281ECEF-237B-448B-B8A7-E4E95ADCF54D}" dt="2021-10-14T07:54:24.066" v="601" actId="47"/>
        <pc:sldMkLst>
          <pc:docMk/>
          <pc:sldMk cId="3050028146" sldId="264"/>
        </pc:sldMkLst>
      </pc:sldChg>
      <pc:sldChg chg="new del">
        <pc:chgData name="Zuzana Kříhová" userId="7d41808c-390e-40c2-bd93-53b0af250f83" providerId="ADAL" clId="{C281ECEF-237B-448B-B8A7-E4E95ADCF54D}" dt="2021-10-14T07:15:55.544" v="51" actId="47"/>
        <pc:sldMkLst>
          <pc:docMk/>
          <pc:sldMk cId="2429946821" sldId="272"/>
        </pc:sldMkLst>
      </pc:sldChg>
      <pc:sldChg chg="add">
        <pc:chgData name="Zuzana Kříhová" userId="7d41808c-390e-40c2-bd93-53b0af250f83" providerId="ADAL" clId="{C281ECEF-237B-448B-B8A7-E4E95ADCF54D}" dt="2021-10-14T07:52:28.506" v="600"/>
        <pc:sldMkLst>
          <pc:docMk/>
          <pc:sldMk cId="2468311949" sldId="272"/>
        </pc:sldMkLst>
      </pc:sldChg>
      <pc:sldChg chg="add">
        <pc:chgData name="Zuzana Kříhová" userId="7d41808c-390e-40c2-bd93-53b0af250f83" providerId="ADAL" clId="{C281ECEF-237B-448B-B8A7-E4E95ADCF54D}" dt="2021-10-14T07:55:40.319" v="603"/>
        <pc:sldMkLst>
          <pc:docMk/>
          <pc:sldMk cId="3387697874" sldId="273"/>
        </pc:sldMkLst>
      </pc:sldChg>
      <pc:sldChg chg="add">
        <pc:chgData name="Zuzana Kříhová" userId="7d41808c-390e-40c2-bd93-53b0af250f83" providerId="ADAL" clId="{C281ECEF-237B-448B-B8A7-E4E95ADCF54D}" dt="2021-10-14T07:55:54.129" v="604"/>
        <pc:sldMkLst>
          <pc:docMk/>
          <pc:sldMk cId="2468477321" sldId="274"/>
        </pc:sldMkLst>
      </pc:sldChg>
      <pc:sldChg chg="addSp delSp modSp add mod modClrScheme chgLayout">
        <pc:chgData name="Zuzana Kříhová" userId="7d41808c-390e-40c2-bd93-53b0af250f83" providerId="ADAL" clId="{C281ECEF-237B-448B-B8A7-E4E95ADCF54D}" dt="2021-10-14T07:17:41.842" v="65" actId="962"/>
        <pc:sldMkLst>
          <pc:docMk/>
          <pc:sldMk cId="3111752646" sldId="278"/>
        </pc:sldMkLst>
        <pc:spChg chg="mod">
          <ac:chgData name="Zuzana Kříhová" userId="7d41808c-390e-40c2-bd93-53b0af250f83" providerId="ADAL" clId="{C281ECEF-237B-448B-B8A7-E4E95ADCF54D}" dt="2021-10-14T07:17:41.842" v="65" actId="962"/>
          <ac:spMkLst>
            <pc:docMk/>
            <pc:sldMk cId="3111752646" sldId="278"/>
            <ac:spMk id="2" creationId="{00000000-0000-0000-0000-000000000000}"/>
          </ac:spMkLst>
        </pc:spChg>
        <pc:spChg chg="mod ord">
          <ac:chgData name="Zuzana Kříhová" userId="7d41808c-390e-40c2-bd93-53b0af250f83" providerId="ADAL" clId="{C281ECEF-237B-448B-B8A7-E4E95ADCF54D}" dt="2021-10-14T07:17:36.983" v="62" actId="26606"/>
          <ac:spMkLst>
            <pc:docMk/>
            <pc:sldMk cId="3111752646" sldId="278"/>
            <ac:spMk id="3" creationId="{00000000-0000-0000-0000-000000000000}"/>
          </ac:spMkLst>
        </pc:spChg>
        <pc:spChg chg="add del">
          <ac:chgData name="Zuzana Kříhová" userId="7d41808c-390e-40c2-bd93-53b0af250f83" providerId="ADAL" clId="{C281ECEF-237B-448B-B8A7-E4E95ADCF54D}" dt="2021-10-14T07:17:36.983" v="62" actId="26606"/>
          <ac:spMkLst>
            <pc:docMk/>
            <pc:sldMk cId="3111752646" sldId="278"/>
            <ac:spMk id="8" creationId="{8FAD53A8-0FB1-4EAC-B8B8-BD8D33230C09}"/>
          </ac:spMkLst>
        </pc:spChg>
        <pc:spChg chg="add mod">
          <ac:chgData name="Zuzana Kříhová" userId="7d41808c-390e-40c2-bd93-53b0af250f83" providerId="ADAL" clId="{C281ECEF-237B-448B-B8A7-E4E95ADCF54D}" dt="2021-10-14T07:17:36.983" v="62" actId="26606"/>
          <ac:spMkLst>
            <pc:docMk/>
            <pc:sldMk cId="3111752646" sldId="278"/>
            <ac:spMk id="71" creationId="{32C1FF22-3592-4B88-B104-73E93D10CCE3}"/>
          </ac:spMkLst>
        </pc:spChg>
        <pc:spChg chg="add mod">
          <ac:chgData name="Zuzana Kříhová" userId="7d41808c-390e-40c2-bd93-53b0af250f83" providerId="ADAL" clId="{C281ECEF-237B-448B-B8A7-E4E95ADCF54D}" dt="2021-10-14T07:17:36.983" v="62" actId="26606"/>
          <ac:spMkLst>
            <pc:docMk/>
            <pc:sldMk cId="3111752646" sldId="278"/>
            <ac:spMk id="73" creationId="{8AC70DD5-84F0-47AD-A6EA-E2BA15F2F594}"/>
          </ac:spMkLst>
        </pc:spChg>
        <pc:picChg chg="add mod">
          <ac:chgData name="Zuzana Kříhová" userId="7d41808c-390e-40c2-bd93-53b0af250f83" providerId="ADAL" clId="{C281ECEF-237B-448B-B8A7-E4E95ADCF54D}" dt="2021-10-14T07:17:41.842" v="64" actId="27614"/>
          <ac:picMkLst>
            <pc:docMk/>
            <pc:sldMk cId="3111752646" sldId="278"/>
            <ac:picMk id="1026" creationId="{7837F420-1F86-449A-89F3-E250F56BF7D5}"/>
          </ac:picMkLst>
        </pc:picChg>
      </pc:sldChg>
      <pc:sldChg chg="addSp modSp new mod">
        <pc:chgData name="Zuzana Kříhová" userId="7d41808c-390e-40c2-bd93-53b0af250f83" providerId="ADAL" clId="{C281ECEF-237B-448B-B8A7-E4E95ADCF54D}" dt="2021-10-14T07:35:50.456" v="311" actId="14100"/>
        <pc:sldMkLst>
          <pc:docMk/>
          <pc:sldMk cId="3171892374" sldId="279"/>
        </pc:sldMkLst>
        <pc:spChg chg="mod">
          <ac:chgData name="Zuzana Kříhová" userId="7d41808c-390e-40c2-bd93-53b0af250f83" providerId="ADAL" clId="{C281ECEF-237B-448B-B8A7-E4E95ADCF54D}" dt="2021-10-14T07:34:33.753" v="305" actId="255"/>
          <ac:spMkLst>
            <pc:docMk/>
            <pc:sldMk cId="3171892374" sldId="279"/>
            <ac:spMk id="3" creationId="{49A919B5-09BC-42AE-8C2B-2B1E164763D6}"/>
          </ac:spMkLst>
        </pc:spChg>
        <pc:picChg chg="add mod">
          <ac:chgData name="Zuzana Kříhová" userId="7d41808c-390e-40c2-bd93-53b0af250f83" providerId="ADAL" clId="{C281ECEF-237B-448B-B8A7-E4E95ADCF54D}" dt="2021-10-14T07:35:50.456" v="311" actId="14100"/>
          <ac:picMkLst>
            <pc:docMk/>
            <pc:sldMk cId="3171892374" sldId="279"/>
            <ac:picMk id="6" creationId="{AB699CD4-50EA-4F49-B752-895226CC5C2E}"/>
          </ac:picMkLst>
        </pc:picChg>
      </pc:sldChg>
      <pc:sldChg chg="modSp add mod">
        <pc:chgData name="Zuzana Kříhová" userId="7d41808c-390e-40c2-bd93-53b0af250f83" providerId="ADAL" clId="{C281ECEF-237B-448B-B8A7-E4E95ADCF54D}" dt="2021-10-14T07:45:06.173" v="559" actId="20577"/>
        <pc:sldMkLst>
          <pc:docMk/>
          <pc:sldMk cId="3867426042" sldId="280"/>
        </pc:sldMkLst>
        <pc:graphicFrameChg chg="modGraphic">
          <ac:chgData name="Zuzana Kříhová" userId="7d41808c-390e-40c2-bd93-53b0af250f83" providerId="ADAL" clId="{C281ECEF-237B-448B-B8A7-E4E95ADCF54D}" dt="2021-10-14T07:45:06.173" v="559" actId="20577"/>
          <ac:graphicFrameMkLst>
            <pc:docMk/>
            <pc:sldMk cId="3867426042" sldId="280"/>
            <ac:graphicFrameMk id="5" creationId="{00000000-0000-0000-0000-000000000000}"/>
          </ac:graphicFrameMkLst>
        </pc:graphicFrameChg>
      </pc:sldChg>
      <pc:sldChg chg="modSp add mod">
        <pc:chgData name="Zuzana Kříhová" userId="7d41808c-390e-40c2-bd93-53b0af250f83" providerId="ADAL" clId="{C281ECEF-237B-448B-B8A7-E4E95ADCF54D}" dt="2021-10-14T07:51:49.214" v="598"/>
        <pc:sldMkLst>
          <pc:docMk/>
          <pc:sldMk cId="2667751486" sldId="281"/>
        </pc:sldMkLst>
        <pc:spChg chg="mod">
          <ac:chgData name="Zuzana Kříhová" userId="7d41808c-390e-40c2-bd93-53b0af250f83" providerId="ADAL" clId="{C281ECEF-237B-448B-B8A7-E4E95ADCF54D}" dt="2021-10-14T07:51:49.214" v="598"/>
          <ac:spMkLst>
            <pc:docMk/>
            <pc:sldMk cId="2667751486" sldId="281"/>
            <ac:spMk id="3" creationId="{00000000-0000-0000-0000-000000000000}"/>
          </ac:spMkLst>
        </pc:spChg>
      </pc:sldChg>
      <pc:sldChg chg="add">
        <pc:chgData name="Zuzana Kříhová" userId="7d41808c-390e-40c2-bd93-53b0af250f83" providerId="ADAL" clId="{C281ECEF-237B-448B-B8A7-E4E95ADCF54D}" dt="2021-10-14T07:55:26.968" v="602"/>
        <pc:sldMkLst>
          <pc:docMk/>
          <pc:sldMk cId="3646638924" sldId="28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432F47-CF16-4C42-85A8-6DF38FAC310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351C382-2D76-4CAA-A10D-DE9C8AD12047}">
      <dgm:prSet phldrT="[Text]" custT="1"/>
      <dgm:spPr/>
      <dgm:t>
        <a:bodyPr/>
        <a:lstStyle/>
        <a:p>
          <a:r>
            <a:rPr lang="cs-CZ" sz="1600" dirty="0">
              <a:solidFill>
                <a:srgbClr val="FFFF00"/>
              </a:solidFill>
            </a:rPr>
            <a:t>Určím hlavní cíl práce, napíšu</a:t>
          </a:r>
        </a:p>
      </dgm:t>
    </dgm:pt>
    <dgm:pt modelId="{AC26CFDD-7DE6-435D-A79D-2D111C8B296B}" type="parTrans" cxnId="{6B9638F5-72E0-4301-8FDC-35DAF30859CF}">
      <dgm:prSet/>
      <dgm:spPr/>
      <dgm:t>
        <a:bodyPr/>
        <a:lstStyle/>
        <a:p>
          <a:endParaRPr lang="cs-CZ"/>
        </a:p>
      </dgm:t>
    </dgm:pt>
    <dgm:pt modelId="{8D8A275A-901B-4E68-92AC-EA7C9CA46D7C}" type="sibTrans" cxnId="{6B9638F5-72E0-4301-8FDC-35DAF30859CF}">
      <dgm:prSet/>
      <dgm:spPr/>
      <dgm:t>
        <a:bodyPr/>
        <a:lstStyle/>
        <a:p>
          <a:endParaRPr lang="cs-CZ"/>
        </a:p>
      </dgm:t>
    </dgm:pt>
    <dgm:pt modelId="{39882360-F3C0-4FB5-B568-FCBA2F3945D3}">
      <dgm:prSet phldrT="[Text]" custT="1"/>
      <dgm:spPr/>
      <dgm:t>
        <a:bodyPr/>
        <a:lstStyle/>
        <a:p>
          <a:pPr algn="l"/>
          <a:r>
            <a:rPr lang="cs-CZ" sz="1400" dirty="0">
              <a:solidFill>
                <a:schemeClr val="tx1"/>
              </a:solidFill>
            </a:rPr>
            <a:t>zhodnotím, zda mohu dojít k objekt. odpovědi</a:t>
          </a:r>
          <a:r>
            <a:rPr lang="cs-CZ" sz="1100" dirty="0">
              <a:solidFill>
                <a:schemeClr val="tx1"/>
              </a:solidFill>
            </a:rPr>
            <a:t>. </a:t>
          </a:r>
          <a:r>
            <a:rPr lang="cs-CZ" sz="1100" dirty="0">
              <a:solidFill>
                <a:srgbClr val="FFFF00"/>
              </a:solidFill>
            </a:rPr>
            <a:t>Otázky nesmí být řečnické, spekulativní, nesmyslné, neověřitelné. </a:t>
          </a:r>
          <a:r>
            <a:rPr lang="cs-CZ" sz="1100" dirty="0">
              <a:solidFill>
                <a:schemeClr val="tx1"/>
              </a:solidFill>
            </a:rPr>
            <a:t>REŠERŠE</a:t>
          </a:r>
        </a:p>
      </dgm:t>
    </dgm:pt>
    <dgm:pt modelId="{F383DE14-E623-4CD2-A023-F62B5032D847}" type="parTrans" cxnId="{C93BB34C-0A76-4B94-B45D-BBCD8173B0D5}">
      <dgm:prSet/>
      <dgm:spPr/>
      <dgm:t>
        <a:bodyPr/>
        <a:lstStyle/>
        <a:p>
          <a:endParaRPr lang="cs-CZ"/>
        </a:p>
      </dgm:t>
    </dgm:pt>
    <dgm:pt modelId="{46EB0AD1-DF1D-4199-9C4A-19B8692C7E47}" type="sibTrans" cxnId="{C93BB34C-0A76-4B94-B45D-BBCD8173B0D5}">
      <dgm:prSet/>
      <dgm:spPr/>
      <dgm:t>
        <a:bodyPr/>
        <a:lstStyle/>
        <a:p>
          <a:endParaRPr lang="cs-CZ"/>
        </a:p>
      </dgm:t>
    </dgm:pt>
    <dgm:pt modelId="{FE083A33-BD82-4257-9D38-B86FD0872C52}">
      <dgm:prSet phldrT="[Text]"/>
      <dgm:spPr/>
      <dgm:t>
        <a:bodyPr/>
        <a:lstStyle/>
        <a:p>
          <a:r>
            <a:rPr lang="cs-CZ" dirty="0">
              <a:solidFill>
                <a:srgbClr val="FFFF00"/>
              </a:solidFill>
            </a:rPr>
            <a:t>Určím si </a:t>
          </a:r>
          <a:r>
            <a:rPr lang="cs-CZ" dirty="0">
              <a:solidFill>
                <a:schemeClr val="accent4">
                  <a:lumMod val="10000"/>
                </a:schemeClr>
              </a:solidFill>
            </a:rPr>
            <a:t>metodologii</a:t>
          </a:r>
          <a:r>
            <a:rPr lang="cs-CZ" dirty="0">
              <a:solidFill>
                <a:srgbClr val="FFFF00"/>
              </a:solidFill>
            </a:rPr>
            <a:t>.</a:t>
          </a:r>
        </a:p>
        <a:p>
          <a:r>
            <a:rPr lang="cs-CZ" dirty="0">
              <a:solidFill>
                <a:srgbClr val="FFFF00"/>
              </a:solidFill>
            </a:rPr>
            <a:t>Mohu i </a:t>
          </a:r>
          <a:r>
            <a:rPr lang="cs-CZ" dirty="0">
              <a:solidFill>
                <a:schemeClr val="accent4">
                  <a:lumMod val="10000"/>
                </a:schemeClr>
              </a:solidFill>
            </a:rPr>
            <a:t>hypotézu </a:t>
          </a:r>
        </a:p>
      </dgm:t>
    </dgm:pt>
    <dgm:pt modelId="{C6A7F26A-CA1B-4DD7-88FF-92284CD93467}" type="parTrans" cxnId="{C5CAE696-0561-493A-BC15-9BA81224F320}">
      <dgm:prSet/>
      <dgm:spPr/>
      <dgm:t>
        <a:bodyPr/>
        <a:lstStyle/>
        <a:p>
          <a:endParaRPr lang="cs-CZ"/>
        </a:p>
      </dgm:t>
    </dgm:pt>
    <dgm:pt modelId="{5143CB8F-CBCD-40B0-AB62-19F0CDB71A47}" type="sibTrans" cxnId="{C5CAE696-0561-493A-BC15-9BA81224F320}">
      <dgm:prSet/>
      <dgm:spPr/>
      <dgm:t>
        <a:bodyPr/>
        <a:lstStyle/>
        <a:p>
          <a:endParaRPr lang="cs-CZ"/>
        </a:p>
      </dgm:t>
    </dgm:pt>
    <dgm:pt modelId="{52AFC588-D6BD-4EDE-A411-8017A46D12D6}">
      <dgm:prSet custT="1"/>
      <dgm:spPr/>
      <dgm:t>
        <a:bodyPr/>
        <a:lstStyle/>
        <a:p>
          <a:r>
            <a:rPr lang="cs-CZ" sz="1400" dirty="0">
              <a:solidFill>
                <a:schemeClr val="tx1"/>
              </a:solidFill>
            </a:rPr>
            <a:t>Začnu se ptát, co mohu z </a:t>
          </a:r>
          <a:r>
            <a:rPr lang="cs-CZ" sz="1400" dirty="0" err="1">
              <a:solidFill>
                <a:schemeClr val="tx1"/>
              </a:solidFill>
            </a:rPr>
            <a:t>hl.cíle</a:t>
          </a:r>
          <a:r>
            <a:rPr lang="cs-CZ" sz="1400" dirty="0">
              <a:solidFill>
                <a:schemeClr val="tx1"/>
              </a:solidFill>
            </a:rPr>
            <a:t> generovat dál</a:t>
          </a:r>
        </a:p>
      </dgm:t>
    </dgm:pt>
    <dgm:pt modelId="{46873C1A-F981-41C2-B0AE-7FBBC3A17D2E}" type="parTrans" cxnId="{86DEB6A7-0280-41B4-A3AF-CBEB79D1A654}">
      <dgm:prSet/>
      <dgm:spPr/>
      <dgm:t>
        <a:bodyPr/>
        <a:lstStyle/>
        <a:p>
          <a:endParaRPr lang="cs-CZ"/>
        </a:p>
      </dgm:t>
    </dgm:pt>
    <dgm:pt modelId="{5C07D3E1-4CC6-43C7-9B4F-116BBE35EE25}" type="sibTrans" cxnId="{86DEB6A7-0280-41B4-A3AF-CBEB79D1A654}">
      <dgm:prSet/>
      <dgm:spPr/>
      <dgm:t>
        <a:bodyPr/>
        <a:lstStyle/>
        <a:p>
          <a:endParaRPr lang="cs-CZ" dirty="0"/>
        </a:p>
      </dgm:t>
    </dgm:pt>
    <dgm:pt modelId="{4E643F5C-18D1-4C8A-8CF4-7586F19D25B5}">
      <dgm:prSet/>
      <dgm:spPr/>
      <dgm:t>
        <a:bodyPr/>
        <a:lstStyle/>
        <a:p>
          <a:r>
            <a:rPr lang="cs-CZ" dirty="0"/>
            <a:t>zamyslím se, jak budu postupovat, abych dosáhl odpovědi na </a:t>
          </a:r>
          <a:r>
            <a:rPr lang="cs-CZ" dirty="0" err="1"/>
            <a:t>výzk.ot</a:t>
          </a:r>
          <a:r>
            <a:rPr lang="cs-CZ" dirty="0"/>
            <a:t>. </a:t>
          </a:r>
        </a:p>
      </dgm:t>
    </dgm:pt>
    <dgm:pt modelId="{5C12440E-5A48-413C-AE43-E10852D05A6E}" type="parTrans" cxnId="{BBD8B8CD-0047-4DA2-AC05-B69BDB23F96F}">
      <dgm:prSet/>
      <dgm:spPr/>
      <dgm:t>
        <a:bodyPr/>
        <a:lstStyle/>
        <a:p>
          <a:endParaRPr lang="cs-CZ"/>
        </a:p>
      </dgm:t>
    </dgm:pt>
    <dgm:pt modelId="{70FB071A-028A-426F-8F94-997E09258076}" type="sibTrans" cxnId="{BBD8B8CD-0047-4DA2-AC05-B69BDB23F96F}">
      <dgm:prSet/>
      <dgm:spPr/>
      <dgm:t>
        <a:bodyPr/>
        <a:lstStyle/>
        <a:p>
          <a:endParaRPr lang="cs-CZ"/>
        </a:p>
      </dgm:t>
    </dgm:pt>
    <dgm:pt modelId="{98C9BB3A-9396-47A9-A9ED-7DE0DBB4A0A4}">
      <dgm:prSet custT="1"/>
      <dgm:spPr/>
      <dgm:t>
        <a:bodyPr/>
        <a:lstStyle/>
        <a:p>
          <a:r>
            <a:rPr lang="cs-CZ" sz="1800" dirty="0">
              <a:solidFill>
                <a:srgbClr val="FFFF00"/>
              </a:solidFill>
            </a:rPr>
            <a:t>tvořím dílčí otázky = dílčí cíle </a:t>
          </a:r>
        </a:p>
      </dgm:t>
    </dgm:pt>
    <dgm:pt modelId="{38A6949F-A28C-4DD2-9F88-B8B82198430E}" type="parTrans" cxnId="{44427E7F-6900-4D94-B952-0621CA43567F}">
      <dgm:prSet/>
      <dgm:spPr/>
      <dgm:t>
        <a:bodyPr/>
        <a:lstStyle/>
        <a:p>
          <a:endParaRPr lang="cs-CZ"/>
        </a:p>
      </dgm:t>
    </dgm:pt>
    <dgm:pt modelId="{6D9AD192-8A54-4B24-B7A4-B9E31C904957}" type="sibTrans" cxnId="{44427E7F-6900-4D94-B952-0621CA43567F}">
      <dgm:prSet/>
      <dgm:spPr/>
      <dgm:t>
        <a:bodyPr/>
        <a:lstStyle/>
        <a:p>
          <a:endParaRPr lang="cs-CZ"/>
        </a:p>
      </dgm:t>
    </dgm:pt>
    <dgm:pt modelId="{4D6A41B6-047B-44A9-8562-18D2C614466A}" type="pres">
      <dgm:prSet presAssocID="{FE432F47-CF16-4C42-85A8-6DF38FAC310F}" presName="cycle" presStyleCnt="0">
        <dgm:presLayoutVars>
          <dgm:dir/>
          <dgm:resizeHandles val="exact"/>
        </dgm:presLayoutVars>
      </dgm:prSet>
      <dgm:spPr/>
    </dgm:pt>
    <dgm:pt modelId="{699D33A6-6FF5-4564-AD87-3183FC1FE950}" type="pres">
      <dgm:prSet presAssocID="{C351C382-2D76-4CAA-A10D-DE9C8AD12047}" presName="node" presStyleLbl="node1" presStyleIdx="0" presStyleCnt="6">
        <dgm:presLayoutVars>
          <dgm:bulletEnabled val="1"/>
        </dgm:presLayoutVars>
      </dgm:prSet>
      <dgm:spPr/>
    </dgm:pt>
    <dgm:pt modelId="{7D43CF3E-82BE-45F1-BC78-6C22353882AD}" type="pres">
      <dgm:prSet presAssocID="{8D8A275A-901B-4E68-92AC-EA7C9CA46D7C}" presName="sibTrans" presStyleLbl="sibTrans2D1" presStyleIdx="0" presStyleCnt="6"/>
      <dgm:spPr/>
    </dgm:pt>
    <dgm:pt modelId="{F4925E11-5E19-4745-99CA-4196FE7509AE}" type="pres">
      <dgm:prSet presAssocID="{8D8A275A-901B-4E68-92AC-EA7C9CA46D7C}" presName="connectorText" presStyleLbl="sibTrans2D1" presStyleIdx="0" presStyleCnt="6"/>
      <dgm:spPr/>
    </dgm:pt>
    <dgm:pt modelId="{067FDB30-25A7-4135-8D7B-EE630941232A}" type="pres">
      <dgm:prSet presAssocID="{52AFC588-D6BD-4EDE-A411-8017A46D12D6}" presName="node" presStyleLbl="node1" presStyleIdx="1" presStyleCnt="6">
        <dgm:presLayoutVars>
          <dgm:bulletEnabled val="1"/>
        </dgm:presLayoutVars>
      </dgm:prSet>
      <dgm:spPr/>
    </dgm:pt>
    <dgm:pt modelId="{A31D66ED-A247-4D93-9B2C-97B54708A5EB}" type="pres">
      <dgm:prSet presAssocID="{5C07D3E1-4CC6-43C7-9B4F-116BBE35EE25}" presName="sibTrans" presStyleLbl="sibTrans2D1" presStyleIdx="1" presStyleCnt="6"/>
      <dgm:spPr/>
    </dgm:pt>
    <dgm:pt modelId="{0D259799-98CF-4FBD-A502-30DDE4639622}" type="pres">
      <dgm:prSet presAssocID="{5C07D3E1-4CC6-43C7-9B4F-116BBE35EE25}" presName="connectorText" presStyleLbl="sibTrans2D1" presStyleIdx="1" presStyleCnt="6"/>
      <dgm:spPr/>
    </dgm:pt>
    <dgm:pt modelId="{D8EAB432-30F1-4612-9F94-E1D67A0EC988}" type="pres">
      <dgm:prSet presAssocID="{98C9BB3A-9396-47A9-A9ED-7DE0DBB4A0A4}" presName="node" presStyleLbl="node1" presStyleIdx="2" presStyleCnt="6">
        <dgm:presLayoutVars>
          <dgm:bulletEnabled val="1"/>
        </dgm:presLayoutVars>
      </dgm:prSet>
      <dgm:spPr/>
    </dgm:pt>
    <dgm:pt modelId="{00224C74-FBE1-4F81-86D9-DDBD578EE5E9}" type="pres">
      <dgm:prSet presAssocID="{6D9AD192-8A54-4B24-B7A4-B9E31C904957}" presName="sibTrans" presStyleLbl="sibTrans2D1" presStyleIdx="2" presStyleCnt="6"/>
      <dgm:spPr/>
    </dgm:pt>
    <dgm:pt modelId="{1D56B74B-980B-4A09-AF49-E4421E342FF2}" type="pres">
      <dgm:prSet presAssocID="{6D9AD192-8A54-4B24-B7A4-B9E31C904957}" presName="connectorText" presStyleLbl="sibTrans2D1" presStyleIdx="2" presStyleCnt="6"/>
      <dgm:spPr/>
    </dgm:pt>
    <dgm:pt modelId="{F07B0D46-7D7D-40BA-83E0-3428381AB97F}" type="pres">
      <dgm:prSet presAssocID="{39882360-F3C0-4FB5-B568-FCBA2F3945D3}" presName="node" presStyleLbl="node1" presStyleIdx="3" presStyleCnt="6" custScaleX="101627" custScaleY="122846">
        <dgm:presLayoutVars>
          <dgm:bulletEnabled val="1"/>
        </dgm:presLayoutVars>
      </dgm:prSet>
      <dgm:spPr>
        <a:prstGeom prst="round1Rect">
          <a:avLst/>
        </a:prstGeom>
      </dgm:spPr>
    </dgm:pt>
    <dgm:pt modelId="{0D18E67A-5FAC-43AB-B55C-A83542F3D9C5}" type="pres">
      <dgm:prSet presAssocID="{46EB0AD1-DF1D-4199-9C4A-19B8692C7E47}" presName="sibTrans" presStyleLbl="sibTrans2D1" presStyleIdx="3" presStyleCnt="6"/>
      <dgm:spPr/>
    </dgm:pt>
    <dgm:pt modelId="{ADF9B067-5854-47D1-B68F-E285465ABE94}" type="pres">
      <dgm:prSet presAssocID="{46EB0AD1-DF1D-4199-9C4A-19B8692C7E47}" presName="connectorText" presStyleLbl="sibTrans2D1" presStyleIdx="3" presStyleCnt="6"/>
      <dgm:spPr/>
    </dgm:pt>
    <dgm:pt modelId="{81A4BD05-8435-4E39-A622-72FB2E2DF2AB}" type="pres">
      <dgm:prSet presAssocID="{4E643F5C-18D1-4C8A-8CF4-7586F19D25B5}" presName="node" presStyleLbl="node1" presStyleIdx="4" presStyleCnt="6" custRadScaleRad="97928" custRadScaleInc="-3423">
        <dgm:presLayoutVars>
          <dgm:bulletEnabled val="1"/>
        </dgm:presLayoutVars>
      </dgm:prSet>
      <dgm:spPr/>
    </dgm:pt>
    <dgm:pt modelId="{23AADD1B-3B8D-46A6-A4D4-711A3CF28746}" type="pres">
      <dgm:prSet presAssocID="{70FB071A-028A-426F-8F94-997E09258076}" presName="sibTrans" presStyleLbl="sibTrans2D1" presStyleIdx="4" presStyleCnt="6"/>
      <dgm:spPr/>
    </dgm:pt>
    <dgm:pt modelId="{011411F2-4B22-46F6-AA43-40719FB8D99E}" type="pres">
      <dgm:prSet presAssocID="{70FB071A-028A-426F-8F94-997E09258076}" presName="connectorText" presStyleLbl="sibTrans2D1" presStyleIdx="4" presStyleCnt="6"/>
      <dgm:spPr/>
    </dgm:pt>
    <dgm:pt modelId="{57FE1FE3-1434-40C6-B39C-895885CB32A7}" type="pres">
      <dgm:prSet presAssocID="{FE083A33-BD82-4257-9D38-B86FD0872C52}" presName="node" presStyleLbl="node1" presStyleIdx="5" presStyleCnt="6">
        <dgm:presLayoutVars>
          <dgm:bulletEnabled val="1"/>
        </dgm:presLayoutVars>
      </dgm:prSet>
      <dgm:spPr/>
    </dgm:pt>
    <dgm:pt modelId="{4B6C3E69-3848-4192-95EE-ED1C17F8B1FB}" type="pres">
      <dgm:prSet presAssocID="{5143CB8F-CBCD-40B0-AB62-19F0CDB71A47}" presName="sibTrans" presStyleLbl="sibTrans2D1" presStyleIdx="5" presStyleCnt="6"/>
      <dgm:spPr/>
    </dgm:pt>
    <dgm:pt modelId="{B8407CDA-9E21-40EF-8E60-07DF2690524A}" type="pres">
      <dgm:prSet presAssocID="{5143CB8F-CBCD-40B0-AB62-19F0CDB71A47}" presName="connectorText" presStyleLbl="sibTrans2D1" presStyleIdx="5" presStyleCnt="6"/>
      <dgm:spPr/>
    </dgm:pt>
  </dgm:ptLst>
  <dgm:cxnLst>
    <dgm:cxn modelId="{444EA100-4F98-4116-AA65-74927E9B029C}" type="presOf" srcId="{46EB0AD1-DF1D-4199-9C4A-19B8692C7E47}" destId="{ADF9B067-5854-47D1-B68F-E285465ABE94}" srcOrd="1" destOrd="0" presId="urn:microsoft.com/office/officeart/2005/8/layout/cycle2"/>
    <dgm:cxn modelId="{E9FDD91C-B8CC-46CD-A318-2D9A0AFF4F78}" type="presOf" srcId="{39882360-F3C0-4FB5-B568-FCBA2F3945D3}" destId="{F07B0D46-7D7D-40BA-83E0-3428381AB97F}" srcOrd="0" destOrd="0" presId="urn:microsoft.com/office/officeart/2005/8/layout/cycle2"/>
    <dgm:cxn modelId="{1AEC4F22-7565-4E03-BB18-13CDC6F1C0EB}" type="presOf" srcId="{6D9AD192-8A54-4B24-B7A4-B9E31C904957}" destId="{1D56B74B-980B-4A09-AF49-E4421E342FF2}" srcOrd="1" destOrd="0" presId="urn:microsoft.com/office/officeart/2005/8/layout/cycle2"/>
    <dgm:cxn modelId="{42E7842C-604E-4DCD-836F-4B60506E1F66}" type="presOf" srcId="{FE432F47-CF16-4C42-85A8-6DF38FAC310F}" destId="{4D6A41B6-047B-44A9-8562-18D2C614466A}" srcOrd="0" destOrd="0" presId="urn:microsoft.com/office/officeart/2005/8/layout/cycle2"/>
    <dgm:cxn modelId="{7700322E-9406-48D1-95DA-E82767CACD5C}" type="presOf" srcId="{52AFC588-D6BD-4EDE-A411-8017A46D12D6}" destId="{067FDB30-25A7-4135-8D7B-EE630941232A}" srcOrd="0" destOrd="0" presId="urn:microsoft.com/office/officeart/2005/8/layout/cycle2"/>
    <dgm:cxn modelId="{6DFFE55D-EA82-47D5-BC50-3BFC6F39CC56}" type="presOf" srcId="{4E643F5C-18D1-4C8A-8CF4-7586F19D25B5}" destId="{81A4BD05-8435-4E39-A622-72FB2E2DF2AB}" srcOrd="0" destOrd="0" presId="urn:microsoft.com/office/officeart/2005/8/layout/cycle2"/>
    <dgm:cxn modelId="{E3269141-0DE4-4219-9D99-AD24187AC84E}" type="presOf" srcId="{8D8A275A-901B-4E68-92AC-EA7C9CA46D7C}" destId="{F4925E11-5E19-4745-99CA-4196FE7509AE}" srcOrd="1" destOrd="0" presId="urn:microsoft.com/office/officeart/2005/8/layout/cycle2"/>
    <dgm:cxn modelId="{8D263066-F9D8-4561-A067-AAB2FA77580B}" type="presOf" srcId="{70FB071A-028A-426F-8F94-997E09258076}" destId="{011411F2-4B22-46F6-AA43-40719FB8D99E}" srcOrd="1" destOrd="0" presId="urn:microsoft.com/office/officeart/2005/8/layout/cycle2"/>
    <dgm:cxn modelId="{C93BB34C-0A76-4B94-B45D-BBCD8173B0D5}" srcId="{FE432F47-CF16-4C42-85A8-6DF38FAC310F}" destId="{39882360-F3C0-4FB5-B568-FCBA2F3945D3}" srcOrd="3" destOrd="0" parTransId="{F383DE14-E623-4CD2-A023-F62B5032D847}" sibTransId="{46EB0AD1-DF1D-4199-9C4A-19B8692C7E47}"/>
    <dgm:cxn modelId="{1A74F772-3C48-4DC6-8561-D075FAA5EC79}" type="presOf" srcId="{46EB0AD1-DF1D-4199-9C4A-19B8692C7E47}" destId="{0D18E67A-5FAC-43AB-B55C-A83542F3D9C5}" srcOrd="0" destOrd="0" presId="urn:microsoft.com/office/officeart/2005/8/layout/cycle2"/>
    <dgm:cxn modelId="{3C557457-E116-4264-A4E2-B9ED53DFB6E2}" type="presOf" srcId="{5C07D3E1-4CC6-43C7-9B4F-116BBE35EE25}" destId="{A31D66ED-A247-4D93-9B2C-97B54708A5EB}" srcOrd="0" destOrd="0" presId="urn:microsoft.com/office/officeart/2005/8/layout/cycle2"/>
    <dgm:cxn modelId="{5ECBC95A-782D-4D80-BE54-66A8C125475B}" type="presOf" srcId="{C351C382-2D76-4CAA-A10D-DE9C8AD12047}" destId="{699D33A6-6FF5-4564-AD87-3183FC1FE950}" srcOrd="0" destOrd="0" presId="urn:microsoft.com/office/officeart/2005/8/layout/cycle2"/>
    <dgm:cxn modelId="{4DA5487D-1064-4F06-AA5B-E76C81487A0E}" type="presOf" srcId="{5143CB8F-CBCD-40B0-AB62-19F0CDB71A47}" destId="{B8407CDA-9E21-40EF-8E60-07DF2690524A}" srcOrd="1" destOrd="0" presId="urn:microsoft.com/office/officeart/2005/8/layout/cycle2"/>
    <dgm:cxn modelId="{71713E7F-99DC-4989-92A1-19AAC9E032B9}" type="presOf" srcId="{FE083A33-BD82-4257-9D38-B86FD0872C52}" destId="{57FE1FE3-1434-40C6-B39C-895885CB32A7}" srcOrd="0" destOrd="0" presId="urn:microsoft.com/office/officeart/2005/8/layout/cycle2"/>
    <dgm:cxn modelId="{44427E7F-6900-4D94-B952-0621CA43567F}" srcId="{FE432F47-CF16-4C42-85A8-6DF38FAC310F}" destId="{98C9BB3A-9396-47A9-A9ED-7DE0DBB4A0A4}" srcOrd="2" destOrd="0" parTransId="{38A6949F-A28C-4DD2-9F88-B8B82198430E}" sibTransId="{6D9AD192-8A54-4B24-B7A4-B9E31C904957}"/>
    <dgm:cxn modelId="{A6D54783-8105-422B-B462-EFFAB13D8342}" type="presOf" srcId="{98C9BB3A-9396-47A9-A9ED-7DE0DBB4A0A4}" destId="{D8EAB432-30F1-4612-9F94-E1D67A0EC988}" srcOrd="0" destOrd="0" presId="urn:microsoft.com/office/officeart/2005/8/layout/cycle2"/>
    <dgm:cxn modelId="{F4420496-2E8C-495B-8F05-3213EC6A27F7}" type="presOf" srcId="{5143CB8F-CBCD-40B0-AB62-19F0CDB71A47}" destId="{4B6C3E69-3848-4192-95EE-ED1C17F8B1FB}" srcOrd="0" destOrd="0" presId="urn:microsoft.com/office/officeart/2005/8/layout/cycle2"/>
    <dgm:cxn modelId="{C5CAE696-0561-493A-BC15-9BA81224F320}" srcId="{FE432F47-CF16-4C42-85A8-6DF38FAC310F}" destId="{FE083A33-BD82-4257-9D38-B86FD0872C52}" srcOrd="5" destOrd="0" parTransId="{C6A7F26A-CA1B-4DD7-88FF-92284CD93467}" sibTransId="{5143CB8F-CBCD-40B0-AB62-19F0CDB71A47}"/>
    <dgm:cxn modelId="{04D1A0A0-5498-4746-A11C-6A87F11CD9B6}" type="presOf" srcId="{6D9AD192-8A54-4B24-B7A4-B9E31C904957}" destId="{00224C74-FBE1-4F81-86D9-DDBD578EE5E9}" srcOrd="0" destOrd="0" presId="urn:microsoft.com/office/officeart/2005/8/layout/cycle2"/>
    <dgm:cxn modelId="{86DEB6A7-0280-41B4-A3AF-CBEB79D1A654}" srcId="{FE432F47-CF16-4C42-85A8-6DF38FAC310F}" destId="{52AFC588-D6BD-4EDE-A411-8017A46D12D6}" srcOrd="1" destOrd="0" parTransId="{46873C1A-F981-41C2-B0AE-7FBBC3A17D2E}" sibTransId="{5C07D3E1-4CC6-43C7-9B4F-116BBE35EE25}"/>
    <dgm:cxn modelId="{60FB05AC-DA72-4E40-835A-48CA90A2ED12}" type="presOf" srcId="{8D8A275A-901B-4E68-92AC-EA7C9CA46D7C}" destId="{7D43CF3E-82BE-45F1-BC78-6C22353882AD}" srcOrd="0" destOrd="0" presId="urn:microsoft.com/office/officeart/2005/8/layout/cycle2"/>
    <dgm:cxn modelId="{BBD8B8CD-0047-4DA2-AC05-B69BDB23F96F}" srcId="{FE432F47-CF16-4C42-85A8-6DF38FAC310F}" destId="{4E643F5C-18D1-4C8A-8CF4-7586F19D25B5}" srcOrd="4" destOrd="0" parTransId="{5C12440E-5A48-413C-AE43-E10852D05A6E}" sibTransId="{70FB071A-028A-426F-8F94-997E09258076}"/>
    <dgm:cxn modelId="{5765FDE2-932B-4FA4-8A1A-8AB292938725}" type="presOf" srcId="{70FB071A-028A-426F-8F94-997E09258076}" destId="{23AADD1B-3B8D-46A6-A4D4-711A3CF28746}" srcOrd="0" destOrd="0" presId="urn:microsoft.com/office/officeart/2005/8/layout/cycle2"/>
    <dgm:cxn modelId="{0CD3CAF2-9C0D-4BFF-A2E4-BE1237D2D7D1}" type="presOf" srcId="{5C07D3E1-4CC6-43C7-9B4F-116BBE35EE25}" destId="{0D259799-98CF-4FBD-A502-30DDE4639622}" srcOrd="1" destOrd="0" presId="urn:microsoft.com/office/officeart/2005/8/layout/cycle2"/>
    <dgm:cxn modelId="{6B9638F5-72E0-4301-8FDC-35DAF30859CF}" srcId="{FE432F47-CF16-4C42-85A8-6DF38FAC310F}" destId="{C351C382-2D76-4CAA-A10D-DE9C8AD12047}" srcOrd="0" destOrd="0" parTransId="{AC26CFDD-7DE6-435D-A79D-2D111C8B296B}" sibTransId="{8D8A275A-901B-4E68-92AC-EA7C9CA46D7C}"/>
    <dgm:cxn modelId="{DE00C3C7-6216-4D11-8F2D-0F4E8E2C82C3}" type="presParOf" srcId="{4D6A41B6-047B-44A9-8562-18D2C614466A}" destId="{699D33A6-6FF5-4564-AD87-3183FC1FE950}" srcOrd="0" destOrd="0" presId="urn:microsoft.com/office/officeart/2005/8/layout/cycle2"/>
    <dgm:cxn modelId="{61FDF54B-F995-4CC9-992F-5A5FA0F74CED}" type="presParOf" srcId="{4D6A41B6-047B-44A9-8562-18D2C614466A}" destId="{7D43CF3E-82BE-45F1-BC78-6C22353882AD}" srcOrd="1" destOrd="0" presId="urn:microsoft.com/office/officeart/2005/8/layout/cycle2"/>
    <dgm:cxn modelId="{10E4BC02-FA35-49D4-8023-05866246A81A}" type="presParOf" srcId="{7D43CF3E-82BE-45F1-BC78-6C22353882AD}" destId="{F4925E11-5E19-4745-99CA-4196FE7509AE}" srcOrd="0" destOrd="0" presId="urn:microsoft.com/office/officeart/2005/8/layout/cycle2"/>
    <dgm:cxn modelId="{D434D8B2-83A8-44FB-845F-4E3DAD07320A}" type="presParOf" srcId="{4D6A41B6-047B-44A9-8562-18D2C614466A}" destId="{067FDB30-25A7-4135-8D7B-EE630941232A}" srcOrd="2" destOrd="0" presId="urn:microsoft.com/office/officeart/2005/8/layout/cycle2"/>
    <dgm:cxn modelId="{0F64E906-94BC-4F08-8ADC-7FAD16F7F5C9}" type="presParOf" srcId="{4D6A41B6-047B-44A9-8562-18D2C614466A}" destId="{A31D66ED-A247-4D93-9B2C-97B54708A5EB}" srcOrd="3" destOrd="0" presId="urn:microsoft.com/office/officeart/2005/8/layout/cycle2"/>
    <dgm:cxn modelId="{D7C57F90-E544-4F64-976D-5275443842B7}" type="presParOf" srcId="{A31D66ED-A247-4D93-9B2C-97B54708A5EB}" destId="{0D259799-98CF-4FBD-A502-30DDE4639622}" srcOrd="0" destOrd="0" presId="urn:microsoft.com/office/officeart/2005/8/layout/cycle2"/>
    <dgm:cxn modelId="{3528A3EC-183B-45D0-9F24-81D9F448DB64}" type="presParOf" srcId="{4D6A41B6-047B-44A9-8562-18D2C614466A}" destId="{D8EAB432-30F1-4612-9F94-E1D67A0EC988}" srcOrd="4" destOrd="0" presId="urn:microsoft.com/office/officeart/2005/8/layout/cycle2"/>
    <dgm:cxn modelId="{EC98D3AA-1645-4E14-9D39-0B86AC5BEF61}" type="presParOf" srcId="{4D6A41B6-047B-44A9-8562-18D2C614466A}" destId="{00224C74-FBE1-4F81-86D9-DDBD578EE5E9}" srcOrd="5" destOrd="0" presId="urn:microsoft.com/office/officeart/2005/8/layout/cycle2"/>
    <dgm:cxn modelId="{B99A7D3A-6ADA-4D8E-8AAA-02C8FD88E0E3}" type="presParOf" srcId="{00224C74-FBE1-4F81-86D9-DDBD578EE5E9}" destId="{1D56B74B-980B-4A09-AF49-E4421E342FF2}" srcOrd="0" destOrd="0" presId="urn:microsoft.com/office/officeart/2005/8/layout/cycle2"/>
    <dgm:cxn modelId="{DE805F74-EA04-4632-9C32-5B7BA957660D}" type="presParOf" srcId="{4D6A41B6-047B-44A9-8562-18D2C614466A}" destId="{F07B0D46-7D7D-40BA-83E0-3428381AB97F}" srcOrd="6" destOrd="0" presId="urn:microsoft.com/office/officeart/2005/8/layout/cycle2"/>
    <dgm:cxn modelId="{C465CC45-3908-4858-938A-8EF256BE5977}" type="presParOf" srcId="{4D6A41B6-047B-44A9-8562-18D2C614466A}" destId="{0D18E67A-5FAC-43AB-B55C-A83542F3D9C5}" srcOrd="7" destOrd="0" presId="urn:microsoft.com/office/officeart/2005/8/layout/cycle2"/>
    <dgm:cxn modelId="{471C4D3B-B19F-4AFE-8F53-D92C41E06F29}" type="presParOf" srcId="{0D18E67A-5FAC-43AB-B55C-A83542F3D9C5}" destId="{ADF9B067-5854-47D1-B68F-E285465ABE94}" srcOrd="0" destOrd="0" presId="urn:microsoft.com/office/officeart/2005/8/layout/cycle2"/>
    <dgm:cxn modelId="{EA19FFFF-FDE3-4199-BEAD-FF0AF60F9821}" type="presParOf" srcId="{4D6A41B6-047B-44A9-8562-18D2C614466A}" destId="{81A4BD05-8435-4E39-A622-72FB2E2DF2AB}" srcOrd="8" destOrd="0" presId="urn:microsoft.com/office/officeart/2005/8/layout/cycle2"/>
    <dgm:cxn modelId="{4E773528-821B-4765-A394-CF987E61B977}" type="presParOf" srcId="{4D6A41B6-047B-44A9-8562-18D2C614466A}" destId="{23AADD1B-3B8D-46A6-A4D4-711A3CF28746}" srcOrd="9" destOrd="0" presId="urn:microsoft.com/office/officeart/2005/8/layout/cycle2"/>
    <dgm:cxn modelId="{D76785B7-173E-4DCA-B53D-9BB8E6396A47}" type="presParOf" srcId="{23AADD1B-3B8D-46A6-A4D4-711A3CF28746}" destId="{011411F2-4B22-46F6-AA43-40719FB8D99E}" srcOrd="0" destOrd="0" presId="urn:microsoft.com/office/officeart/2005/8/layout/cycle2"/>
    <dgm:cxn modelId="{5C117C98-428A-4117-8653-FEAC7E84C097}" type="presParOf" srcId="{4D6A41B6-047B-44A9-8562-18D2C614466A}" destId="{57FE1FE3-1434-40C6-B39C-895885CB32A7}" srcOrd="10" destOrd="0" presId="urn:microsoft.com/office/officeart/2005/8/layout/cycle2"/>
    <dgm:cxn modelId="{FE9DC624-C6FD-4906-BFBF-1CC8E1383003}" type="presParOf" srcId="{4D6A41B6-047B-44A9-8562-18D2C614466A}" destId="{4B6C3E69-3848-4192-95EE-ED1C17F8B1FB}" srcOrd="11" destOrd="0" presId="urn:microsoft.com/office/officeart/2005/8/layout/cycle2"/>
    <dgm:cxn modelId="{A3C23E3E-2E32-4E64-8041-6AC7083B27D2}" type="presParOf" srcId="{4B6C3E69-3848-4192-95EE-ED1C17F8B1FB}" destId="{B8407CDA-9E21-40EF-8E60-07DF2690524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D33A6-6FF5-4564-AD87-3183FC1FE950}">
      <dsp:nvSpPr>
        <dsp:cNvPr id="0" name=""/>
        <dsp:cNvSpPr/>
      </dsp:nvSpPr>
      <dsp:spPr>
        <a:xfrm>
          <a:off x="3540236" y="-80920"/>
          <a:ext cx="1439391" cy="14393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rgbClr val="FFFF00"/>
              </a:solidFill>
            </a:rPr>
            <a:t>Určím hlavní cíl práce, napíšu</a:t>
          </a:r>
        </a:p>
      </dsp:txBody>
      <dsp:txXfrm>
        <a:off x="3751030" y="129874"/>
        <a:ext cx="1017803" cy="1017803"/>
      </dsp:txXfrm>
    </dsp:sp>
    <dsp:sp modelId="{7D43CF3E-82BE-45F1-BC78-6C22353882AD}">
      <dsp:nvSpPr>
        <dsp:cNvPr id="0" name=""/>
        <dsp:cNvSpPr/>
      </dsp:nvSpPr>
      <dsp:spPr>
        <a:xfrm rot="1800000">
          <a:off x="4994813" y="930311"/>
          <a:ext cx="381569" cy="4857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900" kern="1200"/>
        </a:p>
      </dsp:txBody>
      <dsp:txXfrm>
        <a:off x="5002481" y="998852"/>
        <a:ext cx="267098" cy="291476"/>
      </dsp:txXfrm>
    </dsp:sp>
    <dsp:sp modelId="{067FDB30-25A7-4135-8D7B-EE630941232A}">
      <dsp:nvSpPr>
        <dsp:cNvPr id="0" name=""/>
        <dsp:cNvSpPr/>
      </dsp:nvSpPr>
      <dsp:spPr>
        <a:xfrm>
          <a:off x="5410274" y="998746"/>
          <a:ext cx="1439391" cy="14393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solidFill>
                <a:schemeClr val="tx1"/>
              </a:solidFill>
            </a:rPr>
            <a:t>Začnu se ptát, co mohu z </a:t>
          </a:r>
          <a:r>
            <a:rPr lang="cs-CZ" sz="1400" kern="1200" dirty="0" err="1">
              <a:solidFill>
                <a:schemeClr val="tx1"/>
              </a:solidFill>
            </a:rPr>
            <a:t>hl.cíle</a:t>
          </a:r>
          <a:r>
            <a:rPr lang="cs-CZ" sz="1400" kern="1200" dirty="0">
              <a:solidFill>
                <a:schemeClr val="tx1"/>
              </a:solidFill>
            </a:rPr>
            <a:t> generovat dál</a:t>
          </a:r>
        </a:p>
      </dsp:txBody>
      <dsp:txXfrm>
        <a:off x="5621068" y="1209540"/>
        <a:ext cx="1017803" cy="1017803"/>
      </dsp:txXfrm>
    </dsp:sp>
    <dsp:sp modelId="{A31D66ED-A247-4D93-9B2C-97B54708A5EB}">
      <dsp:nvSpPr>
        <dsp:cNvPr id="0" name=""/>
        <dsp:cNvSpPr/>
      </dsp:nvSpPr>
      <dsp:spPr>
        <a:xfrm rot="5400000">
          <a:off x="5939185" y="2544412"/>
          <a:ext cx="381569" cy="4857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900" kern="1200" dirty="0"/>
        </a:p>
      </dsp:txBody>
      <dsp:txXfrm>
        <a:off x="5996421" y="2584336"/>
        <a:ext cx="267098" cy="291476"/>
      </dsp:txXfrm>
    </dsp:sp>
    <dsp:sp modelId="{D8EAB432-30F1-4612-9F94-E1D67A0EC988}">
      <dsp:nvSpPr>
        <dsp:cNvPr id="0" name=""/>
        <dsp:cNvSpPr/>
      </dsp:nvSpPr>
      <dsp:spPr>
        <a:xfrm>
          <a:off x="5410274" y="3158080"/>
          <a:ext cx="1439391" cy="14393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rgbClr val="FFFF00"/>
              </a:solidFill>
            </a:rPr>
            <a:t>tvořím dílčí otázky = dílčí cíle </a:t>
          </a:r>
        </a:p>
      </dsp:txBody>
      <dsp:txXfrm>
        <a:off x="5621068" y="3368874"/>
        <a:ext cx="1017803" cy="1017803"/>
      </dsp:txXfrm>
    </dsp:sp>
    <dsp:sp modelId="{00224C74-FBE1-4F81-86D9-DDBD578EE5E9}">
      <dsp:nvSpPr>
        <dsp:cNvPr id="0" name=""/>
        <dsp:cNvSpPr/>
      </dsp:nvSpPr>
      <dsp:spPr>
        <a:xfrm rot="9000000">
          <a:off x="5042559" y="4159032"/>
          <a:ext cx="359101" cy="4857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900" kern="1200"/>
        </a:p>
      </dsp:txBody>
      <dsp:txXfrm rot="10800000">
        <a:off x="5143072" y="4229259"/>
        <a:ext cx="251371" cy="291476"/>
      </dsp:txXfrm>
    </dsp:sp>
    <dsp:sp modelId="{F07B0D46-7D7D-40BA-83E0-3428381AB97F}">
      <dsp:nvSpPr>
        <dsp:cNvPr id="0" name=""/>
        <dsp:cNvSpPr/>
      </dsp:nvSpPr>
      <dsp:spPr>
        <a:xfrm>
          <a:off x="3528527" y="4073326"/>
          <a:ext cx="1462809" cy="176823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solidFill>
                <a:schemeClr val="tx1"/>
              </a:solidFill>
            </a:rPr>
            <a:t>zhodnotím, zda mohu dojít k objekt. odpovědi</a:t>
          </a:r>
          <a:r>
            <a:rPr lang="cs-CZ" sz="1100" kern="1200" dirty="0">
              <a:solidFill>
                <a:schemeClr val="tx1"/>
              </a:solidFill>
            </a:rPr>
            <a:t>. </a:t>
          </a:r>
          <a:r>
            <a:rPr lang="cs-CZ" sz="1100" kern="1200" dirty="0">
              <a:solidFill>
                <a:srgbClr val="FFFF00"/>
              </a:solidFill>
            </a:rPr>
            <a:t>Otázky nesmí být řečnické, spekulativní, nesmyslné, neověřitelné. </a:t>
          </a:r>
          <a:r>
            <a:rPr lang="cs-CZ" sz="1100" kern="1200" dirty="0">
              <a:solidFill>
                <a:schemeClr val="tx1"/>
              </a:solidFill>
            </a:rPr>
            <a:t>REŠERŠE</a:t>
          </a:r>
        </a:p>
      </dsp:txBody>
      <dsp:txXfrm>
        <a:off x="3528527" y="4073326"/>
        <a:ext cx="1391401" cy="1768234"/>
      </dsp:txXfrm>
    </dsp:sp>
    <dsp:sp modelId="{0D18E67A-5FAC-43AB-B55C-A83542F3D9C5}">
      <dsp:nvSpPr>
        <dsp:cNvPr id="0" name=""/>
        <dsp:cNvSpPr/>
      </dsp:nvSpPr>
      <dsp:spPr>
        <a:xfrm rot="12632829">
          <a:off x="3178591" y="4173538"/>
          <a:ext cx="329234" cy="4857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900" kern="1200"/>
        </a:p>
      </dsp:txBody>
      <dsp:txXfrm rot="10800000">
        <a:off x="3270507" y="4295797"/>
        <a:ext cx="230464" cy="291476"/>
      </dsp:txXfrm>
    </dsp:sp>
    <dsp:sp modelId="{81A4BD05-8435-4E39-A622-72FB2E2DF2AB}">
      <dsp:nvSpPr>
        <dsp:cNvPr id="0" name=""/>
        <dsp:cNvSpPr/>
      </dsp:nvSpPr>
      <dsp:spPr>
        <a:xfrm>
          <a:off x="1728188" y="3168360"/>
          <a:ext cx="1439391" cy="14393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zamyslím se, jak budu postupovat, abych dosáhl odpovědi na </a:t>
          </a:r>
          <a:r>
            <a:rPr lang="cs-CZ" sz="1200" kern="1200" dirty="0" err="1"/>
            <a:t>výzk.ot</a:t>
          </a:r>
          <a:r>
            <a:rPr lang="cs-CZ" sz="1200" kern="1200" dirty="0"/>
            <a:t>. </a:t>
          </a:r>
        </a:p>
      </dsp:txBody>
      <dsp:txXfrm>
        <a:off x="1938982" y="3379154"/>
        <a:ext cx="1017803" cy="1017803"/>
      </dsp:txXfrm>
    </dsp:sp>
    <dsp:sp modelId="{23AADD1B-3B8D-46A6-A4D4-711A3CF28746}">
      <dsp:nvSpPr>
        <dsp:cNvPr id="0" name=""/>
        <dsp:cNvSpPr/>
      </dsp:nvSpPr>
      <dsp:spPr>
        <a:xfrm rot="16108137">
          <a:off x="2225467" y="2571312"/>
          <a:ext cx="387428" cy="4857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900" kern="1200"/>
        </a:p>
      </dsp:txBody>
      <dsp:txXfrm rot="10800000">
        <a:off x="2285134" y="2726564"/>
        <a:ext cx="271200" cy="291476"/>
      </dsp:txXfrm>
    </dsp:sp>
    <dsp:sp modelId="{57FE1FE3-1434-40C6-B39C-895885CB32A7}">
      <dsp:nvSpPr>
        <dsp:cNvPr id="0" name=""/>
        <dsp:cNvSpPr/>
      </dsp:nvSpPr>
      <dsp:spPr>
        <a:xfrm>
          <a:off x="1670198" y="998746"/>
          <a:ext cx="1439391" cy="14393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>
              <a:solidFill>
                <a:srgbClr val="FFFF00"/>
              </a:solidFill>
            </a:rPr>
            <a:t>Určím si </a:t>
          </a:r>
          <a:r>
            <a:rPr lang="cs-CZ" sz="1200" kern="1200" dirty="0">
              <a:solidFill>
                <a:schemeClr val="accent4">
                  <a:lumMod val="10000"/>
                </a:schemeClr>
              </a:solidFill>
            </a:rPr>
            <a:t>metodologii</a:t>
          </a:r>
          <a:r>
            <a:rPr lang="cs-CZ" sz="1200" kern="1200" dirty="0">
              <a:solidFill>
                <a:srgbClr val="FFFF00"/>
              </a:solidFill>
            </a:rPr>
            <a:t>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>
              <a:solidFill>
                <a:srgbClr val="FFFF00"/>
              </a:solidFill>
            </a:rPr>
            <a:t>Mohu i </a:t>
          </a:r>
          <a:r>
            <a:rPr lang="cs-CZ" sz="1200" kern="1200" dirty="0">
              <a:solidFill>
                <a:schemeClr val="accent4">
                  <a:lumMod val="10000"/>
                </a:schemeClr>
              </a:solidFill>
            </a:rPr>
            <a:t>hypotézu </a:t>
          </a:r>
        </a:p>
      </dsp:txBody>
      <dsp:txXfrm>
        <a:off x="1880992" y="1209540"/>
        <a:ext cx="1017803" cy="1017803"/>
      </dsp:txXfrm>
    </dsp:sp>
    <dsp:sp modelId="{4B6C3E69-3848-4192-95EE-ED1C17F8B1FB}">
      <dsp:nvSpPr>
        <dsp:cNvPr id="0" name=""/>
        <dsp:cNvSpPr/>
      </dsp:nvSpPr>
      <dsp:spPr>
        <a:xfrm rot="19800000">
          <a:off x="3124775" y="941110"/>
          <a:ext cx="381569" cy="4857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900" kern="1200"/>
        </a:p>
      </dsp:txBody>
      <dsp:txXfrm>
        <a:off x="3132443" y="1066887"/>
        <a:ext cx="267098" cy="2914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2209800"/>
            <a:ext cx="7162800" cy="1143000"/>
          </a:xfrm>
        </p:spPr>
        <p:txBody>
          <a:bodyPr/>
          <a:lstStyle>
            <a:lvl1pPr>
              <a:defRPr sz="3900"/>
            </a:lvl1pPr>
          </a:lstStyle>
          <a:p>
            <a:pPr lvl="0"/>
            <a:r>
              <a:rPr lang="cs-CZ" noProof="0"/>
              <a:t>Kliknutím lze upravit styl.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400800" cy="10668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pPr lvl="0"/>
            <a:r>
              <a:rPr lang="cs-CZ" noProof="0"/>
              <a:t>Kliknutím lze upravit styl předlohy.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096000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CBEB2D2A-6138-4B7A-AE3B-300924D046F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C7627-AAC1-4D2C-8FD0-F65E9A75F62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01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1295400"/>
            <a:ext cx="1924050" cy="4953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1295400"/>
            <a:ext cx="5619750" cy="4953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448AE-D780-4C7F-87D7-4CB2B52D2FA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20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4A37E-AC55-4F9C-B19B-59289E12602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5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2F781-15C9-4F07-A9D5-6310CF1CE8D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04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51BD4-B277-4F9B-8091-E9040B8747A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33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F6ED6-A8B8-49BD-9DDF-40C10AA4206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85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92282-02BB-415E-B606-20DBECCA744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28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48D64-144E-40B6-82BA-862364B5BD9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87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06545-BEA7-41EE-8F6B-40E21F1CDFF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3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73D1C-0202-427F-A90F-DDF3108D2CB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40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295400"/>
            <a:ext cx="769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nadpisů předlohy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286000"/>
            <a:ext cx="76962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textu předlohy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3246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2257967-777E-40DE-BF5C-DC710939757B}" type="slidenum">
              <a:rPr lang="cs-CZ"/>
              <a:pPr/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hl=cs&amp;biw=1333&amp;bih=632&amp;tbm=bks&amp;tbm=bks&amp;q=inauthor:%22Thomas+O+Flynn%22&amp;sa=X&amp;ved=2ahUKEwi806btxZbtAhVz7OAKHTT0BrQQ9AgwBHoECAQQBw" TargetMode="External"/><Relationship Id="rId2" Type="http://schemas.openxmlformats.org/officeDocument/2006/relationships/hyperlink" Target="https://www.google.cz/search?hl=cs&amp;biw=1333&amp;bih=632&amp;tbm=bks&amp;tbm=bks&amp;q=inauthor:%22Firuz+Kazemzadeh%22&amp;sa=X&amp;ved=2ahUKEwi806btxZbtAhVz7OAKHTT0BrQQ9AgwAnoECAIQBw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1628800"/>
            <a:ext cx="7162800" cy="1143000"/>
          </a:xfrm>
        </p:spPr>
        <p:txBody>
          <a:bodyPr/>
          <a:lstStyle/>
          <a:p>
            <a:r>
              <a:rPr lang="cs-CZ" dirty="0"/>
              <a:t>Blízkovýchodní studia: Volba tématu a výzkumné otázky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5126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35888" cy="504056"/>
          </a:xfrm>
        </p:spPr>
        <p:txBody>
          <a:bodyPr/>
          <a:lstStyle/>
          <a:p>
            <a:r>
              <a:rPr lang="cs-CZ" dirty="0"/>
              <a:t>Otázka a větvení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08720"/>
            <a:ext cx="8663880" cy="5544616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cs-CZ" sz="1800" dirty="0"/>
              <a:t>1)  Určím hlavní cíl práce, napíšu.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800" dirty="0"/>
              <a:t>2)  převedu do otázky.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800" dirty="0"/>
              <a:t>3)  zhodnotím, zda mohu dojít k objektivní odpovědi.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800" dirty="0"/>
              <a:t>      </a:t>
            </a:r>
            <a:r>
              <a:rPr lang="cs-CZ" sz="1800" dirty="0">
                <a:solidFill>
                  <a:srgbClr val="FF0000"/>
                </a:solidFill>
              </a:rPr>
              <a:t>Otázka nesmí být řečnická, spekulativní, nesmyslná</a:t>
            </a:r>
            <a:r>
              <a:rPr lang="cs-CZ" sz="1800" dirty="0"/>
              <a:t>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800" dirty="0"/>
              <a:t>4) zamyslím se, jak budu postupovat, abych dosáhl odpovědi na </a:t>
            </a:r>
            <a:r>
              <a:rPr lang="cs-CZ" sz="1800" dirty="0" err="1"/>
              <a:t>výzk.ot</a:t>
            </a:r>
            <a:r>
              <a:rPr lang="cs-CZ" sz="1800" dirty="0"/>
              <a:t>. </a:t>
            </a:r>
          </a:p>
          <a:p>
            <a:pPr marL="0" indent="0">
              <a:lnSpc>
                <a:spcPct val="80000"/>
              </a:lnSpc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Máte přibližné téma, ale nevíte, na co přesně se zaměřit? Zkuste promyslet následující otázky, zda</a:t>
            </a:r>
          </a:p>
          <a:p>
            <a:pPr marL="0" indent="0">
              <a:buNone/>
            </a:pP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vás někam dovedou:</a:t>
            </a:r>
          </a:p>
          <a:p>
            <a:r>
              <a:rPr lang="pl-PL" sz="1400" dirty="0"/>
              <a:t>■ Co myslíme / co znamená X?</a:t>
            </a:r>
          </a:p>
          <a:p>
            <a:r>
              <a:rPr lang="cs-CZ" sz="1400" dirty="0"/>
              <a:t>■ Proč se to stalo / proč k tomu došlo?</a:t>
            </a:r>
          </a:p>
          <a:p>
            <a:r>
              <a:rPr lang="pl-PL" sz="1400" dirty="0"/>
              <a:t>■ Jaky je vztah mezi A a B?</a:t>
            </a:r>
          </a:p>
          <a:p>
            <a:r>
              <a:rPr lang="pl-PL" sz="1400" dirty="0"/>
              <a:t>■ Jak / na základě čeho to víme?</a:t>
            </a:r>
          </a:p>
          <a:p>
            <a:r>
              <a:rPr lang="cs-CZ" sz="1400" dirty="0"/>
              <a:t>■ Jakou evidenci pro to tvrzení máme? Můžeme jí důvěřovat?</a:t>
            </a:r>
          </a:p>
          <a:p>
            <a:r>
              <a:rPr lang="pl-PL" sz="1400" dirty="0"/>
              <a:t>■ Pokud je to skutečně tak, co z toho můžeme vyvodit?</a:t>
            </a:r>
          </a:p>
          <a:p>
            <a:r>
              <a:rPr lang="cs-CZ" sz="1400" dirty="0"/>
              <a:t>■ Jak to, že to fungovalo v případě A </a:t>
            </a:r>
            <a:r>
              <a:rPr lang="cs-CZ" sz="1400" dirty="0" err="1"/>
              <a:t>a</a:t>
            </a:r>
            <a:r>
              <a:rPr lang="cs-CZ" sz="1400" dirty="0"/>
              <a:t> ne v případě B?</a:t>
            </a:r>
          </a:p>
          <a:p>
            <a:r>
              <a:rPr lang="cs-CZ" sz="1400" dirty="0"/>
              <a:t>■ V jakých dalších případech došlo k X? Může jít o nějaké “obecné” pravidlo?</a:t>
            </a:r>
          </a:p>
          <a:p>
            <a:r>
              <a:rPr lang="cs-CZ" sz="1400" dirty="0"/>
              <a:t>■ Jaká je historie / kontext tohoto fenoménu?</a:t>
            </a:r>
          </a:p>
          <a:p>
            <a:r>
              <a:rPr lang="cs-CZ" sz="1400" dirty="0"/>
              <a:t>■ Jaké jsou jeho příčiny?</a:t>
            </a:r>
          </a:p>
          <a:p>
            <a:pPr marL="0" indent="0">
              <a:lnSpc>
                <a:spcPct val="80000"/>
              </a:lnSpc>
              <a:buNone/>
            </a:pPr>
            <a:endParaRPr lang="cs-CZ" sz="1400" dirty="0"/>
          </a:p>
          <a:p>
            <a:pPr marL="0" indent="0">
              <a:lnSpc>
                <a:spcPct val="80000"/>
              </a:lnSpc>
              <a:buNone/>
            </a:pP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Výsledek = stanovení hl. výzkumné otázky (</a:t>
            </a:r>
            <a:r>
              <a:rPr lang="cs-CZ" sz="1400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key</a:t>
            </a: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research</a:t>
            </a: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question</a:t>
            </a: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- na ni navazují - dílčí výzkumné otázky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7182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35888" cy="504056"/>
          </a:xfrm>
        </p:spPr>
        <p:txBody>
          <a:bodyPr/>
          <a:lstStyle/>
          <a:p>
            <a:r>
              <a:rPr lang="cs-CZ" dirty="0"/>
              <a:t>VO - 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08720"/>
            <a:ext cx="8663880" cy="5544616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cs-CZ" sz="1800" dirty="0"/>
              <a:t>1) </a:t>
            </a:r>
            <a:r>
              <a:rPr lang="cs-CZ" sz="1400" dirty="0"/>
              <a:t>Vojta:</a:t>
            </a:r>
          </a:p>
          <a:p>
            <a:pPr marL="0" indent="0">
              <a:buNone/>
            </a:pPr>
            <a:r>
              <a:rPr lang="cs-CZ" sz="1400" dirty="0">
                <a:solidFill>
                  <a:srgbClr val="FFFF00"/>
                </a:solidFill>
              </a:rPr>
              <a:t>Hl. VO</a:t>
            </a:r>
            <a:r>
              <a:rPr lang="cs-CZ" sz="1400" dirty="0">
                <a:solidFill>
                  <a:srgbClr val="FF6699"/>
                </a:solidFill>
              </a:rPr>
              <a:t>: Jakou roli sehrály náboženské menšiny při modernizaci Íránu za </a:t>
            </a:r>
            <a:r>
              <a:rPr lang="cs-CZ" sz="1400" dirty="0" err="1">
                <a:solidFill>
                  <a:srgbClr val="FF6699"/>
                </a:solidFill>
              </a:rPr>
              <a:t>Kadžárovců</a:t>
            </a:r>
            <a:r>
              <a:rPr lang="cs-CZ" sz="1400" dirty="0">
                <a:solidFill>
                  <a:srgbClr val="FF6699"/>
                </a:solidFill>
              </a:rPr>
              <a:t>?</a:t>
            </a:r>
            <a:r>
              <a:rPr lang="cs-CZ" sz="1400" dirty="0"/>
              <a:t> </a:t>
            </a:r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r>
              <a:rPr lang="cs-CZ" sz="1400" dirty="0"/>
              <a:t>Jaký podíl na modernizačních krocích měli Arméni? </a:t>
            </a:r>
          </a:p>
          <a:p>
            <a:pPr marL="0" indent="0">
              <a:buNone/>
            </a:pPr>
            <a:r>
              <a:rPr lang="cs-CZ" sz="1400" dirty="0"/>
              <a:t>Co bylo jejich spouštěčem? </a:t>
            </a:r>
          </a:p>
          <a:p>
            <a:pPr marL="0" indent="0">
              <a:buNone/>
            </a:pPr>
            <a:r>
              <a:rPr lang="cs-CZ" sz="1400" dirty="0"/>
              <a:t>Jaké byly cíle Arménů v porovnání s </a:t>
            </a:r>
            <a:r>
              <a:rPr lang="cs-CZ" sz="1400" dirty="0" err="1"/>
              <a:t>cíly</a:t>
            </a:r>
            <a:r>
              <a:rPr lang="cs-CZ" sz="1400" dirty="0"/>
              <a:t> muslimů? </a:t>
            </a:r>
          </a:p>
          <a:p>
            <a:pPr marL="0" indent="0">
              <a:buNone/>
            </a:pPr>
            <a:r>
              <a:rPr lang="cs-CZ" sz="1400" dirty="0"/>
              <a:t>Existovala mezi nimi úzká spolupráce? </a:t>
            </a:r>
          </a:p>
          <a:p>
            <a:pPr marL="0" indent="0">
              <a:buNone/>
            </a:pPr>
            <a:r>
              <a:rPr lang="cs-CZ" sz="1400" dirty="0"/>
              <a:t>Jaký pohled na modernizační hnutí měl </a:t>
            </a:r>
            <a:r>
              <a:rPr lang="cs-CZ" sz="1400" dirty="0" err="1"/>
              <a:t>Malkom</a:t>
            </a:r>
            <a:r>
              <a:rPr lang="cs-CZ" sz="1400" dirty="0"/>
              <a:t> Chán a jak se realizovala jeho představa ideálního moderního státu? </a:t>
            </a:r>
          </a:p>
          <a:p>
            <a:pPr marL="0" indent="0">
              <a:buNone/>
            </a:pPr>
            <a:r>
              <a:rPr lang="cs-CZ" sz="1400" dirty="0"/>
              <a:t>Jaké další osobnosti se angažovali? Jakou váhu měli Arméni při Konstituční revoluci 1905-1911? </a:t>
            </a:r>
          </a:p>
          <a:p>
            <a:pPr marL="0" indent="0">
              <a:buNone/>
            </a:pPr>
            <a:endParaRPr lang="cs-CZ" sz="1400" dirty="0"/>
          </a:p>
          <a:p>
            <a:pPr>
              <a:buFontTx/>
              <a:buChar char="-"/>
            </a:pPr>
            <a:r>
              <a:rPr lang="cs-CZ" sz="1400" dirty="0"/>
              <a:t>co? - ) ano</a:t>
            </a:r>
          </a:p>
          <a:p>
            <a:pPr>
              <a:buFontTx/>
              <a:buChar char="-"/>
            </a:pPr>
            <a:r>
              <a:rPr lang="cs-CZ" sz="1400" dirty="0"/>
              <a:t>Jak? - ne</a:t>
            </a:r>
          </a:p>
          <a:p>
            <a:pPr>
              <a:buFontTx/>
              <a:buChar char="-"/>
            </a:pPr>
            <a:r>
              <a:rPr lang="cs-CZ" sz="1400" dirty="0"/>
              <a:t>Proces modernizace</a:t>
            </a:r>
          </a:p>
          <a:p>
            <a:pPr>
              <a:buFontTx/>
              <a:buChar char="-"/>
            </a:pPr>
            <a:r>
              <a:rPr lang="cs-CZ" sz="1400" dirty="0"/>
              <a:t>Teorie modernizace</a:t>
            </a:r>
          </a:p>
          <a:p>
            <a:pPr>
              <a:buFontTx/>
              <a:buChar char="-"/>
            </a:pPr>
            <a:r>
              <a:rPr lang="cs-CZ" sz="1400" dirty="0"/>
              <a:t>Identita?</a:t>
            </a:r>
          </a:p>
          <a:p>
            <a:pPr>
              <a:buFontTx/>
              <a:buChar char="-"/>
            </a:pPr>
            <a:r>
              <a:rPr lang="cs-CZ" sz="1400" i="1" dirty="0"/>
              <a:t>Setkání a proměny. Vznik moderní literatury v Asii</a:t>
            </a:r>
            <a:r>
              <a:rPr lang="cs-CZ" sz="1400" dirty="0"/>
              <a:t> (</a:t>
            </a:r>
            <a:r>
              <a:rPr lang="cs-CZ" sz="1400" dirty="0" err="1"/>
              <a:t>spoluaut</a:t>
            </a:r>
            <a:r>
              <a:rPr lang="cs-CZ" sz="1400" dirty="0"/>
              <a:t>. Věra Kubíčková, Ludmila Motalová, Miroslav Novák a Dušan Zbavitel) (Praha: Odeon, 1976</a:t>
            </a:r>
          </a:p>
          <a:p>
            <a:r>
              <a:rPr lang="cs-CZ" sz="1400" b="1" dirty="0" err="1"/>
              <a:t>Matin</a:t>
            </a:r>
            <a:r>
              <a:rPr lang="cs-CZ" sz="1400" b="1" dirty="0"/>
              <a:t>, </a:t>
            </a:r>
            <a:r>
              <a:rPr lang="cs-CZ" sz="1400" b="1" dirty="0" err="1"/>
              <a:t>Kamran</a:t>
            </a:r>
            <a:r>
              <a:rPr lang="cs-CZ" sz="1400" b="1" dirty="0"/>
              <a:t>: </a:t>
            </a:r>
            <a:r>
              <a:rPr lang="en-US" sz="1400" b="1" dirty="0"/>
              <a:t>Recasting Iranian Modernity: International Relations and Social Change</a:t>
            </a:r>
          </a:p>
          <a:p>
            <a:r>
              <a:rPr lang="cs-CZ" sz="1400" b="1" dirty="0" err="1"/>
              <a:t>Mirsepassi</a:t>
            </a:r>
            <a:r>
              <a:rPr lang="cs-CZ" sz="1400" b="1" dirty="0"/>
              <a:t>, Ali: </a:t>
            </a:r>
            <a:r>
              <a:rPr lang="cs-CZ" sz="1400" b="1" dirty="0" err="1"/>
              <a:t>Iran's</a:t>
            </a:r>
            <a:r>
              <a:rPr lang="cs-CZ" sz="1400" b="1" dirty="0"/>
              <a:t> </a:t>
            </a:r>
            <a:r>
              <a:rPr lang="cs-CZ" sz="1400" b="1" dirty="0" err="1"/>
              <a:t>Troubled</a:t>
            </a:r>
            <a:r>
              <a:rPr lang="cs-CZ" sz="1400" b="1" dirty="0"/>
              <a:t> Modernity: </a:t>
            </a:r>
            <a:r>
              <a:rPr lang="cs-CZ" sz="1400" b="1" dirty="0" err="1"/>
              <a:t>Debating</a:t>
            </a:r>
            <a:r>
              <a:rPr lang="cs-CZ" sz="1400" b="1" dirty="0"/>
              <a:t> Ahmad </a:t>
            </a:r>
            <a:r>
              <a:rPr lang="cs-CZ" sz="1400" b="1" dirty="0" err="1"/>
              <a:t>Fardid's</a:t>
            </a:r>
            <a:r>
              <a:rPr lang="cs-CZ" sz="1400" b="1" dirty="0"/>
              <a:t> </a:t>
            </a:r>
            <a:r>
              <a:rPr lang="cs-CZ" sz="1400" b="1" dirty="0" err="1"/>
              <a:t>Legacy</a:t>
            </a:r>
            <a:endParaRPr lang="cs-CZ" sz="1400" b="1" dirty="0"/>
          </a:p>
          <a:p>
            <a:r>
              <a:rPr lang="cs-CZ" sz="1400" b="1" dirty="0" err="1"/>
              <a:t>Rethinking</a:t>
            </a:r>
            <a:r>
              <a:rPr lang="cs-CZ" sz="1400" b="1" dirty="0"/>
              <a:t> </a:t>
            </a:r>
            <a:r>
              <a:rPr lang="cs-CZ" sz="1400" b="1" dirty="0" err="1"/>
              <a:t>Iranian</a:t>
            </a:r>
            <a:r>
              <a:rPr lang="cs-CZ" sz="1400" b="1" dirty="0"/>
              <a:t> </a:t>
            </a:r>
            <a:r>
              <a:rPr lang="cs-CZ" sz="1400" b="1" dirty="0" err="1"/>
              <a:t>Nationalism</a:t>
            </a:r>
            <a:r>
              <a:rPr lang="cs-CZ" sz="1400" b="1" dirty="0"/>
              <a:t> and Modernity. </a:t>
            </a:r>
            <a:r>
              <a:rPr lang="cs-CZ" sz="1400" dirty="0"/>
              <a:t>Od autorů: </a:t>
            </a:r>
            <a:r>
              <a:rPr lang="cs-CZ" sz="1400" dirty="0" err="1"/>
              <a:t>Kamran</a:t>
            </a:r>
            <a:r>
              <a:rPr lang="cs-CZ" sz="1400" dirty="0"/>
              <a:t> </a:t>
            </a:r>
            <a:r>
              <a:rPr lang="cs-CZ" sz="1400" dirty="0" err="1"/>
              <a:t>Scot</a:t>
            </a:r>
            <a:r>
              <a:rPr lang="cs-CZ" sz="1400" dirty="0"/>
              <a:t> </a:t>
            </a:r>
            <a:r>
              <a:rPr lang="cs-CZ" sz="1400" dirty="0" err="1"/>
              <a:t>Aghaie</a:t>
            </a:r>
            <a:r>
              <a:rPr lang="cs-CZ" sz="1400" dirty="0"/>
              <a:t>, </a:t>
            </a:r>
            <a:r>
              <a:rPr lang="cs-CZ" sz="1400" dirty="0" err="1"/>
              <a:t>Afshin</a:t>
            </a:r>
            <a:r>
              <a:rPr lang="cs-CZ" sz="1400" dirty="0"/>
              <a:t> </a:t>
            </a:r>
            <a:r>
              <a:rPr lang="cs-CZ" sz="1400" dirty="0" err="1"/>
              <a:t>Marashi</a:t>
            </a:r>
            <a:endParaRPr lang="cs-CZ" sz="1400" dirty="0"/>
          </a:p>
          <a:p>
            <a:endParaRPr lang="cs-CZ" sz="1400" dirty="0"/>
          </a:p>
          <a:p>
            <a:endParaRPr lang="en-US" sz="1400" dirty="0"/>
          </a:p>
          <a:p>
            <a:pPr>
              <a:buFontTx/>
              <a:buChar char="-"/>
            </a:pPr>
            <a:endParaRPr lang="cs-CZ" sz="1400" dirty="0"/>
          </a:p>
          <a:p>
            <a:pPr>
              <a:buFontTx/>
              <a:buChar char="-"/>
            </a:pPr>
            <a:endParaRPr lang="cs-CZ" sz="1400" dirty="0"/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endParaRPr lang="cs-CZ" sz="1400" dirty="0"/>
          </a:p>
          <a:p>
            <a:pPr marL="0" indent="0">
              <a:lnSpc>
                <a:spcPct val="80000"/>
              </a:lnSpc>
              <a:buNone/>
            </a:pP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Výsledek = stanovení hl. výzkumné otázky (</a:t>
            </a:r>
            <a:r>
              <a:rPr lang="cs-CZ" sz="1400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key</a:t>
            </a: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research</a:t>
            </a: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question</a:t>
            </a: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- na ni navazují - dílčí výzkumné otázky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6638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35888" cy="432048"/>
          </a:xfrm>
        </p:spPr>
        <p:txBody>
          <a:bodyPr/>
          <a:lstStyle/>
          <a:p>
            <a:r>
              <a:rPr lang="cs-CZ" dirty="0"/>
              <a:t>Bořek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836712"/>
            <a:ext cx="8663880" cy="5760640"/>
          </a:xfrm>
        </p:spPr>
        <p:txBody>
          <a:bodyPr/>
          <a:lstStyle/>
          <a:p>
            <a:r>
              <a:rPr lang="cs-CZ" sz="1400" dirty="0"/>
              <a:t>Rusko-íránské vztahy první třetiny 19. století :</a:t>
            </a:r>
            <a:br>
              <a:rPr lang="cs-CZ" sz="1400" dirty="0"/>
            </a:br>
            <a:r>
              <a:rPr lang="cs-CZ" sz="1400" dirty="0"/>
              <a:t>Byl to rovnocenný vztah?</a:t>
            </a:r>
            <a:br>
              <a:rPr lang="cs-CZ" sz="1400" dirty="0"/>
            </a:br>
            <a:r>
              <a:rPr lang="cs-CZ" sz="1400" dirty="0"/>
              <a:t>Co představoval Írán pro Rusko? </a:t>
            </a:r>
            <a:br>
              <a:rPr lang="cs-CZ" sz="1400" dirty="0"/>
            </a:br>
            <a:r>
              <a:rPr lang="cs-CZ" sz="1400" dirty="0"/>
              <a:t>Jak se to odráží v díle </a:t>
            </a:r>
            <a:r>
              <a:rPr lang="cs-CZ" sz="1400" dirty="0" err="1"/>
              <a:t>Gribojedova</a:t>
            </a:r>
            <a:r>
              <a:rPr lang="cs-CZ" sz="1400" dirty="0"/>
              <a:t>?</a:t>
            </a:r>
            <a:br>
              <a:rPr lang="cs-CZ" sz="1400" dirty="0"/>
            </a:br>
            <a:r>
              <a:rPr lang="cs-CZ" sz="1400" dirty="0"/>
              <a:t>Jak se vztahy proměnily po válkách?</a:t>
            </a:r>
            <a:br>
              <a:rPr lang="cs-CZ" sz="1400" dirty="0"/>
            </a:br>
            <a:r>
              <a:rPr lang="cs-CZ" sz="1400" dirty="0"/>
              <a:t>Jak vývoj tohoto období poznamenal budoucnost jejich vztahů?</a:t>
            </a:r>
          </a:p>
          <a:p>
            <a:endParaRPr lang="cs-CZ" sz="1400" dirty="0"/>
          </a:p>
          <a:p>
            <a:r>
              <a:rPr lang="cs-CZ" sz="1400" dirty="0"/>
              <a:t>Co? Ano</a:t>
            </a:r>
          </a:p>
          <a:p>
            <a:r>
              <a:rPr lang="cs-CZ" sz="1400" dirty="0"/>
              <a:t>Jak? Ne</a:t>
            </a:r>
          </a:p>
          <a:p>
            <a:r>
              <a:rPr lang="cs-CZ" sz="1400" dirty="0"/>
              <a:t>Mocenské zájmy? </a:t>
            </a:r>
          </a:p>
          <a:p>
            <a:r>
              <a:rPr lang="cs-CZ" sz="1400" dirty="0"/>
              <a:t>Územní aspirace?</a:t>
            </a:r>
          </a:p>
          <a:p>
            <a:r>
              <a:rPr lang="cs-CZ" sz="1400" dirty="0"/>
              <a:t>Obchodní?</a:t>
            </a:r>
          </a:p>
          <a:p>
            <a:r>
              <a:rPr lang="cs-CZ" sz="1400" dirty="0" err="1"/>
              <a:t>Myšlenkov</a:t>
            </a:r>
            <a:r>
              <a:rPr lang="cs-CZ" sz="1400" dirty="0"/>
              <a:t>/literární vlivy?</a:t>
            </a:r>
          </a:p>
          <a:p>
            <a:pPr marL="0" indent="0">
              <a:buNone/>
            </a:pPr>
            <a:endParaRPr lang="cs-CZ" sz="1400" dirty="0"/>
          </a:p>
          <a:p>
            <a:r>
              <a:rPr lang="cs-CZ" sz="1400" b="1" dirty="0" err="1"/>
              <a:t>Russians</a:t>
            </a:r>
            <a:r>
              <a:rPr lang="cs-CZ" sz="1400" b="1" dirty="0"/>
              <a:t> in </a:t>
            </a:r>
            <a:r>
              <a:rPr lang="cs-CZ" sz="1400" b="1" dirty="0" err="1"/>
              <a:t>Iran</a:t>
            </a:r>
            <a:r>
              <a:rPr lang="cs-CZ" sz="1400" b="1" dirty="0"/>
              <a:t>: </a:t>
            </a:r>
            <a:r>
              <a:rPr lang="cs-CZ" sz="1400" b="1" dirty="0" err="1"/>
              <a:t>Diplomacy</a:t>
            </a:r>
            <a:r>
              <a:rPr lang="cs-CZ" sz="1400" b="1" dirty="0"/>
              <a:t> and </a:t>
            </a:r>
            <a:r>
              <a:rPr lang="cs-CZ" sz="1400" b="1" dirty="0" err="1"/>
              <a:t>Power</a:t>
            </a:r>
            <a:r>
              <a:rPr lang="cs-CZ" sz="1400" b="1" dirty="0"/>
              <a:t> in </a:t>
            </a:r>
            <a:r>
              <a:rPr lang="cs-CZ" sz="1400" b="1" dirty="0" err="1"/>
              <a:t>the</a:t>
            </a:r>
            <a:r>
              <a:rPr lang="cs-CZ" sz="1400" b="1" dirty="0"/>
              <a:t> </a:t>
            </a:r>
            <a:r>
              <a:rPr lang="cs-CZ" sz="1400" b="1" dirty="0" err="1"/>
              <a:t>Qajar</a:t>
            </a:r>
            <a:r>
              <a:rPr lang="cs-CZ" sz="1400" b="1" dirty="0"/>
              <a:t> Era and </a:t>
            </a:r>
            <a:r>
              <a:rPr lang="cs-CZ" sz="1400" b="1" dirty="0" err="1"/>
              <a:t>Beyond</a:t>
            </a:r>
            <a:endParaRPr lang="cs-CZ" sz="1400" b="1" dirty="0"/>
          </a:p>
          <a:p>
            <a:r>
              <a:rPr lang="cs-CZ" sz="1400" dirty="0"/>
              <a:t>upravili: </a:t>
            </a:r>
            <a:r>
              <a:rPr lang="cs-CZ" sz="1400" dirty="0" err="1"/>
              <a:t>Rudi</a:t>
            </a:r>
            <a:r>
              <a:rPr lang="cs-CZ" sz="1400" dirty="0"/>
              <a:t> </a:t>
            </a:r>
            <a:r>
              <a:rPr lang="cs-CZ" sz="1400" dirty="0" err="1"/>
              <a:t>Matthee</a:t>
            </a:r>
            <a:r>
              <a:rPr lang="cs-CZ" sz="1400" dirty="0"/>
              <a:t>, Elena </a:t>
            </a:r>
            <a:r>
              <a:rPr lang="cs-CZ" sz="1400" dirty="0" err="1"/>
              <a:t>Andreeva</a:t>
            </a:r>
            <a:endParaRPr lang="cs-CZ" sz="1400" dirty="0"/>
          </a:p>
          <a:p>
            <a:r>
              <a:rPr lang="cs-CZ" sz="1400" b="1" dirty="0" err="1"/>
              <a:t>Volkov</a:t>
            </a:r>
            <a:r>
              <a:rPr lang="cs-CZ" sz="1400" b="1" dirty="0"/>
              <a:t>, Denis: </a:t>
            </a:r>
            <a:r>
              <a:rPr lang="en-US" sz="1400" b="1" dirty="0"/>
              <a:t>Russia's Turn to Persia: Orientalism in Diplomacy and Intelligence</a:t>
            </a:r>
            <a:endParaRPr lang="cs-CZ" sz="1400" b="1" dirty="0"/>
          </a:p>
          <a:p>
            <a:r>
              <a:rPr lang="cs-CZ" sz="1400" b="1" dirty="0" err="1"/>
              <a:t>Russia</a:t>
            </a:r>
            <a:r>
              <a:rPr lang="cs-CZ" sz="1400" b="1" dirty="0"/>
              <a:t> and </a:t>
            </a:r>
            <a:r>
              <a:rPr lang="cs-CZ" sz="1400" b="1" dirty="0" err="1"/>
              <a:t>Britain</a:t>
            </a:r>
            <a:r>
              <a:rPr lang="cs-CZ" sz="1400" b="1" dirty="0"/>
              <a:t> in </a:t>
            </a:r>
            <a:r>
              <a:rPr lang="cs-CZ" sz="1400" b="1" dirty="0" err="1"/>
              <a:t>Persia</a:t>
            </a:r>
            <a:r>
              <a:rPr lang="cs-CZ" sz="1400" b="1" dirty="0"/>
              <a:t>: </a:t>
            </a:r>
            <a:r>
              <a:rPr lang="cs-CZ" sz="1400" b="1" dirty="0" err="1"/>
              <a:t>Imperial</a:t>
            </a:r>
            <a:r>
              <a:rPr lang="cs-CZ" sz="1400" b="1" dirty="0"/>
              <a:t> </a:t>
            </a:r>
            <a:r>
              <a:rPr lang="cs-CZ" sz="1400" b="1" dirty="0" err="1"/>
              <a:t>Ambitions</a:t>
            </a:r>
            <a:r>
              <a:rPr lang="cs-CZ" sz="1400" b="1" dirty="0"/>
              <a:t> in </a:t>
            </a:r>
            <a:r>
              <a:rPr lang="cs-CZ" sz="1400" b="1" dirty="0" err="1"/>
              <a:t>Qajar</a:t>
            </a:r>
            <a:r>
              <a:rPr lang="cs-CZ" sz="1400" b="1" dirty="0"/>
              <a:t> </a:t>
            </a:r>
            <a:r>
              <a:rPr lang="cs-CZ" sz="1400" b="1" dirty="0" err="1"/>
              <a:t>Iran</a:t>
            </a:r>
            <a:r>
              <a:rPr lang="cs-CZ" sz="1400" b="1" dirty="0"/>
              <a:t>. </a:t>
            </a:r>
            <a:r>
              <a:rPr lang="cs-CZ" sz="1400" dirty="0" err="1">
                <a:hlinkClick r:id="rId2"/>
              </a:rPr>
              <a:t>Firuz</a:t>
            </a:r>
            <a:r>
              <a:rPr lang="cs-CZ" sz="1400" dirty="0">
                <a:hlinkClick r:id="rId2"/>
              </a:rPr>
              <a:t> </a:t>
            </a:r>
            <a:r>
              <a:rPr lang="cs-CZ" sz="1400" dirty="0" err="1">
                <a:hlinkClick r:id="rId2"/>
              </a:rPr>
              <a:t>Kazemzadeh</a:t>
            </a:r>
            <a:r>
              <a:rPr lang="cs-CZ" sz="1400" dirty="0"/>
              <a:t>. Není na </a:t>
            </a:r>
            <a:r>
              <a:rPr lang="cs-CZ" sz="1400" dirty="0" err="1"/>
              <a:t>google</a:t>
            </a:r>
            <a:r>
              <a:rPr lang="cs-CZ" sz="1400" dirty="0"/>
              <a:t> </a:t>
            </a:r>
            <a:r>
              <a:rPr lang="cs-CZ" sz="1400" dirty="0" err="1"/>
              <a:t>books</a:t>
            </a:r>
            <a:endParaRPr lang="cs-CZ" sz="1400" dirty="0"/>
          </a:p>
          <a:p>
            <a:r>
              <a:rPr lang="en-US" sz="1400" b="1" dirty="0"/>
              <a:t>War and Peace in </a:t>
            </a:r>
            <a:r>
              <a:rPr lang="en-US" sz="1400" b="1" dirty="0" err="1"/>
              <a:t>Qajar</a:t>
            </a:r>
            <a:r>
              <a:rPr lang="en-US" sz="1400" b="1" dirty="0"/>
              <a:t> Persia: Implications Past and Present</a:t>
            </a:r>
          </a:p>
          <a:p>
            <a:r>
              <a:rPr lang="en-US" sz="1400" dirty="0" err="1"/>
              <a:t>upravili</a:t>
            </a:r>
            <a:r>
              <a:rPr lang="en-US" sz="1400" dirty="0"/>
              <a:t>: </a:t>
            </a:r>
            <a:r>
              <a:rPr lang="en-US" sz="1400" dirty="0" err="1"/>
              <a:t>Roxane</a:t>
            </a:r>
            <a:r>
              <a:rPr lang="en-US" sz="1400" dirty="0"/>
              <a:t> </a:t>
            </a:r>
            <a:r>
              <a:rPr lang="en-US" sz="1400" dirty="0" err="1"/>
              <a:t>Farmanfarmaian</a:t>
            </a:r>
            <a:endParaRPr lang="en-US" sz="1400" dirty="0"/>
          </a:p>
          <a:p>
            <a:r>
              <a:rPr lang="cs-CZ" sz="1400" b="1" dirty="0" err="1"/>
              <a:t>The</a:t>
            </a:r>
            <a:r>
              <a:rPr lang="cs-CZ" sz="1400" b="1" dirty="0"/>
              <a:t> Western Christian Presence in </a:t>
            </a:r>
            <a:r>
              <a:rPr lang="cs-CZ" sz="1400" b="1" dirty="0" err="1"/>
              <a:t>the</a:t>
            </a:r>
            <a:r>
              <a:rPr lang="cs-CZ" sz="1400" b="1" dirty="0"/>
              <a:t> </a:t>
            </a:r>
            <a:r>
              <a:rPr lang="cs-CZ" sz="1400" b="1" dirty="0" err="1"/>
              <a:t>Russias</a:t>
            </a:r>
            <a:r>
              <a:rPr lang="cs-CZ" sz="1400" b="1" dirty="0"/>
              <a:t> and </a:t>
            </a:r>
            <a:r>
              <a:rPr lang="cs-CZ" sz="1400" b="1" dirty="0" err="1"/>
              <a:t>Qājār</a:t>
            </a:r>
            <a:r>
              <a:rPr lang="cs-CZ" sz="1400" b="1" dirty="0"/>
              <a:t> ...</a:t>
            </a:r>
            <a:endParaRPr lang="cs-CZ" sz="1400" dirty="0"/>
          </a:p>
          <a:p>
            <a:r>
              <a:rPr lang="cs-CZ" sz="1400" dirty="0">
                <a:hlinkClick r:id="rId3"/>
              </a:rPr>
              <a:t>Thomas O </a:t>
            </a:r>
            <a:r>
              <a:rPr lang="cs-CZ" sz="1400" dirty="0" err="1">
                <a:hlinkClick r:id="rId3"/>
              </a:rPr>
              <a:t>Flynn</a:t>
            </a:r>
            <a:r>
              <a:rPr lang="cs-CZ" sz="1400" dirty="0"/>
              <a:t> · 2017</a:t>
            </a:r>
          </a:p>
          <a:p>
            <a:endParaRPr lang="cs-CZ" sz="1400" dirty="0"/>
          </a:p>
          <a:p>
            <a:pPr marL="0" indent="0">
              <a:buNone/>
            </a:pPr>
            <a:endParaRPr lang="en-US" sz="1400" b="1" dirty="0"/>
          </a:p>
          <a:p>
            <a:endParaRPr lang="en-US" sz="1400" dirty="0"/>
          </a:p>
          <a:p>
            <a:endParaRPr lang="cs-CZ" sz="1400" dirty="0"/>
          </a:p>
          <a:p>
            <a:pPr marL="0" indent="0">
              <a:buNone/>
            </a:pPr>
            <a:br>
              <a:rPr lang="cs-CZ" sz="1400" dirty="0"/>
            </a:b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387697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807896" cy="432048"/>
          </a:xfrm>
        </p:spPr>
        <p:txBody>
          <a:bodyPr/>
          <a:lstStyle/>
          <a:p>
            <a:r>
              <a:rPr lang="cs-CZ" dirty="0" err="1"/>
              <a:t>mariana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08720"/>
            <a:ext cx="8735888" cy="5339680"/>
          </a:xfrm>
        </p:spPr>
        <p:txBody>
          <a:bodyPr/>
          <a:lstStyle/>
          <a:p>
            <a:r>
              <a:rPr lang="cs-CZ" sz="1400" dirty="0"/>
              <a:t>POEZIE FORÚGH FARROCHZÁD: tradice, tabu a obraz ženy</a:t>
            </a:r>
            <a:br>
              <a:rPr lang="cs-CZ" sz="1400" dirty="0"/>
            </a:br>
            <a:br>
              <a:rPr lang="cs-CZ" sz="1400" dirty="0"/>
            </a:br>
            <a:r>
              <a:rPr lang="cs-CZ" sz="1400" dirty="0"/>
              <a:t>hl. otázka: Jak básnířka proměnila tradiční obraz ženy v perské literatuře? </a:t>
            </a:r>
            <a:br>
              <a:rPr lang="cs-CZ" sz="1400" dirty="0"/>
            </a:br>
            <a:br>
              <a:rPr lang="cs-CZ" sz="1400" dirty="0"/>
            </a:br>
            <a:r>
              <a:rPr lang="cs-CZ" sz="1400" dirty="0"/>
              <a:t>podotázky: </a:t>
            </a:r>
          </a:p>
          <a:p>
            <a:r>
              <a:rPr lang="cs-CZ" sz="1400" dirty="0"/>
              <a:t>Jak a v čem básnířka ve své tvorbě překročila tradice a tabu íránské společnosti? </a:t>
            </a:r>
          </a:p>
          <a:p>
            <a:r>
              <a:rPr lang="cs-CZ" sz="1400" dirty="0"/>
              <a:t>V čem naopak dodržela? </a:t>
            </a:r>
          </a:p>
          <a:p>
            <a:r>
              <a:rPr lang="cs-CZ" sz="1400" dirty="0"/>
              <a:t>Za co kritizuje íránskou společnost? (!) </a:t>
            </a:r>
          </a:p>
          <a:p>
            <a:r>
              <a:rPr lang="cs-CZ" sz="1400" dirty="0"/>
              <a:t>Jaké básnické prostředky a slovní obraty použila k vyjadřování svých postojů, k popisu do té doby tabuizovaných témat? </a:t>
            </a:r>
            <a:br>
              <a:rPr lang="cs-CZ" sz="1400" dirty="0"/>
            </a:br>
            <a:br>
              <a:rPr lang="cs-CZ" sz="1400" dirty="0"/>
            </a:br>
            <a:r>
              <a:rPr lang="cs-CZ" sz="1400" dirty="0"/>
              <a:t>A v neposlední řadě: Byla si </a:t>
            </a:r>
            <a:r>
              <a:rPr lang="cs-CZ" sz="1400" dirty="0" err="1"/>
              <a:t>Farrochzád</a:t>
            </a:r>
            <a:r>
              <a:rPr lang="cs-CZ" sz="1400" dirty="0"/>
              <a:t> vědoma své role ženy přinášející něco nového jak do íránské poezie tak do společnosti?</a:t>
            </a:r>
          </a:p>
          <a:p>
            <a:endParaRPr lang="cs-CZ" sz="1400" dirty="0"/>
          </a:p>
          <a:p>
            <a:r>
              <a:rPr lang="cs-CZ" sz="1400" dirty="0"/>
              <a:t>Co? Ano</a:t>
            </a:r>
          </a:p>
          <a:p>
            <a:r>
              <a:rPr lang="cs-CZ" sz="1400" dirty="0"/>
              <a:t>Jak? Ano</a:t>
            </a:r>
          </a:p>
          <a:p>
            <a:r>
              <a:rPr lang="cs-CZ" sz="1400" dirty="0" err="1"/>
              <a:t>Mehdí</a:t>
            </a:r>
            <a:r>
              <a:rPr lang="cs-CZ" sz="1400" dirty="0"/>
              <a:t> </a:t>
            </a:r>
            <a:r>
              <a:rPr lang="cs-CZ" sz="1400" dirty="0" err="1"/>
              <a:t>Šádchást</a:t>
            </a:r>
            <a:r>
              <a:rPr lang="cs-CZ" sz="1400" dirty="0"/>
              <a:t>: Dar </a:t>
            </a:r>
            <a:r>
              <a:rPr lang="cs-CZ" sz="1400" dirty="0" err="1"/>
              <a:t>chalvat</a:t>
            </a:r>
            <a:r>
              <a:rPr lang="cs-CZ" sz="1400" dirty="0"/>
              <a:t>-e </a:t>
            </a:r>
            <a:r>
              <a:rPr lang="cs-CZ" sz="1400" dirty="0" err="1"/>
              <a:t>roušan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468477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63880" cy="648072"/>
          </a:xfrm>
        </p:spPr>
        <p:txBody>
          <a:bodyPr/>
          <a:lstStyle/>
          <a:p>
            <a:br>
              <a:rPr lang="cs-CZ" sz="3200" dirty="0"/>
            </a:br>
            <a:r>
              <a:rPr lang="cs-CZ" sz="3200" dirty="0"/>
              <a:t>Pomocné typy otázek: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663880" cy="5051648"/>
          </a:xfrm>
        </p:spPr>
        <p:txBody>
          <a:bodyPr/>
          <a:lstStyle/>
          <a:p>
            <a:endParaRPr lang="cs-CZ" sz="1600" dirty="0"/>
          </a:p>
          <a:p>
            <a:r>
              <a:rPr lang="cs-CZ" sz="1600" dirty="0"/>
              <a:t>– </a:t>
            </a:r>
            <a:r>
              <a:rPr lang="cs-CZ" sz="1600" i="1" dirty="0"/>
              <a:t>Jak můžeme chápat fenomén X</a:t>
            </a:r>
          </a:p>
          <a:p>
            <a:r>
              <a:rPr lang="cs-CZ" sz="1600" i="1" dirty="0"/>
              <a:t>-  Jaké dopady mělo X na Y?</a:t>
            </a:r>
          </a:p>
          <a:p>
            <a:r>
              <a:rPr lang="cs-CZ" sz="1600" dirty="0"/>
              <a:t>– </a:t>
            </a:r>
            <a:r>
              <a:rPr lang="cs-CZ" sz="1600" i="1" dirty="0"/>
              <a:t>Proč došlo k / jak můžeme vysvětlit / jaké faktory vedly k X?</a:t>
            </a:r>
          </a:p>
          <a:p>
            <a:r>
              <a:rPr lang="cs-CZ" sz="1600" dirty="0"/>
              <a:t>– </a:t>
            </a:r>
            <a:r>
              <a:rPr lang="cs-CZ" sz="1600" i="1" dirty="0"/>
              <a:t>Jakým způsobem X ovlivnilo Y? Jaká byla role X v Y?</a:t>
            </a:r>
          </a:p>
          <a:p>
            <a:r>
              <a:rPr lang="cs-CZ" sz="1600" dirty="0"/>
              <a:t>–– </a:t>
            </a:r>
            <a:r>
              <a:rPr lang="cs-CZ" sz="1600" i="1" dirty="0"/>
              <a:t>Jaká byla role aktéra na Y?</a:t>
            </a:r>
          </a:p>
          <a:p>
            <a:r>
              <a:rPr lang="cs-CZ" sz="1600" dirty="0"/>
              <a:t>– </a:t>
            </a:r>
            <a:r>
              <a:rPr lang="cs-CZ" sz="1600" i="1" dirty="0"/>
              <a:t>Evaluační – např. Má X skutečně benefity, které jsou mu připisovány?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912927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63880" cy="216024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692696"/>
            <a:ext cx="8663880" cy="5832648"/>
          </a:xfrm>
        </p:spPr>
        <p:txBody>
          <a:bodyPr/>
          <a:lstStyle/>
          <a:p>
            <a:r>
              <a:rPr lang="cs-CZ" sz="1200" dirty="0"/>
              <a:t>HODNOCENÍ A REFLEXE NASTOLENÍ NOVÉHO, DEMOKRATICKÉHO REŽIMU</a:t>
            </a:r>
          </a:p>
          <a:p>
            <a:endParaRPr lang="cs-CZ" sz="1200" dirty="0"/>
          </a:p>
          <a:p>
            <a:endParaRPr lang="cs-CZ" sz="1200" dirty="0"/>
          </a:p>
          <a:p>
            <a:r>
              <a:rPr lang="cs-CZ" sz="1200" dirty="0">
                <a:solidFill>
                  <a:srgbClr val="FF0000"/>
                </a:solidFill>
              </a:rPr>
              <a:t>Výzkumná otázka: Jak hodnotí Libyjci demokratický režim obecně?</a:t>
            </a:r>
          </a:p>
          <a:p>
            <a:r>
              <a:rPr lang="cs-CZ" sz="1200" dirty="0"/>
              <a:t>Považují Libyjci demokracii za formou vlády fungující (s několika výjimkami) v několika málo bohatých a/nebo západních zemích?</a:t>
            </a:r>
          </a:p>
          <a:p>
            <a:r>
              <a:rPr lang="cs-CZ" sz="1200" dirty="0"/>
              <a:t>Považují Libyjci demokracii v zemi za větší záruku míru? Navenek? Uvnitř? Cítí se v rámci demokracie bezpečněji než před tím? Jak vnímají otázku bezpečnosti a míru v souvislosti s demo?</a:t>
            </a:r>
          </a:p>
          <a:p>
            <a:r>
              <a:rPr lang="cs-CZ" sz="1200" dirty="0"/>
              <a:t>Jak hodnotí Libyjci vliv islámu na demokratizační proces v Libyi? Stojí podle nich islám proti demokratizaci? Dovedou si představit, že by se postoj islámských autorit změnil tak, že by napomohl šíření demokratizace, prosazování lidských práv a svobody? Jaký vliv by to mělo na demokratizaci muslimských zemí? Libye?</a:t>
            </a:r>
          </a:p>
          <a:p>
            <a:r>
              <a:rPr lang="cs-CZ" sz="1200" dirty="0"/>
              <a:t>Která arabská země by podle nich mohla sloužit jako vzor fungující demokracie? Je demokracie s islámem vůbec prakticky slučitelná? Nakolik je podle nich </a:t>
            </a:r>
            <a:r>
              <a:rPr lang="cs-CZ" sz="1200" dirty="0" err="1"/>
              <a:t>demokraqcie</a:t>
            </a:r>
            <a:r>
              <a:rPr lang="cs-CZ" sz="1200" dirty="0"/>
              <a:t> západním modelem, který může dobře fungovat jen v západních zemích?</a:t>
            </a:r>
          </a:p>
          <a:p>
            <a:r>
              <a:rPr lang="cs-CZ" sz="1200" dirty="0"/>
              <a:t>Domnívají se, že islámské koncepty politiky se od předpokladů demokratické politiky liší a odporují jim?</a:t>
            </a:r>
          </a:p>
          <a:p>
            <a:r>
              <a:rPr lang="cs-CZ" sz="1200" dirty="0"/>
              <a:t>Jak rychle se lidé ztotožnili s demokratickými hodnotami? Bylo to v nich zakořeněné nebo jen rychle mění názory, což může být pro demokracii nebezpečné?</a:t>
            </a:r>
          </a:p>
          <a:p>
            <a:r>
              <a:rPr lang="cs-CZ" sz="1200" dirty="0"/>
              <a:t>Jak se staví k použití násilí? Jak se staví k násilí mladí lidé a studenti oproti starším?</a:t>
            </a:r>
          </a:p>
          <a:p>
            <a:r>
              <a:rPr lang="cs-CZ" sz="1200" dirty="0"/>
              <a:t>Jaký mají postoj ke kompromisnímu, smířlivému jednání? Jaký postoj má podle nich jejich kultura ke kompromisům obecně?</a:t>
            </a:r>
          </a:p>
          <a:p>
            <a:r>
              <a:rPr lang="cs-CZ" sz="1200" dirty="0"/>
              <a:t>Jak se má společnost podle nich postavit k autoritářskému režimu, který se dopouštěl porušování lidských práv? Jak se staví ke </a:t>
            </a:r>
            <a:r>
              <a:rPr lang="cs-CZ" sz="1200" dirty="0" err="1"/>
              <a:t>Kaddáfího</a:t>
            </a:r>
            <a:r>
              <a:rPr lang="cs-CZ" sz="1200" dirty="0"/>
              <a:t> smrti? Neměl být podle nich souzen?</a:t>
            </a:r>
          </a:p>
          <a:p>
            <a:r>
              <a:rPr lang="cs-CZ" sz="1200" dirty="0"/>
              <a:t>Jak hodnotí sklon ke všeobecnému rozčarování nad novou demokratickou vládou? Lze již mezi Libyjci pozorovat šíření lhostejnosti, marnosti, rozčarování? Lze již pozorovat něco jako "</a:t>
            </a:r>
            <a:r>
              <a:rPr lang="cs-CZ" sz="1200" dirty="0" err="1"/>
              <a:t>autoritářksou</a:t>
            </a:r>
            <a:r>
              <a:rPr lang="cs-CZ" sz="1200" dirty="0"/>
              <a:t> nostalgii"? </a:t>
            </a:r>
          </a:p>
          <a:p>
            <a:r>
              <a:rPr lang="cs-CZ" sz="1200" dirty="0"/>
              <a:t>Jak hodnotí americký demokratický model? Je pro ně atraktivní? Jsou podle nich USA symbolem svobody, moci, </a:t>
            </a:r>
            <a:r>
              <a:rPr lang="cs-CZ" sz="1200" dirty="0" err="1"/>
              <a:t>uspěchu</a:t>
            </a:r>
            <a:r>
              <a:rPr lang="cs-CZ" sz="1200" dirty="0"/>
              <a:t>? Vnímají selhání USA jako selhání demokracie?</a:t>
            </a:r>
          </a:p>
        </p:txBody>
      </p:sp>
    </p:spTree>
    <p:extLst>
      <p:ext uri="{BB962C8B-B14F-4D97-AF65-F5344CB8AC3E}">
        <p14:creationId xmlns:p14="http://schemas.microsoft.com/office/powerpoint/2010/main" val="4193506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91872" cy="648072"/>
          </a:xfrm>
        </p:spPr>
        <p:txBody>
          <a:bodyPr/>
          <a:lstStyle/>
          <a:p>
            <a:r>
              <a:rPr lang="cs-CZ" sz="2400" dirty="0"/>
              <a:t>Kriticky analyzujte stanovení výzkumného záměru: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91872" cy="5400600"/>
          </a:xfrm>
        </p:spPr>
        <p:txBody>
          <a:bodyPr/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The Role of</a:t>
            </a:r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Learning</a:t>
            </a:r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Technologies</a:t>
            </a:r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in</a:t>
            </a:r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Teaching</a:t>
            </a:r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Persian Language and Literature</a:t>
            </a:r>
            <a:r>
              <a:rPr lang="en-US" sz="1600" dirty="0"/>
              <a:t> </a:t>
            </a:r>
            <a:endParaRPr lang="cs-CZ" sz="1600" dirty="0"/>
          </a:p>
          <a:p>
            <a:r>
              <a:rPr lang="en-US" sz="1600" dirty="0">
                <a:solidFill>
                  <a:srgbClr val="FF0000"/>
                </a:solidFill>
              </a:rPr>
              <a:t>Problem Statement</a:t>
            </a:r>
            <a:r>
              <a:rPr lang="cs-CZ" sz="1600" dirty="0"/>
              <a:t>:</a:t>
            </a:r>
          </a:p>
          <a:p>
            <a:r>
              <a:rPr lang="en-US" sz="1600" dirty="0"/>
              <a:t>Technology</a:t>
            </a:r>
            <a:endParaRPr lang="cs-CZ" sz="1600" dirty="0"/>
          </a:p>
          <a:p>
            <a:r>
              <a:rPr lang="en-US" sz="1600" dirty="0"/>
              <a:t>Traditional societies consider technology as a tool or machine that is used to expand the powers of the human emotionally and physically.</a:t>
            </a:r>
            <a:r>
              <a:rPr lang="cs-CZ" sz="1600" dirty="0"/>
              <a:t> </a:t>
            </a:r>
            <a:r>
              <a:rPr lang="en-US" sz="1600" dirty="0"/>
              <a:t>But technology has higher utilities and serves the purpose of human activities.(Zvfn,2011).</a:t>
            </a:r>
            <a:r>
              <a:rPr lang="cs-CZ" sz="1600" dirty="0"/>
              <a:t> </a:t>
            </a:r>
            <a:r>
              <a:rPr lang="en-US" sz="1600" dirty="0"/>
              <a:t>It is therefore the bridge between our talents and strengths and through a variety of equipment and devices, we can meet the specific techniques, controlling, manipulating, and understanding the environment around us.(Zvfn,2011).Technology consists of two Greek words</a:t>
            </a:r>
            <a:r>
              <a:rPr lang="cs-CZ" sz="1600" dirty="0"/>
              <a:t> </a:t>
            </a:r>
            <a:r>
              <a:rPr lang="en-US" sz="1600" dirty="0"/>
              <a:t>namely as </a:t>
            </a:r>
            <a:r>
              <a:rPr lang="en-US" sz="1600" dirty="0" err="1"/>
              <a:t>techne</a:t>
            </a:r>
            <a:r>
              <a:rPr lang="cs-CZ" sz="1600" dirty="0"/>
              <a:t> </a:t>
            </a:r>
            <a:r>
              <a:rPr lang="en-US" sz="1600" dirty="0"/>
              <a:t>And</a:t>
            </a:r>
            <a:r>
              <a:rPr lang="cs-CZ" sz="1600" dirty="0"/>
              <a:t> </a:t>
            </a:r>
            <a:r>
              <a:rPr lang="en-US" sz="1600" dirty="0"/>
              <a:t>logia. The first means is</a:t>
            </a:r>
            <a:r>
              <a:rPr lang="cs-CZ" sz="1600" dirty="0"/>
              <a:t> </a:t>
            </a:r>
            <a:r>
              <a:rPr lang="en-US" sz="1600" dirty="0"/>
              <a:t>art and the latter means </a:t>
            </a:r>
            <a:r>
              <a:rPr lang="en-US" sz="1600" dirty="0" err="1"/>
              <a:t>knowledge.Technology</a:t>
            </a:r>
            <a:r>
              <a:rPr lang="en-US" sz="1600" dirty="0"/>
              <a:t> means the systematic application of scientific knowledge and systematic understanding</a:t>
            </a:r>
            <a:r>
              <a:rPr lang="cs-CZ" sz="1600" dirty="0"/>
              <a:t> </a:t>
            </a:r>
            <a:r>
              <a:rPr lang="en-US" sz="1600" dirty="0"/>
              <a:t>of the</a:t>
            </a:r>
            <a:r>
              <a:rPr lang="cs-CZ" sz="1600" dirty="0"/>
              <a:t> </a:t>
            </a:r>
            <a:r>
              <a:rPr lang="en-US" sz="1600" dirty="0"/>
              <a:t>scientific </a:t>
            </a:r>
            <a:r>
              <a:rPr lang="en-US" sz="1600" dirty="0" err="1"/>
              <a:t>tasks.Technology</a:t>
            </a:r>
            <a:r>
              <a:rPr lang="en-US" sz="1600" dirty="0"/>
              <a:t> can be understood as</a:t>
            </a:r>
            <a:r>
              <a:rPr lang="cs-CZ" sz="1600" dirty="0"/>
              <a:t> </a:t>
            </a:r>
            <a:r>
              <a:rPr lang="en-US" sz="1600" dirty="0"/>
              <a:t>the </a:t>
            </a:r>
            <a:r>
              <a:rPr lang="en-US" sz="1600" dirty="0" err="1"/>
              <a:t>knowledge,processes</a:t>
            </a:r>
            <a:r>
              <a:rPr lang="en-US" sz="1600" dirty="0"/>
              <a:t>, tools, methods and systems</a:t>
            </a:r>
            <a:r>
              <a:rPr lang="cs-CZ" sz="1600" dirty="0"/>
              <a:t> </a:t>
            </a:r>
            <a:r>
              <a:rPr lang="en-US" sz="1600" dirty="0"/>
              <a:t>used in the manufacture of products and provision of services.</a:t>
            </a:r>
            <a:r>
              <a:rPr lang="cs-CZ" sz="1600" dirty="0"/>
              <a:t> </a:t>
            </a:r>
            <a:r>
              <a:rPr lang="en-US" sz="1600" dirty="0"/>
              <a:t>„Paul </a:t>
            </a:r>
            <a:r>
              <a:rPr lang="cs-CZ" sz="1600" dirty="0"/>
              <a:t>S</a:t>
            </a:r>
            <a:r>
              <a:rPr lang="en-US" sz="1600" dirty="0" err="1"/>
              <a:t>ettler</a:t>
            </a:r>
            <a:r>
              <a:rPr lang="en-US" sz="1600" dirty="0"/>
              <a:t>„</a:t>
            </a:r>
            <a:r>
              <a:rPr lang="cs-CZ" sz="1600" dirty="0"/>
              <a:t> </a:t>
            </a:r>
            <a:r>
              <a:rPr lang="en-US" sz="1600" dirty="0"/>
              <a:t>believes that technology is the practical application of knowledge and tools to help working people. "James </a:t>
            </a:r>
            <a:r>
              <a:rPr lang="cs-CZ" sz="1600" dirty="0"/>
              <a:t> Fines“ </a:t>
            </a:r>
            <a:r>
              <a:rPr lang="cs-CZ" sz="1600" dirty="0" err="1"/>
              <a:t>defines</a:t>
            </a:r>
            <a:r>
              <a:rPr lang="cs-CZ" sz="1600" dirty="0"/>
              <a:t> </a:t>
            </a:r>
            <a:r>
              <a:rPr lang="en-US" sz="1600" dirty="0"/>
              <a:t>technology as machines, processes, systems, management, human and non-human control mechanisms which deal with problems in terms of their importance and attractiveness and find practical solutions(Zvfn,2011).Many of the technologies Are</a:t>
            </a:r>
            <a:r>
              <a:rPr lang="cs-CZ" sz="1600" dirty="0"/>
              <a:t> </a:t>
            </a:r>
            <a:r>
              <a:rPr lang="en-US" sz="1600" dirty="0"/>
              <a:t>obtained</a:t>
            </a:r>
            <a:r>
              <a:rPr lang="cs-CZ" sz="1600" dirty="0"/>
              <a:t> </a:t>
            </a:r>
            <a:r>
              <a:rPr lang="en-US" sz="1600" dirty="0"/>
              <a:t>through Research</a:t>
            </a:r>
            <a:r>
              <a:rPr lang="cs-CZ" sz="1600" dirty="0"/>
              <a:t> </a:t>
            </a:r>
            <a:r>
              <a:rPr lang="en-US" sz="1600" dirty="0"/>
              <a:t>and</a:t>
            </a:r>
            <a:r>
              <a:rPr lang="cs-CZ" sz="1600" dirty="0"/>
              <a:t> </a:t>
            </a:r>
            <a:r>
              <a:rPr lang="en-US" sz="1600" dirty="0"/>
              <a:t>technology research centers</a:t>
            </a:r>
            <a:r>
              <a:rPr lang="cs-CZ" sz="1600" dirty="0"/>
              <a:t> </a:t>
            </a:r>
            <a:r>
              <a:rPr lang="en-US" sz="1600" dirty="0"/>
              <a:t>have</a:t>
            </a:r>
            <a:r>
              <a:rPr lang="cs-CZ" sz="1600" dirty="0"/>
              <a:t> </a:t>
            </a:r>
            <a:r>
              <a:rPr lang="en-US" sz="1600" dirty="0"/>
              <a:t>been established in many countries around the world.</a:t>
            </a:r>
            <a:r>
              <a:rPr lang="cs-CZ" sz="1600" dirty="0"/>
              <a:t> </a:t>
            </a:r>
            <a:r>
              <a:rPr lang="en-US" sz="1600" dirty="0"/>
              <a:t>Finally the IT has created</a:t>
            </a:r>
            <a:r>
              <a:rPr lang="cs-CZ" sz="1600" dirty="0"/>
              <a:t> </a:t>
            </a:r>
            <a:r>
              <a:rPr lang="en-US" sz="1600" dirty="0"/>
              <a:t>tools, techniques and methods of doing things and ways of dealing with the artifacts of modern humans to increase their physical and mental strength.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282527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303840" cy="720080"/>
          </a:xfrm>
        </p:spPr>
        <p:txBody>
          <a:bodyPr/>
          <a:lstStyle/>
          <a:p>
            <a:r>
              <a:rPr lang="cs-CZ" sz="2800" dirty="0"/>
              <a:t>Příklad a úkol na příště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663880" cy="5051648"/>
          </a:xfrm>
        </p:spPr>
        <p:txBody>
          <a:bodyPr/>
          <a:lstStyle/>
          <a:p>
            <a:pPr marL="0" indent="0">
              <a:buNone/>
            </a:pPr>
            <a:r>
              <a:rPr lang="cs-CZ" sz="1400" dirty="0"/>
              <a:t>Příklad: </a:t>
            </a:r>
          </a:p>
          <a:p>
            <a:pPr marL="0" indent="0">
              <a:buNone/>
            </a:pPr>
            <a:r>
              <a:rPr lang="cs-CZ" sz="1400" dirty="0">
                <a:solidFill>
                  <a:srgbClr val="FF0000"/>
                </a:solidFill>
              </a:rPr>
              <a:t>Islámská revoluce v Íránu</a:t>
            </a:r>
          </a:p>
          <a:p>
            <a:r>
              <a:rPr lang="pt-BR" sz="1400" dirty="0"/>
              <a:t>– </a:t>
            </a:r>
            <a:r>
              <a:rPr lang="pt-BR" sz="1400" i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Ženy a </a:t>
            </a:r>
            <a:r>
              <a:rPr lang="cs-CZ" sz="1400" i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islámská revoluce v Íránu</a:t>
            </a:r>
            <a:endParaRPr lang="pt-BR" sz="1400" i="1" dirty="0">
              <a:solidFill>
                <a:schemeClr val="bg2">
                  <a:lumMod val="25000"/>
                  <a:lumOff val="75000"/>
                </a:schemeClr>
              </a:solidFill>
            </a:endParaRPr>
          </a:p>
          <a:p>
            <a:r>
              <a:rPr lang="cs-CZ" sz="1400" dirty="0"/>
              <a:t>■ </a:t>
            </a:r>
            <a:r>
              <a:rPr lang="cs-CZ" sz="1400" dirty="0">
                <a:solidFill>
                  <a:srgbClr val="FFC000"/>
                </a:solidFill>
              </a:rPr>
              <a:t>Proměnila islámská revoluce z roku 1979 situaci ženských práv v Íránu v</a:t>
            </a:r>
          </a:p>
          <a:p>
            <a:r>
              <a:rPr lang="cs-CZ" sz="1400" dirty="0">
                <a:solidFill>
                  <a:srgbClr val="FFC000"/>
                </a:solidFill>
              </a:rPr>
              <a:t>porovnání s érou </a:t>
            </a:r>
            <a:r>
              <a:rPr lang="cs-CZ" sz="1400" dirty="0" err="1">
                <a:solidFill>
                  <a:srgbClr val="FFC000"/>
                </a:solidFill>
              </a:rPr>
              <a:t>Pahlaví</a:t>
            </a:r>
            <a:r>
              <a:rPr lang="cs-CZ" sz="1400" dirty="0">
                <a:solidFill>
                  <a:srgbClr val="FFC000"/>
                </a:solidFill>
              </a:rPr>
              <a:t>, a jakými způsoby?</a:t>
            </a:r>
          </a:p>
          <a:p>
            <a:r>
              <a:rPr lang="cs-CZ" sz="1400" dirty="0"/>
              <a:t>– </a:t>
            </a:r>
            <a:r>
              <a:rPr lang="cs-CZ" sz="1400" i="1" dirty="0"/>
              <a:t>Na jaká práva konkrétně se budu soustředit?</a:t>
            </a:r>
          </a:p>
          <a:p>
            <a:r>
              <a:rPr lang="cs-CZ" sz="1400" dirty="0"/>
              <a:t>– </a:t>
            </a:r>
            <a:r>
              <a:rPr lang="cs-CZ" sz="1400" i="1" dirty="0"/>
              <a:t>Formální politická reprezentace? může být příliš úzké a neodhalit</a:t>
            </a:r>
          </a:p>
          <a:p>
            <a:r>
              <a:rPr lang="cs-CZ" sz="1400" i="1" dirty="0"/>
              <a:t>situaci v jiných oblastech</a:t>
            </a:r>
          </a:p>
          <a:p>
            <a:r>
              <a:rPr lang="cs-CZ" sz="1400" dirty="0"/>
              <a:t>– </a:t>
            </a:r>
            <a:r>
              <a:rPr lang="cs-CZ" sz="1400" i="1" dirty="0"/>
              <a:t>Do jakého časového období povedete srovnání? (do dneška? Do 90. let, jak hluboko do minulosti? </a:t>
            </a:r>
            <a:endParaRPr lang="cs-CZ" sz="1400" dirty="0"/>
          </a:p>
          <a:p>
            <a:pPr marL="0" indent="0">
              <a:buNone/>
            </a:pPr>
            <a:endParaRPr lang="cs-CZ" sz="1400" b="1" u="sng" dirty="0">
              <a:solidFill>
                <a:schemeClr val="bg2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Úkol:</a:t>
            </a:r>
            <a:endParaRPr lang="cs-CZ" sz="1400" dirty="0"/>
          </a:p>
          <a:p>
            <a:pPr marL="0" indent="0">
              <a:buNone/>
            </a:pPr>
            <a:r>
              <a:rPr lang="cs-CZ" sz="1400" dirty="0"/>
              <a:t>1) K tématu vymysli jednu hlavní výzkumnou otázku a dále vytvoř </a:t>
            </a:r>
            <a:r>
              <a:rPr lang="cs-CZ" sz="1400" dirty="0" err="1"/>
              <a:t>subotázky</a:t>
            </a:r>
            <a:r>
              <a:rPr lang="cs-CZ" sz="1400" dirty="0"/>
              <a:t>:</a:t>
            </a:r>
          </a:p>
          <a:p>
            <a:r>
              <a:rPr lang="cs-CZ" sz="1400" dirty="0"/>
              <a:t>ISLÁM A </a:t>
            </a:r>
            <a:r>
              <a:rPr lang="cs-CZ" sz="1400"/>
              <a:t>MARXISMUS </a:t>
            </a:r>
            <a:endParaRPr lang="cs-CZ" sz="1400" dirty="0"/>
          </a:p>
          <a:p>
            <a:pPr marL="0" indent="0">
              <a:buNone/>
            </a:pPr>
            <a:r>
              <a:rPr lang="cs-CZ" sz="1400" dirty="0"/>
              <a:t>2) nebo: to samé, ale ke své již naplánované práci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3931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47856" cy="576064"/>
          </a:xfrm>
        </p:spPr>
        <p:txBody>
          <a:bodyPr/>
          <a:lstStyle/>
          <a:p>
            <a:r>
              <a:rPr lang="cs-CZ" dirty="0">
                <a:solidFill>
                  <a:srgbClr val="FFFF00"/>
                </a:solidFill>
              </a:rPr>
              <a:t>Výběr tématu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91872" cy="497964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endParaRPr lang="cs-CZ" sz="1800" dirty="0"/>
          </a:p>
          <a:p>
            <a:pPr lvl="1">
              <a:lnSpc>
                <a:spcPct val="80000"/>
              </a:lnSpc>
              <a:buNone/>
            </a:pPr>
            <a:endParaRPr lang="cs-CZ" sz="1600" dirty="0"/>
          </a:p>
          <a:p>
            <a:pPr marL="0" indent="0">
              <a:lnSpc>
                <a:spcPct val="80000"/>
              </a:lnSpc>
              <a:buNone/>
            </a:pPr>
            <a:r>
              <a:rPr lang="cs-CZ" sz="1800" dirty="0">
                <a:solidFill>
                  <a:srgbClr val="FFFF00"/>
                </a:solidFill>
              </a:rPr>
              <a:t>Klíčová kritéria při výběru tématu (aneb v čem se dělají nejčastější chyby)</a:t>
            </a:r>
          </a:p>
          <a:p>
            <a:pPr marL="0" indent="0">
              <a:lnSpc>
                <a:spcPct val="80000"/>
              </a:lnSpc>
              <a:buNone/>
            </a:pPr>
            <a:endParaRPr lang="cs-CZ" sz="1800" dirty="0"/>
          </a:p>
          <a:p>
            <a:pPr lvl="1">
              <a:lnSpc>
                <a:spcPct val="80000"/>
              </a:lnSpc>
            </a:pPr>
            <a:r>
              <a:rPr lang="cs-CZ" sz="1600" dirty="0"/>
              <a:t>časový odstup, aby téma nebylo příliš nové = najdu relevantní zdroje?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cs-CZ" sz="1600" dirty="0"/>
              <a:t>Např.  </a:t>
            </a:r>
            <a:r>
              <a:rPr lang="cs-CZ" sz="1600" dirty="0">
                <a:solidFill>
                  <a:srgbClr val="FFC000"/>
                </a:solidFill>
              </a:rPr>
              <a:t>Dopad </a:t>
            </a:r>
            <a:r>
              <a:rPr lang="cs-CZ" sz="1600" dirty="0" err="1">
                <a:solidFill>
                  <a:srgbClr val="FFC000"/>
                </a:solidFill>
              </a:rPr>
              <a:t>Bidenovy</a:t>
            </a:r>
            <a:r>
              <a:rPr lang="cs-CZ" sz="1600" dirty="0">
                <a:solidFill>
                  <a:srgbClr val="FFC000"/>
                </a:solidFill>
              </a:rPr>
              <a:t> administrativy na zahraniční politiku Íránu</a:t>
            </a:r>
            <a:endParaRPr lang="cs-CZ" sz="1600" dirty="0"/>
          </a:p>
          <a:p>
            <a:pPr lvl="1">
              <a:lnSpc>
                <a:spcPct val="80000"/>
              </a:lnSpc>
            </a:pPr>
            <a:endParaRPr lang="cs-CZ" sz="1600" dirty="0"/>
          </a:p>
          <a:p>
            <a:pPr lvl="1">
              <a:lnSpc>
                <a:spcPct val="80000"/>
              </a:lnSpc>
            </a:pPr>
            <a:r>
              <a:rPr lang="cs-CZ" sz="1600" dirty="0"/>
              <a:t>motivace</a:t>
            </a:r>
          </a:p>
          <a:p>
            <a:pPr lvl="1">
              <a:lnSpc>
                <a:spcPct val="80000"/>
              </a:lnSpc>
            </a:pPr>
            <a:endParaRPr lang="cs-CZ" sz="1600" dirty="0"/>
          </a:p>
          <a:p>
            <a:pPr lvl="1">
              <a:lnSpc>
                <a:spcPct val="80000"/>
              </a:lnSpc>
            </a:pPr>
            <a:r>
              <a:rPr lang="cs-CZ" sz="1600" dirty="0"/>
              <a:t>vhodnost prvotní rešerše</a:t>
            </a:r>
          </a:p>
          <a:p>
            <a:pPr lvl="1">
              <a:lnSpc>
                <a:spcPct val="80000"/>
              </a:lnSpc>
              <a:buNone/>
            </a:pPr>
            <a:endParaRPr lang="cs-CZ" sz="1600" dirty="0"/>
          </a:p>
          <a:p>
            <a:pPr lvl="1">
              <a:lnSpc>
                <a:spcPct val="80000"/>
              </a:lnSpc>
            </a:pPr>
            <a:r>
              <a:rPr lang="cs-CZ" sz="1600" dirty="0"/>
              <a:t>dostupnost zdrojů – „obyčejná“ vs. „exotická“ témata</a:t>
            </a:r>
          </a:p>
          <a:p>
            <a:pPr lvl="1">
              <a:lnSpc>
                <a:spcPct val="80000"/>
              </a:lnSpc>
            </a:pPr>
            <a:endParaRPr lang="cs-CZ" sz="1600" dirty="0"/>
          </a:p>
          <a:p>
            <a:pPr marL="457200" lvl="1" indent="0">
              <a:lnSpc>
                <a:spcPct val="80000"/>
              </a:lnSpc>
              <a:buNone/>
            </a:pPr>
            <a:r>
              <a:rPr lang="cs-CZ" sz="1600" dirty="0">
                <a:solidFill>
                  <a:srgbClr val="FF0000"/>
                </a:solidFill>
              </a:rPr>
              <a:t>Nedocenění sebe sama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cs-CZ" sz="1600" dirty="0">
              <a:solidFill>
                <a:srgbClr val="FF0000"/>
              </a:solidFill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cs-CZ" sz="1600" dirty="0">
                <a:solidFill>
                  <a:srgbClr val="FF0000"/>
                </a:solidFill>
              </a:rPr>
              <a:t>Přecenění sebe sama</a:t>
            </a:r>
            <a:endParaRPr lang="cs-CZ" sz="1600" dirty="0"/>
          </a:p>
          <a:p>
            <a:pPr lvl="1">
              <a:lnSpc>
                <a:spcPct val="80000"/>
              </a:lnSpc>
            </a:pPr>
            <a:endParaRPr lang="cs-CZ" sz="1600" dirty="0"/>
          </a:p>
          <a:p>
            <a:pPr marL="457200" lvl="1" indent="0">
              <a:lnSpc>
                <a:spcPct val="8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82851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735888" cy="764704"/>
          </a:xfrm>
        </p:spPr>
        <p:txBody>
          <a:bodyPr/>
          <a:lstStyle/>
          <a:p>
            <a:r>
              <a:rPr lang="cs-CZ" sz="2800" dirty="0"/>
              <a:t>Úskalí při volbě tématu: definujte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4056" y="787524"/>
            <a:ext cx="4655976" cy="548369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1600" dirty="0"/>
              <a:t>1)    příliš ??</a:t>
            </a:r>
          </a:p>
          <a:p>
            <a:pPr>
              <a:lnSpc>
                <a:spcPct val="90000"/>
              </a:lnSpc>
            </a:pPr>
            <a:endParaRPr lang="cs-CZ" sz="1600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600" dirty="0">
                <a:solidFill>
                  <a:srgbClr val="FF0000"/>
                </a:solidFill>
              </a:rPr>
              <a:t>Nedemokratické režimy na Blízkém východě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dirty="0">
                <a:solidFill>
                  <a:srgbClr val="FF0000"/>
                </a:solidFill>
              </a:rPr>
              <a:t>Zkoumání identity a reflexe modernity v dílech íránských autorů žijících v exilu: </a:t>
            </a:r>
            <a:r>
              <a:rPr lang="cs-CZ" sz="1600" dirty="0" err="1">
                <a:solidFill>
                  <a:srgbClr val="FF0000"/>
                </a:solidFill>
              </a:rPr>
              <a:t>Hedájat</a:t>
            </a:r>
            <a:r>
              <a:rPr lang="cs-CZ" sz="1600" dirty="0">
                <a:solidFill>
                  <a:srgbClr val="FF0000"/>
                </a:solidFill>
              </a:rPr>
              <a:t>, </a:t>
            </a:r>
            <a:r>
              <a:rPr lang="cs-CZ" sz="1600" dirty="0" err="1">
                <a:solidFill>
                  <a:srgbClr val="FF0000"/>
                </a:solidFill>
              </a:rPr>
              <a:t>Džamalzáde</a:t>
            </a:r>
            <a:r>
              <a:rPr lang="cs-CZ" sz="1600" dirty="0">
                <a:solidFill>
                  <a:srgbClr val="FF0000"/>
                </a:solidFill>
              </a:rPr>
              <a:t>, </a:t>
            </a:r>
            <a:r>
              <a:rPr lang="cs-CZ" sz="1600" dirty="0" err="1">
                <a:solidFill>
                  <a:srgbClr val="FF0000"/>
                </a:solidFill>
              </a:rPr>
              <a:t>Alaví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endParaRPr lang="cs-CZ" sz="1600" dirty="0"/>
          </a:p>
          <a:p>
            <a:pPr>
              <a:lnSpc>
                <a:spcPct val="90000"/>
              </a:lnSpc>
            </a:pPr>
            <a:r>
              <a:rPr lang="cs-CZ" sz="1600" dirty="0"/>
              <a:t>2)    ??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dirty="0">
                <a:solidFill>
                  <a:srgbClr val="FF0000"/>
                </a:solidFill>
              </a:rPr>
              <a:t>Rusko-perské války v 19. století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dirty="0">
                <a:solidFill>
                  <a:srgbClr val="FF0000"/>
                </a:solidFill>
              </a:rPr>
              <a:t>Edward </a:t>
            </a:r>
            <a:r>
              <a:rPr lang="cs-CZ" sz="1600" dirty="0" err="1">
                <a:solidFill>
                  <a:srgbClr val="FF0000"/>
                </a:solidFill>
              </a:rPr>
              <a:t>Said</a:t>
            </a:r>
            <a:r>
              <a:rPr lang="cs-CZ" sz="1600" dirty="0">
                <a:solidFill>
                  <a:srgbClr val="FF0000"/>
                </a:solidFill>
              </a:rPr>
              <a:t> a jeho orientalismus</a:t>
            </a:r>
          </a:p>
          <a:p>
            <a:pPr marL="0" indent="0">
              <a:lnSpc>
                <a:spcPct val="90000"/>
              </a:lnSpc>
              <a:buNone/>
            </a:pPr>
            <a:endParaRPr lang="cs-CZ" sz="1600" dirty="0"/>
          </a:p>
          <a:p>
            <a:pPr>
              <a:lnSpc>
                <a:spcPct val="90000"/>
              </a:lnSpc>
            </a:pPr>
            <a:r>
              <a:rPr lang="cs-CZ" sz="1600" dirty="0"/>
              <a:t>3)    příliš úzce zaměřené téma: vymyslete příklady</a:t>
            </a:r>
          </a:p>
          <a:p>
            <a:pPr>
              <a:lnSpc>
                <a:spcPct val="90000"/>
              </a:lnSpc>
            </a:pPr>
            <a:endParaRPr lang="cs-CZ" sz="1600" dirty="0"/>
          </a:p>
          <a:p>
            <a:pPr marL="0" indent="0">
              <a:lnSpc>
                <a:spcPct val="90000"/>
              </a:lnSpc>
              <a:buNone/>
            </a:pPr>
            <a:endParaRPr lang="cs-CZ" sz="1600" dirty="0"/>
          </a:p>
          <a:p>
            <a:pPr>
              <a:lnSpc>
                <a:spcPct val="90000"/>
              </a:lnSpc>
            </a:pPr>
            <a:endParaRPr lang="cs-CZ" sz="1600" dirty="0"/>
          </a:p>
          <a:p>
            <a:pPr marL="0" indent="0">
              <a:lnSpc>
                <a:spcPct val="90000"/>
              </a:lnSpc>
              <a:buNone/>
            </a:pPr>
            <a:endParaRPr lang="cs-CZ" sz="1600" dirty="0"/>
          </a:p>
          <a:p>
            <a:pPr>
              <a:lnSpc>
                <a:spcPct val="90000"/>
              </a:lnSpc>
            </a:pPr>
            <a:endParaRPr lang="cs-CZ" sz="1600" dirty="0"/>
          </a:p>
          <a:p>
            <a:endParaRPr lang="cs-CZ" dirty="0"/>
          </a:p>
        </p:txBody>
      </p:sp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7C35E412-18D3-447C-95DA-3AFFA79404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0" y="1196752"/>
            <a:ext cx="3676650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482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ctr">
            <a:normAutofit/>
          </a:bodyPr>
          <a:lstStyle/>
          <a:p>
            <a:r>
              <a:rPr lang="cs-CZ" sz="3700" dirty="0">
                <a:solidFill>
                  <a:srgbClr val="FFFF00"/>
                </a:solidFill>
              </a:rPr>
              <a:t>K čemu je výzkumná otázka?</a:t>
            </a: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32C1FF22-3592-4B88-B104-73E93D10C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7837F420-1F86-449A-89F3-E250F56BF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720565"/>
            <a:ext cx="4040188" cy="2859908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Text Placeholder 4">
            <a:extLst>
              <a:ext uri="{FF2B5EF4-FFF2-40B4-BE49-F238E27FC236}">
                <a16:creationId xmlns:a16="http://schemas.microsoft.com/office/drawing/2014/main" id="{8AC70DD5-84F0-47AD-A6EA-E2BA15F2F5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700" dirty="0"/>
              <a:t>■ Pomůže vám strukturovat vaši práci!</a:t>
            </a:r>
          </a:p>
          <a:p>
            <a:pPr>
              <a:lnSpc>
                <a:spcPct val="90000"/>
              </a:lnSpc>
            </a:pPr>
            <a:endParaRPr lang="cs-CZ" sz="1700" dirty="0"/>
          </a:p>
          <a:p>
            <a:pPr>
              <a:lnSpc>
                <a:spcPct val="90000"/>
              </a:lnSpc>
            </a:pPr>
            <a:r>
              <a:rPr lang="cs-CZ" sz="1700" dirty="0"/>
              <a:t>■ Bude vést vaši odpověď</a:t>
            </a:r>
          </a:p>
          <a:p>
            <a:pPr>
              <a:lnSpc>
                <a:spcPct val="90000"/>
              </a:lnSpc>
            </a:pPr>
            <a:endParaRPr lang="cs-CZ" sz="1700" dirty="0"/>
          </a:p>
          <a:p>
            <a:pPr>
              <a:lnSpc>
                <a:spcPct val="90000"/>
              </a:lnSpc>
            </a:pPr>
            <a:r>
              <a:rPr lang="fr-FR" sz="1700" dirty="0"/>
              <a:t>■ Pomůže vá</a:t>
            </a:r>
            <a:r>
              <a:rPr lang="cs-CZ" sz="1700" dirty="0"/>
              <a:t>m</a:t>
            </a:r>
            <a:r>
              <a:rPr lang="fr-FR" sz="1700" dirty="0"/>
              <a:t> se v tématu “neztratit”</a:t>
            </a:r>
            <a:endParaRPr lang="cs-CZ" sz="1700" dirty="0"/>
          </a:p>
          <a:p>
            <a:pPr>
              <a:lnSpc>
                <a:spcPct val="90000"/>
              </a:lnSpc>
            </a:pPr>
            <a:endParaRPr lang="fr-FR" sz="1700" dirty="0"/>
          </a:p>
          <a:p>
            <a:pPr>
              <a:lnSpc>
                <a:spcPct val="90000"/>
              </a:lnSpc>
            </a:pPr>
            <a:r>
              <a:rPr lang="cs-CZ" sz="1700" dirty="0"/>
              <a:t>■ Pomůže vám se zorientovat v existující </a:t>
            </a:r>
            <a:r>
              <a:rPr lang="cs-CZ" sz="1700" dirty="0" err="1"/>
              <a:t>literature</a:t>
            </a:r>
            <a:endParaRPr lang="cs-CZ" sz="1700" dirty="0"/>
          </a:p>
          <a:p>
            <a:pPr>
              <a:lnSpc>
                <a:spcPct val="90000"/>
              </a:lnSpc>
            </a:pPr>
            <a:endParaRPr lang="cs-CZ" sz="1700" dirty="0"/>
          </a:p>
          <a:p>
            <a:pPr>
              <a:lnSpc>
                <a:spcPct val="90000"/>
              </a:lnSpc>
            </a:pPr>
            <a:r>
              <a:rPr lang="cs-CZ" sz="1700" dirty="0"/>
              <a:t>■ Bude sloužit oponentům, kteří budou mít jasnou představu, co děláte (a ocení to!)</a:t>
            </a:r>
          </a:p>
        </p:txBody>
      </p:sp>
    </p:spTree>
    <p:extLst>
      <p:ext uri="{BB962C8B-B14F-4D97-AF65-F5344CB8AC3E}">
        <p14:creationId xmlns:p14="http://schemas.microsoft.com/office/powerpoint/2010/main" val="3111752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79686"/>
          </a:xfrm>
        </p:spPr>
        <p:txBody>
          <a:bodyPr wrap="square" anchor="b">
            <a:normAutofit fontScale="90000"/>
          </a:bodyPr>
          <a:lstStyle/>
          <a:p>
            <a:r>
              <a:rPr lang="cs-CZ" sz="2000" dirty="0">
                <a:solidFill>
                  <a:srgbClr val="FFFF00"/>
                </a:solidFill>
              </a:rPr>
              <a:t>Základní kritéria dobré výzkumné otázky</a:t>
            </a: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wrap="square"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1500" dirty="0"/>
              <a:t>Musí být: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cs-CZ" sz="1800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dirty="0">
                <a:solidFill>
                  <a:srgbClr val="FF6699"/>
                </a:solidFill>
              </a:rPr>
              <a:t>1) relevantní</a:t>
            </a:r>
            <a:r>
              <a:rPr lang="cs-CZ" sz="1800" dirty="0"/>
              <a:t> 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FF0000"/>
                </a:solidFill>
              </a:rPr>
              <a:t>            Akademická</a:t>
            </a:r>
          </a:p>
          <a:p>
            <a:r>
              <a:rPr lang="cs-CZ" sz="1800" dirty="0"/>
              <a:t>          – </a:t>
            </a:r>
            <a:r>
              <a:rPr lang="cs-CZ" sz="1800" i="1" dirty="0"/>
              <a:t>Tématu se akademici a akademičky dlouhodobě věnují protože… (ale například </a:t>
            </a:r>
            <a:r>
              <a:rPr lang="pl-PL" sz="1800" i="1" dirty="0"/>
              <a:t>nepanuje úplná shoda na X Y</a:t>
            </a:r>
          </a:p>
          <a:p>
            <a:r>
              <a:rPr lang="cs-CZ" sz="1800" dirty="0"/>
              <a:t>         – </a:t>
            </a:r>
            <a:r>
              <a:rPr lang="cs-CZ" sz="1800" i="1" dirty="0"/>
              <a:t>Tématu se dostatečně nevěnují, ačkoliv…</a:t>
            </a:r>
          </a:p>
          <a:p>
            <a:r>
              <a:rPr lang="cs-CZ" sz="1800" dirty="0"/>
              <a:t>          – </a:t>
            </a:r>
            <a:r>
              <a:rPr lang="cs-CZ" sz="1800" i="1" dirty="0"/>
              <a:t>Váš případ není dostatečně pokrytý / je zajímavý, protože např. odporuje nějaké teorii</a:t>
            </a:r>
          </a:p>
          <a:p>
            <a:r>
              <a:rPr lang="cs-CZ" sz="1800" dirty="0"/>
              <a:t>          – </a:t>
            </a:r>
            <a:r>
              <a:rPr lang="cs-CZ" sz="1800" i="1" dirty="0"/>
              <a:t>V existující literatuře není fenomén příliš prozkoumaný z toho úhlu…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1800" dirty="0"/>
              <a:t>         – </a:t>
            </a:r>
            <a:r>
              <a:rPr lang="cs-CZ" sz="1800" i="1" dirty="0">
                <a:solidFill>
                  <a:srgbClr val="FF0000"/>
                </a:solidFill>
              </a:rPr>
              <a:t>Politická</a:t>
            </a:r>
            <a:r>
              <a:rPr lang="cs-CZ" sz="1800" i="1" dirty="0"/>
              <a:t> – dopady na konkrétní jednotlivce komunity</a:t>
            </a:r>
          </a:p>
          <a:p>
            <a:r>
              <a:rPr lang="cs-CZ" sz="1800" dirty="0"/>
              <a:t>         – </a:t>
            </a:r>
            <a:r>
              <a:rPr lang="cs-CZ" sz="1800" i="1" dirty="0">
                <a:solidFill>
                  <a:srgbClr val="FF0000"/>
                </a:solidFill>
              </a:rPr>
              <a:t>Normativní</a:t>
            </a:r>
            <a:r>
              <a:rPr lang="cs-CZ" sz="1800" i="1" dirty="0"/>
              <a:t> </a:t>
            </a:r>
          </a:p>
          <a:p>
            <a:r>
              <a:rPr lang="cs-CZ" sz="1800" dirty="0"/>
              <a:t>         – </a:t>
            </a:r>
            <a:r>
              <a:rPr lang="cs-CZ" sz="1800" i="1" dirty="0">
                <a:solidFill>
                  <a:srgbClr val="FF0000"/>
                </a:solidFill>
              </a:rPr>
              <a:t>Osobní</a:t>
            </a:r>
            <a:endParaRPr lang="cs-CZ" sz="1800" dirty="0"/>
          </a:p>
          <a:p>
            <a:pPr marL="457200" lvl="1" indent="0">
              <a:lnSpc>
                <a:spcPct val="90000"/>
              </a:lnSpc>
              <a:buNone/>
            </a:pPr>
            <a:endParaRPr lang="cs-CZ" sz="150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26971C5-6B82-4950-A801-5FB7BA544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4299CEE-0173-46A9-93FE-C96623B7C7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54150"/>
            <a:ext cx="3164336" cy="458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202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214321-746A-44B2-8109-041C80CA4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A919B5-09BC-42AE-8C2B-2B1E16476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lnSpc>
                <a:spcPct val="90000"/>
              </a:lnSpc>
              <a:buNone/>
            </a:pPr>
            <a:endParaRPr lang="cs-CZ" sz="1400" dirty="0"/>
          </a:p>
          <a:p>
            <a:pPr lvl="1">
              <a:lnSpc>
                <a:spcPct val="90000"/>
              </a:lnSpc>
            </a:pPr>
            <a:r>
              <a:rPr lang="cs-CZ" sz="1800" dirty="0">
                <a:solidFill>
                  <a:srgbClr val="FFFF00"/>
                </a:solidFill>
              </a:rPr>
              <a:t>nelze na ni odpovědět pouze „ano“, či „ne“ </a:t>
            </a:r>
          </a:p>
          <a:p>
            <a:pPr lvl="1">
              <a:lnSpc>
                <a:spcPct val="90000"/>
              </a:lnSpc>
            </a:pPr>
            <a:r>
              <a:rPr lang="cs-CZ" sz="1800" dirty="0">
                <a:solidFill>
                  <a:srgbClr val="FF0000"/>
                </a:solidFill>
              </a:rPr>
              <a:t>Je současná legislativa I.R.I. diskriminační vůči ženám v oblasti rodinného práva?</a:t>
            </a:r>
          </a:p>
          <a:p>
            <a:pPr lvl="1">
              <a:lnSpc>
                <a:spcPct val="90000"/>
              </a:lnSpc>
            </a:pPr>
            <a:r>
              <a:rPr lang="cs-CZ" sz="1800" dirty="0">
                <a:solidFill>
                  <a:srgbClr val="FF0000"/>
                </a:solidFill>
              </a:rPr>
              <a:t>Vyskytují se v současném konzervativním tureckém tisku islamizační tendence?</a:t>
            </a:r>
          </a:p>
          <a:p>
            <a:pPr lvl="1">
              <a:lnSpc>
                <a:spcPct val="90000"/>
              </a:lnSpc>
            </a:pPr>
            <a:r>
              <a:rPr lang="cs-CZ" sz="1800" dirty="0">
                <a:solidFill>
                  <a:srgbClr val="FF0000"/>
                </a:solidFill>
              </a:rPr>
              <a:t>Zahrnuje íránský mediální obraz Saúdské Arábie prvky žurnalistiky války?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cs-CZ" sz="1800" dirty="0"/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cs-CZ" sz="1800" dirty="0">
                <a:solidFill>
                  <a:srgbClr val="FFFF00"/>
                </a:solidFill>
              </a:rPr>
              <a:t>Ověřitelná</a:t>
            </a:r>
            <a:r>
              <a:rPr lang="cs-CZ" sz="1800" dirty="0"/>
              <a:t>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cs-CZ" sz="1800" dirty="0"/>
              <a:t>Způsobuje literární cenzura v zemích s nedemokratickými režimy pokles kvality literárních děl?  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cs-CZ" sz="1800" dirty="0"/>
          </a:p>
          <a:p>
            <a:pPr lvl="1">
              <a:lnSpc>
                <a:spcPct val="90000"/>
              </a:lnSpc>
            </a:pPr>
            <a:r>
              <a:rPr lang="cs-CZ" sz="1800" dirty="0">
                <a:solidFill>
                  <a:srgbClr val="FFFF00"/>
                </a:solidFill>
              </a:rPr>
              <a:t>obsahovat prvek originality</a:t>
            </a:r>
          </a:p>
          <a:p>
            <a:pPr lvl="1">
              <a:lnSpc>
                <a:spcPct val="90000"/>
              </a:lnSpc>
            </a:pPr>
            <a:r>
              <a:rPr lang="cs-CZ" sz="1800" dirty="0">
                <a:solidFill>
                  <a:srgbClr val="FFFF00"/>
                </a:solidFill>
              </a:rPr>
              <a:t>jasná a jednoduchá </a:t>
            </a:r>
          </a:p>
          <a:p>
            <a:endParaRPr lang="cs-CZ" sz="1400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0A8E970-6C22-471D-BE0B-7715A4481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B699CD4-50EA-4F49-B752-895226CC5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04664"/>
            <a:ext cx="2938840" cy="572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892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35888" cy="648072"/>
          </a:xfrm>
        </p:spPr>
        <p:txBody>
          <a:bodyPr/>
          <a:lstStyle/>
          <a:p>
            <a:r>
              <a:rPr lang="cs-CZ" dirty="0">
                <a:solidFill>
                  <a:srgbClr val="FFFF00"/>
                </a:solidFill>
              </a:rPr>
              <a:t>Vytváření otázky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24744"/>
            <a:ext cx="8735888" cy="4907632"/>
          </a:xfrm>
        </p:spPr>
        <p:txBody>
          <a:bodyPr/>
          <a:lstStyle/>
          <a:p>
            <a:pPr marL="457200" lvl="1" indent="0">
              <a:buNone/>
            </a:pPr>
            <a:endParaRPr lang="cs-CZ" sz="1600" dirty="0"/>
          </a:p>
          <a:p>
            <a:pPr marL="457200" lvl="1" indent="0">
              <a:buNone/>
            </a:pPr>
            <a:r>
              <a:rPr lang="cs-CZ" sz="1600" dirty="0">
                <a:solidFill>
                  <a:srgbClr val="FF0000"/>
                </a:solidFill>
              </a:rPr>
              <a:t>      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dirty="0"/>
              <a:t>       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467544" y="1052737"/>
          <a:ext cx="496855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753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FF00"/>
                          </a:solidFill>
                        </a:rPr>
                        <a:t>Vlastnost otázky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068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rgbClr val="FF0000"/>
                          </a:solidFill>
                        </a:rPr>
                        <a:t>1) </a:t>
                      </a:r>
                      <a:r>
                        <a:rPr lang="cs-CZ" sz="1800" dirty="0"/>
                        <a:t>k jakému obecnějšímu problému se </a:t>
                      </a:r>
                      <a:r>
                        <a:rPr lang="cs-CZ" sz="1800" dirty="0" err="1"/>
                        <a:t>ot</a:t>
                      </a:r>
                      <a:r>
                        <a:rPr lang="cs-CZ" sz="1800" dirty="0"/>
                        <a:t>. vztahuje? </a:t>
                      </a:r>
                      <a:r>
                        <a:rPr lang="cs-CZ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Ptačí</a:t>
                      </a:r>
                      <a:r>
                        <a:rPr lang="cs-CZ" sz="18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perspektiva</a:t>
                      </a:r>
                      <a:endParaRPr lang="cs-CZ" sz="1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068">
                <a:tc>
                  <a:txBody>
                    <a:bodyPr/>
                    <a:lstStyle/>
                    <a:p>
                      <a:r>
                        <a:rPr lang="cs-CZ" dirty="0"/>
                        <a:t>2) K</a:t>
                      </a:r>
                      <a:r>
                        <a:rPr lang="cs-CZ" baseline="0" dirty="0"/>
                        <a:t> čemu konkrétnějšímu se vztahuje? 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Perspektiva pod lupou</a:t>
                      </a:r>
                      <a:endParaRPr lang="cs-CZ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70174"/>
              </p:ext>
            </p:extLst>
          </p:nvPr>
        </p:nvGraphicFramePr>
        <p:xfrm>
          <a:off x="467544" y="2852935"/>
          <a:ext cx="6312024" cy="3159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2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148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FF00"/>
                          </a:solidFill>
                        </a:rPr>
                        <a:t>Téma</a:t>
                      </a:r>
                      <a:r>
                        <a:rPr lang="cs-CZ" baseline="0" dirty="0">
                          <a:solidFill>
                            <a:srgbClr val="FFFF00"/>
                          </a:solidFill>
                        </a:rPr>
                        <a:t> – já </a:t>
                      </a:r>
                      <a:r>
                        <a:rPr lang="cs-CZ" baseline="0" dirty="0"/>
                        <a:t>– už tvořím otázku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9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rgbClr val="C00000"/>
                          </a:solidFill>
                        </a:rPr>
                        <a:t>Proč vás vlastně zajímá?</a:t>
                      </a:r>
                      <a:r>
                        <a:rPr lang="cs-CZ" sz="1800" dirty="0"/>
                        <a:t>  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rgbClr val="C00000"/>
                          </a:solidFill>
                        </a:rPr>
                        <a:t>Co v práci řešíte? </a:t>
                      </a:r>
                      <a:r>
                        <a:rPr lang="cs-CZ" sz="1800" dirty="0">
                          <a:solidFill>
                            <a:srgbClr val="00B050"/>
                          </a:solidFill>
                        </a:rPr>
                        <a:t>Zobecňuji</a:t>
                      </a:r>
                      <a:r>
                        <a:rPr lang="cs-CZ" sz="1800" dirty="0"/>
                        <a:t> </a:t>
                      </a:r>
                      <a:endParaRPr lang="cs-CZ" sz="1400" dirty="0">
                        <a:solidFill>
                          <a:schemeClr val="accent6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rgbClr val="C00000"/>
                          </a:solidFill>
                        </a:rPr>
                        <a:t>Na co se chcete zaměřit? </a:t>
                      </a:r>
                      <a:r>
                        <a:rPr lang="cs-CZ" sz="1800" dirty="0"/>
                        <a:t>-) </a:t>
                      </a:r>
                      <a:r>
                        <a:rPr lang="cs-CZ" sz="1800" dirty="0">
                          <a:solidFill>
                            <a:srgbClr val="00B050"/>
                          </a:solidFill>
                        </a:rPr>
                        <a:t>konkretizuji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solidFill>
                            <a:srgbClr val="C00000"/>
                          </a:solidFill>
                        </a:rPr>
                        <a:t>Něco navíc. Originalita.</a:t>
                      </a:r>
                      <a:r>
                        <a:rPr lang="cs-CZ" sz="1400" baseline="0" dirty="0">
                          <a:solidFill>
                            <a:srgbClr val="C00000"/>
                          </a:solidFill>
                        </a:rPr>
                        <a:t> Odlišnost od druhých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rgbClr val="C00000"/>
                          </a:solidFill>
                        </a:rPr>
                        <a:t>Jaká úskalí očekáváte? </a:t>
                      </a:r>
                      <a:endParaRPr lang="cs-CZ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7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rgbClr val="C00000"/>
                          </a:solidFill>
                        </a:rPr>
                        <a:t>jaká je vámi očekávatelná odpověď na výzkumnou otázku?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5868144" y="260648"/>
          <a:ext cx="3047256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7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2622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FF00"/>
                          </a:solidFill>
                        </a:rPr>
                        <a:t>Téma</a:t>
                      </a:r>
                      <a:r>
                        <a:rPr lang="cs-CZ" baseline="0" dirty="0">
                          <a:solidFill>
                            <a:srgbClr val="FFFF00"/>
                          </a:solidFill>
                        </a:rPr>
                        <a:t> – ostatní </a:t>
                      </a:r>
                      <a:endParaRPr lang="cs-CZ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/>
                        <a:t>proč by téma mělo zajímat i někoho jiného?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554">
                <a:tc>
                  <a:txBody>
                    <a:bodyPr/>
                    <a:lstStyle/>
                    <a:p>
                      <a:r>
                        <a:rPr lang="cs-CZ" sz="1800" dirty="0"/>
                        <a:t>Proč je vaše výzkumná otázka relevantní? (- obhajitelné)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426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735888" cy="576064"/>
          </a:xfrm>
        </p:spPr>
        <p:txBody>
          <a:bodyPr/>
          <a:lstStyle/>
          <a:p>
            <a:r>
              <a:rPr lang="cs-CZ" sz="2800" dirty="0">
                <a:solidFill>
                  <a:srgbClr val="FFFF00"/>
                </a:solidFill>
              </a:rPr>
              <a:t>Větvení otázek a vztah k cílům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591872" cy="4907632"/>
          </a:xfrm>
        </p:spPr>
        <p:txBody>
          <a:bodyPr/>
          <a:lstStyle/>
          <a:p>
            <a:pPr marL="457200" lvl="1" indent="0">
              <a:buNone/>
            </a:pPr>
            <a:r>
              <a:rPr lang="cs-CZ" sz="1600" dirty="0"/>
              <a:t>Při formulaci </a:t>
            </a:r>
            <a:r>
              <a:rPr lang="cs-CZ" sz="1600" dirty="0">
                <a:solidFill>
                  <a:srgbClr val="00B0F0"/>
                </a:solidFill>
              </a:rPr>
              <a:t>cílů</a:t>
            </a:r>
            <a:r>
              <a:rPr lang="cs-CZ" sz="1600" dirty="0"/>
              <a:t> </a:t>
            </a:r>
            <a:r>
              <a:rPr lang="cs-CZ" sz="1600" dirty="0">
                <a:solidFill>
                  <a:srgbClr val="FFFF00"/>
                </a:solidFill>
              </a:rPr>
              <a:t>(= převedených otázek</a:t>
            </a:r>
            <a:r>
              <a:rPr lang="cs-CZ" sz="1600" dirty="0"/>
              <a:t>) práce si klademe dvě základní otázky: </a:t>
            </a:r>
          </a:p>
          <a:p>
            <a:pPr marL="457200" lvl="1" indent="0">
              <a:buNone/>
            </a:pPr>
            <a:r>
              <a:rPr lang="cs-CZ" sz="1600" dirty="0"/>
              <a:t>„</a:t>
            </a:r>
            <a:r>
              <a:rPr lang="cs-CZ" sz="1600" dirty="0">
                <a:solidFill>
                  <a:srgbClr val="FF0000"/>
                </a:solidFill>
              </a:rPr>
              <a:t>CO budeme zkoumat?“ </a:t>
            </a:r>
          </a:p>
          <a:p>
            <a:pPr marL="457200" lvl="1" indent="0">
              <a:buNone/>
            </a:pPr>
            <a:r>
              <a:rPr lang="cs-CZ" sz="1600" dirty="0">
                <a:solidFill>
                  <a:srgbClr val="FF0000"/>
                </a:solidFill>
              </a:rPr>
              <a:t> „JAK to budeme zkoumat?“. </a:t>
            </a:r>
          </a:p>
          <a:p>
            <a:pPr marL="0" indent="0">
              <a:lnSpc>
                <a:spcPct val="80000"/>
              </a:lnSpc>
              <a:buNone/>
            </a:pPr>
            <a:endParaRPr lang="cs-CZ" sz="1800" dirty="0"/>
          </a:p>
          <a:p>
            <a:pPr marL="0" indent="0">
              <a:lnSpc>
                <a:spcPct val="80000"/>
              </a:lnSpc>
              <a:buNone/>
            </a:pPr>
            <a:r>
              <a:rPr lang="cs-CZ" sz="1600" dirty="0">
                <a:solidFill>
                  <a:srgbClr val="FFFF00"/>
                </a:solidFill>
              </a:rPr>
              <a:t>doporučení podle </a:t>
            </a:r>
            <a:r>
              <a:rPr lang="cs-CZ" sz="1600" dirty="0" err="1">
                <a:solidFill>
                  <a:srgbClr val="FFFF00"/>
                </a:solidFill>
              </a:rPr>
              <a:t>Creswell</a:t>
            </a:r>
            <a:r>
              <a:rPr lang="cs-CZ" sz="1600" dirty="0">
                <a:solidFill>
                  <a:srgbClr val="FFFF00"/>
                </a:solidFill>
              </a:rPr>
              <a:t> (2009):</a:t>
            </a:r>
          </a:p>
          <a:p>
            <a:pPr>
              <a:buFontTx/>
              <a:buChar char="-"/>
            </a:pPr>
            <a:r>
              <a:rPr lang="cs-CZ" sz="1600" dirty="0"/>
              <a:t>začněte výzkumnou otázku slovy </a:t>
            </a:r>
            <a:r>
              <a:rPr lang="cs-CZ" sz="1600" dirty="0">
                <a:solidFill>
                  <a:srgbClr val="FF0000"/>
                </a:solidFill>
              </a:rPr>
              <a:t>„co“ a „jak“</a:t>
            </a:r>
          </a:p>
          <a:p>
            <a:pPr>
              <a:buFontTx/>
              <a:buChar char="-"/>
            </a:pPr>
            <a:r>
              <a:rPr lang="cs-CZ" sz="1600" dirty="0"/>
              <a:t>ptejte se na 1 až 2 hlavní otázky, které budou doplněny maximálně 5 podotázkami</a:t>
            </a:r>
          </a:p>
          <a:p>
            <a:pPr>
              <a:buFontTx/>
              <a:buChar char="-"/>
            </a:pPr>
            <a:r>
              <a:rPr lang="cs-CZ" sz="1600" dirty="0"/>
              <a:t>používejte „</a:t>
            </a:r>
            <a:r>
              <a:rPr lang="cs-CZ" sz="1600" dirty="0">
                <a:solidFill>
                  <a:srgbClr val="FF0000"/>
                </a:solidFill>
              </a:rPr>
              <a:t>výzkumná slovesa“, </a:t>
            </a:r>
            <a:r>
              <a:rPr lang="cs-CZ" sz="1600" dirty="0"/>
              <a:t>která vyjadřují nově vznikající projekt: </a:t>
            </a:r>
          </a:p>
          <a:p>
            <a:pPr>
              <a:buFontTx/>
              <a:buChar char="-"/>
            </a:pPr>
            <a:r>
              <a:rPr lang="cs-CZ" sz="1600" dirty="0"/>
              <a:t>„</a:t>
            </a:r>
            <a:r>
              <a:rPr lang="cs-CZ" sz="1600" dirty="0">
                <a:solidFill>
                  <a:srgbClr val="FF0000"/>
                </a:solidFill>
              </a:rPr>
              <a:t>objevit</a:t>
            </a:r>
            <a:r>
              <a:rPr lang="cs-CZ" sz="1600" dirty="0"/>
              <a:t>“ (např. v zakotvené teorii),</a:t>
            </a:r>
          </a:p>
          <a:p>
            <a:pPr>
              <a:buFontTx/>
              <a:buChar char="-"/>
            </a:pPr>
            <a:r>
              <a:rPr lang="cs-CZ" sz="1600" dirty="0"/>
              <a:t>„</a:t>
            </a:r>
            <a:r>
              <a:rPr lang="cs-CZ" sz="1600" dirty="0">
                <a:solidFill>
                  <a:srgbClr val="FF0000"/>
                </a:solidFill>
              </a:rPr>
              <a:t>snažit se porozumět</a:t>
            </a:r>
            <a:r>
              <a:rPr lang="cs-CZ" sz="1600" dirty="0"/>
              <a:t>“ (např. v etnografii),</a:t>
            </a:r>
          </a:p>
          <a:p>
            <a:r>
              <a:rPr lang="cs-CZ" sz="1600" dirty="0"/>
              <a:t>„</a:t>
            </a:r>
            <a:r>
              <a:rPr lang="cs-CZ" sz="1600" dirty="0">
                <a:solidFill>
                  <a:srgbClr val="FF0000"/>
                </a:solidFill>
              </a:rPr>
              <a:t>prozkoumat</a:t>
            </a:r>
            <a:r>
              <a:rPr lang="cs-CZ" sz="1600" dirty="0"/>
              <a:t>“ a „</a:t>
            </a:r>
            <a:r>
              <a:rPr lang="cs-CZ" sz="1600" dirty="0">
                <a:solidFill>
                  <a:srgbClr val="FF0000"/>
                </a:solidFill>
              </a:rPr>
              <a:t>zpracovat</a:t>
            </a:r>
            <a:r>
              <a:rPr lang="cs-CZ" sz="1600" dirty="0"/>
              <a:t>“ (např. v případové studii),</a:t>
            </a:r>
          </a:p>
          <a:p>
            <a:r>
              <a:rPr lang="cs-CZ" sz="1600" dirty="0"/>
              <a:t>„</a:t>
            </a:r>
            <a:r>
              <a:rPr lang="cs-CZ" sz="1600" dirty="0">
                <a:solidFill>
                  <a:srgbClr val="FF0000"/>
                </a:solidFill>
              </a:rPr>
              <a:t>popsat zkušenost</a:t>
            </a:r>
            <a:r>
              <a:rPr lang="cs-CZ" sz="1600" dirty="0"/>
              <a:t>“ (např. ve fenomenologickém rozhovoru)</a:t>
            </a:r>
          </a:p>
          <a:p>
            <a:endParaRPr lang="cs-CZ" sz="1600" dirty="0"/>
          </a:p>
          <a:p>
            <a:pPr marL="457200" lvl="1" indent="0">
              <a:buNone/>
            </a:pPr>
            <a:r>
              <a:rPr lang="cs-CZ" sz="1600" dirty="0">
                <a:solidFill>
                  <a:srgbClr val="FF0000"/>
                </a:solidFill>
              </a:rPr>
              <a:t>1) </a:t>
            </a:r>
            <a:r>
              <a:rPr lang="cs-CZ" sz="1600" dirty="0"/>
              <a:t>k jakému obecnějšímu problému se </a:t>
            </a:r>
            <a:r>
              <a:rPr lang="cs-CZ" sz="1600" dirty="0" err="1"/>
              <a:t>ot</a:t>
            </a:r>
            <a:r>
              <a:rPr lang="cs-CZ" sz="1600" dirty="0"/>
              <a:t>. vztahuje?  Např: ?</a:t>
            </a:r>
          </a:p>
          <a:p>
            <a:pPr>
              <a:lnSpc>
                <a:spcPct val="90000"/>
              </a:lnSpc>
            </a:pPr>
            <a:r>
              <a:rPr lang="cs-CZ" sz="1600" dirty="0"/>
              <a:t>Jaká je vaše obecnější výzkumná otázka? - ) </a:t>
            </a:r>
            <a:r>
              <a:rPr lang="cs-CZ" sz="1600" dirty="0">
                <a:solidFill>
                  <a:srgbClr val="FF0000"/>
                </a:solidFill>
              </a:rPr>
              <a:t>hlavní cíl</a:t>
            </a:r>
          </a:p>
          <a:p>
            <a:pPr>
              <a:lnSpc>
                <a:spcPct val="90000"/>
              </a:lnSpc>
            </a:pPr>
            <a:r>
              <a:rPr lang="cs-CZ" sz="1600" dirty="0"/>
              <a:t>Jaká je vaše konkrétnější výzkumná otázka? - ) </a:t>
            </a:r>
            <a:r>
              <a:rPr lang="cs-CZ" sz="1600" dirty="0">
                <a:solidFill>
                  <a:srgbClr val="FF0000"/>
                </a:solidFill>
              </a:rPr>
              <a:t>dílčí cíle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dirty="0"/>
              <a:t>       </a:t>
            </a:r>
            <a:r>
              <a:rPr lang="cs-CZ" sz="1600" dirty="0">
                <a:solidFill>
                  <a:srgbClr val="FF0000"/>
                </a:solidFill>
              </a:rPr>
              <a:t>2)</a:t>
            </a:r>
            <a:r>
              <a:rPr lang="cs-CZ" sz="1600" dirty="0"/>
              <a:t> Proč je vaše výzkumná otázka relevantní?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dirty="0"/>
              <a:t>        </a:t>
            </a:r>
            <a:r>
              <a:rPr lang="cs-CZ" sz="1600" dirty="0">
                <a:solidFill>
                  <a:srgbClr val="FF0000"/>
                </a:solidFill>
              </a:rPr>
              <a:t>3)</a:t>
            </a:r>
            <a:r>
              <a:rPr lang="cs-CZ" sz="1600" dirty="0"/>
              <a:t> Proč vás vlastně zajímá?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dirty="0">
                <a:solidFill>
                  <a:srgbClr val="FF0000"/>
                </a:solidFill>
              </a:rPr>
              <a:t>        4) </a:t>
            </a:r>
            <a:r>
              <a:rPr lang="cs-CZ" sz="1600" dirty="0"/>
              <a:t>proč by měla zajímat i někoho jiného?</a:t>
            </a:r>
          </a:p>
          <a:p>
            <a:pPr marL="457200" lvl="1" indent="0">
              <a:buNone/>
            </a:pPr>
            <a:endParaRPr lang="cs-CZ" sz="1600" dirty="0"/>
          </a:p>
          <a:p>
            <a:r>
              <a:rPr lang="cs-CZ" sz="1600" dirty="0">
                <a:solidFill>
                  <a:srgbClr val="FF0000"/>
                </a:solidFill>
              </a:rPr>
              <a:t>5)</a:t>
            </a:r>
            <a:r>
              <a:rPr lang="cs-CZ" sz="1600" dirty="0"/>
              <a:t>  jaká je vámi očekávatelná odpověď na výzkumnou otázku?</a:t>
            </a:r>
          </a:p>
          <a:p>
            <a:pPr marL="0" indent="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667751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63880" cy="432048"/>
          </a:xfrm>
        </p:spPr>
        <p:txBody>
          <a:bodyPr/>
          <a:lstStyle/>
          <a:p>
            <a:r>
              <a:rPr lang="cs-CZ" dirty="0">
                <a:solidFill>
                  <a:srgbClr val="FFFF00"/>
                </a:solidFill>
              </a:rPr>
              <a:t>Praktická vizualizace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95536" y="1052736"/>
          <a:ext cx="8519864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8311949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1">
      <a:dk1>
        <a:srgbClr val="005A58"/>
      </a:dk1>
      <a:lt1>
        <a:srgbClr val="FFFFFF"/>
      </a:lt1>
      <a:dk2>
        <a:srgbClr val="0099CC"/>
      </a:dk2>
      <a:lt2>
        <a:srgbClr val="CCECFF"/>
      </a:lt2>
      <a:accent1>
        <a:srgbClr val="005EAC"/>
      </a:accent1>
      <a:accent2>
        <a:srgbClr val="6D6FC7"/>
      </a:accent2>
      <a:accent3>
        <a:srgbClr val="AACAE2"/>
      </a:accent3>
      <a:accent4>
        <a:srgbClr val="DADADA"/>
      </a:accent4>
      <a:accent5>
        <a:srgbClr val="AAB6D2"/>
      </a:accent5>
      <a:accent6>
        <a:srgbClr val="6264B4"/>
      </a:accent6>
      <a:hlink>
        <a:srgbClr val="99CCFF"/>
      </a:hlink>
      <a:folHlink>
        <a:srgbClr val="CCCCFF"/>
      </a:folHlink>
    </a:clrScheme>
    <a:fontScheme name="Výchozí návrh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3366"/>
        </a:dk1>
        <a:lt1>
          <a:srgbClr val="FFFFFF"/>
        </a:lt1>
        <a:dk2>
          <a:srgbClr val="0099FF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CAF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777777"/>
        </a:dk1>
        <a:lt1>
          <a:srgbClr val="FFFFFF"/>
        </a:lt1>
        <a:dk2>
          <a:srgbClr val="999C8E"/>
        </a:dk2>
        <a:lt2>
          <a:srgbClr val="D1D1CB"/>
        </a:lt2>
        <a:accent1>
          <a:srgbClr val="658DA9"/>
        </a:accent1>
        <a:accent2>
          <a:srgbClr val="809EA8"/>
        </a:accent2>
        <a:accent3>
          <a:srgbClr val="CACBC6"/>
        </a:accent3>
        <a:accent4>
          <a:srgbClr val="DADADA"/>
        </a:accent4>
        <a:accent5>
          <a:srgbClr val="B8C5D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E6EAD8"/>
        </a:dk1>
        <a:lt1>
          <a:srgbClr val="F4F4E8"/>
        </a:lt1>
        <a:dk2>
          <a:srgbClr val="EAE9DE"/>
        </a:dk2>
        <a:lt2>
          <a:srgbClr val="969696"/>
        </a:lt2>
        <a:accent1>
          <a:srgbClr val="E68B2C"/>
        </a:accent1>
        <a:accent2>
          <a:srgbClr val="F2C977"/>
        </a:accent2>
        <a:accent3>
          <a:srgbClr val="F8F8F2"/>
        </a:accent3>
        <a:accent4>
          <a:srgbClr val="C4C8B8"/>
        </a:accent4>
        <a:accent5>
          <a:srgbClr val="F0C4AC"/>
        </a:accent5>
        <a:accent6>
          <a:srgbClr val="DBB66B"/>
        </a:accent6>
        <a:hlink>
          <a:srgbClr val="980000"/>
        </a:hlink>
        <a:folHlink>
          <a:srgbClr val="6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6289D8"/>
        </a:dk1>
        <a:lt1>
          <a:srgbClr val="FFFFFF"/>
        </a:lt1>
        <a:dk2>
          <a:srgbClr val="99CCFF"/>
        </a:dk2>
        <a:lt2>
          <a:srgbClr val="969696"/>
        </a:lt2>
        <a:accent1>
          <a:srgbClr val="C7DABE"/>
        </a:accent1>
        <a:accent2>
          <a:srgbClr val="FF9966"/>
        </a:accent2>
        <a:accent3>
          <a:srgbClr val="FFFFFF"/>
        </a:accent3>
        <a:accent4>
          <a:srgbClr val="5374B8"/>
        </a:accent4>
        <a:accent5>
          <a:srgbClr val="E0EADB"/>
        </a:accent5>
        <a:accent6>
          <a:srgbClr val="E78A5C"/>
        </a:accent6>
        <a:hlink>
          <a:srgbClr val="A8451A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3E3E5C"/>
        </a:dk1>
        <a:lt1>
          <a:srgbClr val="FFFFFF"/>
        </a:lt1>
        <a:dk2>
          <a:srgbClr val="CCCCFF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E2E2FF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099CC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CAE2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777777"/>
        </a:dk1>
        <a:lt1>
          <a:srgbClr val="FFFFFF"/>
        </a:lt1>
        <a:dk2>
          <a:srgbClr val="FFFFD9"/>
        </a:dk2>
        <a:lt2>
          <a:srgbClr val="EAEAEA"/>
        </a:lt2>
        <a:accent1>
          <a:srgbClr val="0099CC"/>
        </a:accent1>
        <a:accent2>
          <a:srgbClr val="33CCCC"/>
        </a:accent2>
        <a:accent3>
          <a:srgbClr val="FFFFE9"/>
        </a:accent3>
        <a:accent4>
          <a:srgbClr val="DADADA"/>
        </a:accent4>
        <a:accent5>
          <a:srgbClr val="AACAE2"/>
        </a:accent5>
        <a:accent6>
          <a:srgbClr val="2DB9B9"/>
        </a:accent6>
        <a:hlink>
          <a:srgbClr val="FFCC66"/>
        </a:hlink>
        <a:folHlink>
          <a:srgbClr val="CC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969696"/>
        </a:dk1>
        <a:lt1>
          <a:srgbClr val="FFFFFF"/>
        </a:lt1>
        <a:dk2>
          <a:srgbClr val="DDDDDD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7F7F7F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5886B4"/>
        </a:dk1>
        <a:lt1>
          <a:srgbClr val="FFFFFF"/>
        </a:lt1>
        <a:dk2>
          <a:srgbClr val="CDF1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4A7299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5886B4"/>
        </a:dk1>
        <a:lt1>
          <a:srgbClr val="F4F4E8"/>
        </a:lt1>
        <a:dk2>
          <a:srgbClr val="00AAE6"/>
        </a:dk2>
        <a:lt2>
          <a:srgbClr val="808080"/>
        </a:lt2>
        <a:accent1>
          <a:srgbClr val="D0E2F5"/>
        </a:accent1>
        <a:accent2>
          <a:srgbClr val="6699CC"/>
        </a:accent2>
        <a:accent3>
          <a:srgbClr val="F8F8F2"/>
        </a:accent3>
        <a:accent4>
          <a:srgbClr val="4A7299"/>
        </a:accent4>
        <a:accent5>
          <a:srgbClr val="E4EEF9"/>
        </a:accent5>
        <a:accent6>
          <a:srgbClr val="5C8AB9"/>
        </a:accent6>
        <a:hlink>
          <a:srgbClr val="FF66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005A58"/>
        </a:dk1>
        <a:lt1>
          <a:srgbClr val="FFFFFF"/>
        </a:lt1>
        <a:dk2>
          <a:srgbClr val="0099CC"/>
        </a:dk2>
        <a:lt2>
          <a:srgbClr val="CCECFF"/>
        </a:lt2>
        <a:accent1>
          <a:srgbClr val="005EAC"/>
        </a:accent1>
        <a:accent2>
          <a:srgbClr val="6D6FC7"/>
        </a:accent2>
        <a:accent3>
          <a:srgbClr val="AACAE2"/>
        </a:accent3>
        <a:accent4>
          <a:srgbClr val="DADADA"/>
        </a:accent4>
        <a:accent5>
          <a:srgbClr val="AAB6D2"/>
        </a:accent5>
        <a:accent6>
          <a:srgbClr val="6264B4"/>
        </a:accent6>
        <a:hlink>
          <a:srgbClr val="99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336699"/>
        </a:dk1>
        <a:lt1>
          <a:srgbClr val="FFFFFF"/>
        </a:lt1>
        <a:dk2>
          <a:srgbClr val="99CCFF"/>
        </a:dk2>
        <a:lt2>
          <a:srgbClr val="E3EBF1"/>
        </a:lt2>
        <a:accent1>
          <a:srgbClr val="003399"/>
        </a:accent1>
        <a:accent2>
          <a:srgbClr val="457A8B"/>
        </a:accent2>
        <a:accent3>
          <a:srgbClr val="CAE2FF"/>
        </a:accent3>
        <a:accent4>
          <a:srgbClr val="DADADA"/>
        </a:accent4>
        <a:accent5>
          <a:srgbClr val="AAADCA"/>
        </a:accent5>
        <a:accent6>
          <a:srgbClr val="3E6E7D"/>
        </a:accent6>
        <a:hlink>
          <a:srgbClr val="66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3">
        <a:dk1>
          <a:srgbClr val="003366"/>
        </a:dk1>
        <a:lt1>
          <a:srgbClr val="CCFFFF"/>
        </a:lt1>
        <a:dk2>
          <a:srgbClr val="6699FF"/>
        </a:dk2>
        <a:lt2>
          <a:srgbClr val="0785DB"/>
        </a:lt2>
        <a:accent1>
          <a:srgbClr val="4B78D3"/>
        </a:accent1>
        <a:accent2>
          <a:srgbClr val="00B000"/>
        </a:accent2>
        <a:accent3>
          <a:srgbClr val="B8CAFF"/>
        </a:accent3>
        <a:accent4>
          <a:srgbClr val="AEDADA"/>
        </a:accent4>
        <a:accent5>
          <a:srgbClr val="B1BEE6"/>
        </a:accent5>
        <a:accent6>
          <a:srgbClr val="009F00"/>
        </a:accent6>
        <a:hlink>
          <a:srgbClr val="66CCFF"/>
        </a:hlink>
        <a:folHlink>
          <a:srgbClr val="CC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4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B6FC1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BBDD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843E9AA-3B9A-45E3-81B3-9551E3FB24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Šablona návrhu Modré želé</Template>
  <TotalTime>1298</TotalTime>
  <Words>2181</Words>
  <Application>Microsoft Office PowerPoint</Application>
  <PresentationFormat>Předvádění na obrazovce (4:3)</PresentationFormat>
  <Paragraphs>240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Arial Black</vt:lpstr>
      <vt:lpstr>Výchozí návrh</vt:lpstr>
      <vt:lpstr>Blízkovýchodní studia: Volba tématu a výzkumné otázky</vt:lpstr>
      <vt:lpstr>Výběr tématu</vt:lpstr>
      <vt:lpstr>Úskalí při volbě tématu: definujte</vt:lpstr>
      <vt:lpstr>K čemu je výzkumná otázka?</vt:lpstr>
      <vt:lpstr>Základní kritéria dobré výzkumné otázky</vt:lpstr>
      <vt:lpstr>Prezentace aplikace PowerPoint</vt:lpstr>
      <vt:lpstr>Vytváření otázky </vt:lpstr>
      <vt:lpstr>Větvení otázek a vztah k cílům</vt:lpstr>
      <vt:lpstr>Praktická vizualizace</vt:lpstr>
      <vt:lpstr>Otázka a větvení</vt:lpstr>
      <vt:lpstr>VO - příklady</vt:lpstr>
      <vt:lpstr>Bořek</vt:lpstr>
      <vt:lpstr>mariana</vt:lpstr>
      <vt:lpstr> Pomocné typy otázek: </vt:lpstr>
      <vt:lpstr>Prezentace aplikace PowerPoint</vt:lpstr>
      <vt:lpstr>Kriticky analyzujte stanovení výzkumného záměru:</vt:lpstr>
      <vt:lpstr>Příklad a úkol na příště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eva jara</dc:creator>
  <cp:keywords/>
  <dc:description/>
  <cp:lastModifiedBy>Zuzana Kříhová</cp:lastModifiedBy>
  <cp:revision>22</cp:revision>
  <dcterms:created xsi:type="dcterms:W3CDTF">2020-10-07T16:51:43Z</dcterms:created>
  <dcterms:modified xsi:type="dcterms:W3CDTF">2021-10-14T07:56:19Z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TC010721191029</vt:lpwstr>
  </property>
</Properties>
</file>