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3" r:id="rId6"/>
    <p:sldId id="260" r:id="rId7"/>
    <p:sldId id="262" r:id="rId8"/>
    <p:sldId id="261" r:id="rId9"/>
    <p:sldId id="267" r:id="rId10"/>
    <p:sldId id="264" r:id="rId11"/>
    <p:sldId id="266"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68" r:id="rId34"/>
  </p:sldIdLst>
  <p:sldSz cx="12192000" cy="6858000"/>
  <p:notesSz cx="6858000" cy="9144000"/>
  <p:custDataLst>
    <p:tags r:id="rId35"/>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320FEC69-DEB5-43E7-AFC2-5DAA9A0BA949}" type="datetimeFigureOut">
              <a:rPr lang="cs-CZ" smtClean="0"/>
              <a:t>18.12.2023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36533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0FEC69-DEB5-43E7-AFC2-5DAA9A0BA949}" type="datetimeFigureOut">
              <a:rPr lang="cs-CZ" smtClean="0"/>
              <a:t>18.12.2023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26029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0FEC69-DEB5-43E7-AFC2-5DAA9A0BA949}" type="datetimeFigureOut">
              <a:rPr lang="cs-CZ" smtClean="0"/>
              <a:t>18.12.2023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310691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0FEC69-DEB5-43E7-AFC2-5DAA9A0BA949}" type="datetimeFigureOut">
              <a:rPr lang="cs-CZ" smtClean="0"/>
              <a:t>18.12.2023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251288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20FEC69-DEB5-43E7-AFC2-5DAA9A0BA949}" type="datetimeFigureOut">
              <a:rPr lang="cs-CZ" smtClean="0"/>
              <a:t>18.12.2023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166906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20FEC69-DEB5-43E7-AFC2-5DAA9A0BA949}" type="datetimeFigureOut">
              <a:rPr lang="cs-CZ" smtClean="0"/>
              <a:t>18.12.2023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316818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20FEC69-DEB5-43E7-AFC2-5DAA9A0BA949}" type="datetimeFigureOut">
              <a:rPr lang="cs-CZ" smtClean="0"/>
              <a:t>18.12.2023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112586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20FEC69-DEB5-43E7-AFC2-5DAA9A0BA949}" type="datetimeFigureOut">
              <a:rPr lang="cs-CZ" smtClean="0"/>
              <a:t>18.12.2023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251682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20FEC69-DEB5-43E7-AFC2-5DAA9A0BA949}" type="datetimeFigureOut">
              <a:rPr lang="cs-CZ" smtClean="0"/>
              <a:t>18.12.2023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259433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20FEC69-DEB5-43E7-AFC2-5DAA9A0BA949}" type="datetimeFigureOut">
              <a:rPr lang="cs-CZ" smtClean="0"/>
              <a:t>18.12.2023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172821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20FEC69-DEB5-43E7-AFC2-5DAA9A0BA949}" type="datetimeFigureOut">
              <a:rPr lang="cs-CZ" smtClean="0"/>
              <a:t>18.12.2023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58ABFC-7F15-4902-98F6-0C7CE04F5BAE}" type="slidenum">
              <a:rPr lang="cs-CZ" smtClean="0"/>
              <a:t>‹#›</a:t>
            </a:fld>
            <a:endParaRPr lang="cs-CZ"/>
          </a:p>
        </p:txBody>
      </p:sp>
    </p:spTree>
    <p:extLst>
      <p:ext uri="{BB962C8B-B14F-4D97-AF65-F5344CB8AC3E}">
        <p14:creationId xmlns:p14="http://schemas.microsoft.com/office/powerpoint/2010/main" val="8649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FEC69-DEB5-43E7-AFC2-5DAA9A0BA949}" type="datetimeFigureOut">
              <a:rPr lang="cs-CZ" smtClean="0"/>
              <a:t>18.12.2023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8ABFC-7F15-4902-98F6-0C7CE04F5BAE}" type="slidenum">
              <a:rPr lang="cs-CZ" smtClean="0"/>
              <a:t>‹#›</a:t>
            </a:fld>
            <a:endParaRPr lang="cs-CZ"/>
          </a:p>
        </p:txBody>
      </p:sp>
    </p:spTree>
    <p:extLst>
      <p:ext uri="{BB962C8B-B14F-4D97-AF65-F5344CB8AC3E}">
        <p14:creationId xmlns:p14="http://schemas.microsoft.com/office/powerpoint/2010/main" val="278355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000" b="1" dirty="0"/>
              <a:t>Spinozova </a:t>
            </a:r>
            <a:r>
              <a:rPr lang="cs-CZ" sz="4000" b="1" i="1" dirty="0"/>
              <a:t>Etika</a:t>
            </a:r>
            <a:r>
              <a:rPr lang="cs-CZ" sz="4000" b="1" dirty="0"/>
              <a:t> </a:t>
            </a:r>
            <a:br>
              <a:rPr lang="cs-CZ" sz="4000" b="1" dirty="0"/>
            </a:br>
            <a:r>
              <a:rPr lang="cs-CZ" sz="4000" b="1" dirty="0"/>
              <a:t>jako filosofický výraz všeho, co jest</a:t>
            </a:r>
            <a:endParaRPr lang="cs-CZ" sz="4000" dirty="0"/>
          </a:p>
        </p:txBody>
      </p:sp>
      <p:sp>
        <p:nvSpPr>
          <p:cNvPr id="3" name="Podnadpis 2"/>
          <p:cNvSpPr>
            <a:spLocks noGrp="1"/>
          </p:cNvSpPr>
          <p:nvPr>
            <p:ph type="subTitle" idx="1"/>
          </p:nvPr>
        </p:nvSpPr>
        <p:spPr>
          <a:xfrm>
            <a:off x="1524000" y="4563374"/>
            <a:ext cx="9144000" cy="694426"/>
          </a:xfrm>
        </p:spPr>
        <p:txBody>
          <a:bodyPr/>
          <a:lstStyle/>
          <a:p>
            <a:endParaRPr lang="cs-CZ" dirty="0"/>
          </a:p>
        </p:txBody>
      </p:sp>
    </p:spTree>
    <p:custDataLst>
      <p:tags r:id="rId1"/>
    </p:custDataLst>
    <p:extLst>
      <p:ext uri="{BB962C8B-B14F-4D97-AF65-F5344CB8AC3E}">
        <p14:creationId xmlns:p14="http://schemas.microsoft.com/office/powerpoint/2010/main" val="127274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04887"/>
          </a:xfrm>
        </p:spPr>
        <p:txBody>
          <a:bodyPr>
            <a:normAutofit fontScale="90000"/>
          </a:bodyPr>
          <a:lstStyle/>
          <a:p>
            <a:pPr algn="ctr"/>
            <a:r>
              <a:rPr lang="cs-CZ" dirty="0"/>
              <a:t>3 stupně poznání</a:t>
            </a:r>
          </a:p>
        </p:txBody>
      </p:sp>
      <p:sp>
        <p:nvSpPr>
          <p:cNvPr id="3" name="Zástupný symbol pro obsah 2"/>
          <p:cNvSpPr>
            <a:spLocks noGrp="1"/>
          </p:cNvSpPr>
          <p:nvPr>
            <p:ph idx="1"/>
          </p:nvPr>
        </p:nvSpPr>
        <p:spPr>
          <a:xfrm>
            <a:off x="838200" y="1180730"/>
            <a:ext cx="10515600" cy="5601810"/>
          </a:xfrm>
        </p:spPr>
        <p:txBody>
          <a:bodyPr>
            <a:normAutofit fontScale="77500" lnSpcReduction="20000"/>
          </a:bodyPr>
          <a:lstStyle/>
          <a:p>
            <a:pPr>
              <a:lnSpc>
                <a:spcPct val="110000"/>
              </a:lnSpc>
            </a:pPr>
            <a:r>
              <a:rPr lang="cs-CZ" dirty="0"/>
              <a:t>1. stupeň: poznání na základě smyslových vjemů, rozvíjené představivostí, reprodukované a rozšiřované míněním. </a:t>
            </a:r>
          </a:p>
          <a:p>
            <a:pPr marL="719138" indent="0">
              <a:lnSpc>
                <a:spcPct val="110000"/>
              </a:lnSpc>
              <a:buNone/>
            </a:pPr>
            <a:r>
              <a:rPr lang="cs-CZ" sz="1900" dirty="0"/>
              <a:t>Takové poznání není nikdy adekvátní, protože ideje představivosti k nám nepřicházejí ve vnitřním logickém řádu, ale v řádu našich tělesných procesů. </a:t>
            </a:r>
          </a:p>
          <a:p>
            <a:pPr>
              <a:lnSpc>
                <a:spcPct val="110000"/>
              </a:lnSpc>
            </a:pPr>
            <a:r>
              <a:rPr lang="cs-CZ" dirty="0"/>
              <a:t>2. stupeň: poznání na základě „obecných pojmů“ [</a:t>
            </a:r>
            <a:r>
              <a:rPr lang="cs-CZ" i="1" dirty="0" err="1"/>
              <a:t>notiones</a:t>
            </a:r>
            <a:r>
              <a:rPr lang="cs-CZ" i="1" dirty="0"/>
              <a:t> </a:t>
            </a:r>
            <a:r>
              <a:rPr lang="cs-CZ" i="1" dirty="0" err="1"/>
              <a:t>communes</a:t>
            </a:r>
            <a:r>
              <a:rPr lang="cs-CZ" dirty="0"/>
              <a:t>]: rozumové poznání, v němž se skutečnosti pojímají tak, že jsou podřazeny obecným principům.</a:t>
            </a:r>
          </a:p>
          <a:p>
            <a:pPr marL="719138" indent="0">
              <a:lnSpc>
                <a:spcPct val="110000"/>
              </a:lnSpc>
              <a:buNone/>
            </a:pPr>
            <a:r>
              <a:rPr lang="cs-CZ" sz="2100" dirty="0"/>
              <a:t>Spočívá tedy ve vytváření „obecných pojmů“, které mají vyjadřovat plné poznání „esencí“. V tomto řádu poznání už nerozhoduje nahodilost poměru mého těla k vnímanému předmětu. Jde o nutné charakteristiky věcí, k nimž jsme dospěli rozumovou úvahou o tom, co nutně musí v předmětech být. Příkladem rozumového poznání je matematika a na matematice založená přírodní věda. </a:t>
            </a:r>
          </a:p>
          <a:p>
            <a:pPr>
              <a:lnSpc>
                <a:spcPct val="110000"/>
              </a:lnSpc>
            </a:pPr>
            <a:r>
              <a:rPr lang="cs-CZ" i="1" dirty="0"/>
              <a:t>3. stupeň </a:t>
            </a:r>
            <a:r>
              <a:rPr lang="cs-CZ" dirty="0"/>
              <a:t>[</a:t>
            </a:r>
            <a:r>
              <a:rPr lang="cs-CZ" i="1" dirty="0"/>
              <a:t>Scientia intuitiva</a:t>
            </a:r>
            <a:r>
              <a:rPr lang="cs-CZ" dirty="0"/>
              <a:t>]</a:t>
            </a:r>
            <a:r>
              <a:rPr lang="cs-CZ" i="1" dirty="0"/>
              <a:t>: </a:t>
            </a:r>
            <a:r>
              <a:rPr lang="cs-CZ" dirty="0"/>
              <a:t>poznání prostřednictvím intelektu, které již nepostihuje pouze zvláštní skutečnost jednotlivin, nýbrž samotný celek skutečnosti a každou jednotlivinu vnímá jako jeden moment tohoto celku: „Tento druh poznání postupuje od adekvátní ideje formální esence některého z atributů Boha k poznání esence věcí“. </a:t>
            </a:r>
          </a:p>
          <a:p>
            <a:pPr marL="719138" indent="0">
              <a:lnSpc>
                <a:spcPct val="110000"/>
              </a:lnSpc>
              <a:buNone/>
            </a:pPr>
            <a:r>
              <a:rPr lang="cs-CZ" sz="2300" dirty="0"/>
              <a:t>Jde o komplexní pochopení pravdy o jednotlivé věci jako nutné součásti všezahrnujícího celku: chápeme to, co se děje zde, jako součást premis v jediném mentálním aktu. </a:t>
            </a:r>
          </a:p>
        </p:txBody>
      </p:sp>
    </p:spTree>
    <p:custDataLst>
      <p:tags r:id="rId1"/>
    </p:custDataLst>
    <p:extLst>
      <p:ext uri="{BB962C8B-B14F-4D97-AF65-F5344CB8AC3E}">
        <p14:creationId xmlns:p14="http://schemas.microsoft.com/office/powerpoint/2010/main" val="71689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3638" y="0"/>
            <a:ext cx="4079833" cy="6884720"/>
          </a:xfrm>
        </p:spPr>
      </p:pic>
    </p:spTree>
    <p:custDataLst>
      <p:tags r:id="rId1"/>
    </p:custDataLst>
    <p:extLst>
      <p:ext uri="{BB962C8B-B14F-4D97-AF65-F5344CB8AC3E}">
        <p14:creationId xmlns:p14="http://schemas.microsoft.com/office/powerpoint/2010/main" val="256859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Svoboda vs. determinismus</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u="sng" dirty="0"/>
              <a:t>Výchozí otázka: </a:t>
            </a:r>
          </a:p>
          <a:p>
            <a:pPr marL="0" indent="0">
              <a:buNone/>
            </a:pPr>
            <a:r>
              <a:rPr lang="cs-CZ" dirty="0"/>
              <a:t>Jak je možné, aby doktrína popírající svobodnou vůli a pojímající člověka jako kauzálně determinovanou bytost měla za svůj cíl dosažení svobodného života?</a:t>
            </a:r>
          </a:p>
          <a:p>
            <a:pPr marL="0" indent="0">
              <a:buNone/>
            </a:pPr>
            <a:endParaRPr lang="cs-CZ" dirty="0"/>
          </a:p>
          <a:p>
            <a:pPr marL="0" indent="0">
              <a:buNone/>
            </a:pPr>
            <a:r>
              <a:rPr lang="cs-CZ" u="sng" dirty="0"/>
              <a:t>Paradox: </a:t>
            </a:r>
          </a:p>
          <a:p>
            <a:r>
              <a:rPr lang="cs-CZ" dirty="0"/>
              <a:t>Spinoza za svůj cíl prohlašuje překonání původní lidské nesvobody a determinace našeho konání vnějšími faktory.</a:t>
            </a:r>
          </a:p>
          <a:p>
            <a:pPr marL="0" indent="0">
              <a:buNone/>
            </a:pPr>
            <a:r>
              <a:rPr lang="cs-CZ" dirty="0"/>
              <a:t>vs.</a:t>
            </a:r>
          </a:p>
          <a:p>
            <a:r>
              <a:rPr lang="cs-CZ" dirty="0"/>
              <a:t>Spinoza výslovně odmítá představu člověka jako „státu ve státě“ a polemizuje s těmi, kteří chápou člověka jako nějakou mimo-řádnou věc, jež by se vymykala nutnosti kauzálního řádu přírody. </a:t>
            </a:r>
          </a:p>
          <a:p>
            <a:endParaRPr lang="cs-CZ" dirty="0"/>
          </a:p>
        </p:txBody>
      </p:sp>
    </p:spTree>
    <p:custDataLst>
      <p:tags r:id="rId1"/>
    </p:custDataLst>
    <p:extLst>
      <p:ext uri="{BB962C8B-B14F-4D97-AF65-F5344CB8AC3E}">
        <p14:creationId xmlns:p14="http://schemas.microsoft.com/office/powerpoint/2010/main" val="186278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Slepá ulička?</a:t>
            </a:r>
          </a:p>
        </p:txBody>
      </p:sp>
      <p:sp>
        <p:nvSpPr>
          <p:cNvPr id="3" name="Zástupný symbol pro obsah 2"/>
          <p:cNvSpPr>
            <a:spLocks noGrp="1"/>
          </p:cNvSpPr>
          <p:nvPr>
            <p:ph idx="1"/>
          </p:nvPr>
        </p:nvSpPr>
        <p:spPr/>
        <p:txBody>
          <a:bodyPr/>
          <a:lstStyle/>
          <a:p>
            <a:pPr marL="0" indent="0">
              <a:buNone/>
            </a:pPr>
            <a:r>
              <a:rPr lang="cs-CZ" dirty="0"/>
              <a:t>Spinozova definice svobody: </a:t>
            </a:r>
          </a:p>
          <a:p>
            <a:r>
              <a:rPr lang="cs-CZ" dirty="0"/>
              <a:t>„Říkáme, že nějaká věc je svobodná, jestliže existuje pouze z nutnosti své přirozenosti a je pouze sama sebou determinována ke svému jednání.“ (Etika I, </a:t>
            </a:r>
            <a:r>
              <a:rPr lang="cs-CZ" dirty="0" err="1"/>
              <a:t>def</a:t>
            </a:r>
            <a:r>
              <a:rPr lang="cs-CZ" dirty="0"/>
              <a:t>. 7, str. 10)</a:t>
            </a:r>
          </a:p>
          <a:p>
            <a:endParaRPr lang="cs-CZ" dirty="0"/>
          </a:p>
          <a:p>
            <a:r>
              <a:rPr lang="cs-CZ" dirty="0"/>
              <a:t>Důsledek: svobodný je pouze Bůh, neboť ostatní věci jsou vždy determinovány také něčím jiným než samy sebou.</a:t>
            </a:r>
          </a:p>
        </p:txBody>
      </p:sp>
    </p:spTree>
    <p:custDataLst>
      <p:tags r:id="rId1"/>
    </p:custDataLst>
    <p:extLst>
      <p:ext uri="{BB962C8B-B14F-4D97-AF65-F5344CB8AC3E}">
        <p14:creationId xmlns:p14="http://schemas.microsoft.com/office/powerpoint/2010/main" val="146628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Vyvrácení základních předpokladů tradiční morálky</a:t>
            </a:r>
          </a:p>
        </p:txBody>
      </p:sp>
      <p:sp>
        <p:nvSpPr>
          <p:cNvPr id="3" name="Zástupný symbol pro obsah 2"/>
          <p:cNvSpPr>
            <a:spLocks noGrp="1"/>
          </p:cNvSpPr>
          <p:nvPr>
            <p:ph idx="1"/>
          </p:nvPr>
        </p:nvSpPr>
        <p:spPr/>
        <p:txBody>
          <a:bodyPr/>
          <a:lstStyle/>
          <a:p>
            <a:pPr marL="0" indent="0">
              <a:lnSpc>
                <a:spcPct val="150000"/>
              </a:lnSpc>
              <a:buNone/>
            </a:pPr>
            <a:r>
              <a:rPr lang="cs-CZ" dirty="0"/>
              <a:t>1) Představa Boha coby zákonodárce morálky a posledního soudce našich činů</a:t>
            </a:r>
          </a:p>
          <a:p>
            <a:pPr marL="0" indent="0">
              <a:lnSpc>
                <a:spcPct val="150000"/>
              </a:lnSpc>
              <a:buNone/>
            </a:pPr>
            <a:r>
              <a:rPr lang="cs-CZ" dirty="0"/>
              <a:t>2) Protiklad Dobra a Zla</a:t>
            </a:r>
          </a:p>
          <a:p>
            <a:pPr marL="0" indent="0">
              <a:lnSpc>
                <a:spcPct val="150000"/>
              </a:lnSpc>
              <a:buNone/>
            </a:pPr>
            <a:r>
              <a:rPr lang="cs-CZ" dirty="0"/>
              <a:t>3) Idea svobodné vůle</a:t>
            </a:r>
          </a:p>
          <a:p>
            <a:endParaRPr lang="cs-CZ" dirty="0"/>
          </a:p>
          <a:p>
            <a:endParaRPr lang="cs-CZ" dirty="0"/>
          </a:p>
          <a:p>
            <a:endParaRPr lang="cs-CZ" dirty="0"/>
          </a:p>
        </p:txBody>
      </p:sp>
    </p:spTree>
    <p:custDataLst>
      <p:tags r:id="rId1"/>
    </p:custDataLst>
    <p:extLst>
      <p:ext uri="{BB962C8B-B14F-4D97-AF65-F5344CB8AC3E}">
        <p14:creationId xmlns:p14="http://schemas.microsoft.com/office/powerpoint/2010/main" val="382474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800" dirty="0"/>
              <a:t>I. Odmítnutí představy Boha jako Stvořitele a garanta mravního řádu</a:t>
            </a:r>
          </a:p>
        </p:txBody>
      </p:sp>
      <p:sp>
        <p:nvSpPr>
          <p:cNvPr id="3" name="Zástupný symbol pro obsah 2"/>
          <p:cNvSpPr>
            <a:spLocks noGrp="1"/>
          </p:cNvSpPr>
          <p:nvPr>
            <p:ph idx="1"/>
          </p:nvPr>
        </p:nvSpPr>
        <p:spPr/>
        <p:txBody>
          <a:bodyPr/>
          <a:lstStyle/>
          <a:p>
            <a:pPr marL="0" indent="0">
              <a:buNone/>
            </a:pPr>
            <a:endParaRPr lang="cs-CZ" dirty="0"/>
          </a:p>
          <a:p>
            <a:pPr marL="0" indent="0">
              <a:buNone/>
            </a:pPr>
            <a:r>
              <a:rPr lang="cs-CZ" dirty="0"/>
              <a:t>Tato idea je důsledkem finalismu a antropocentrismu. </a:t>
            </a:r>
          </a:p>
          <a:p>
            <a:pPr marL="0" indent="0">
              <a:buNone/>
            </a:pPr>
            <a:endParaRPr lang="cs-CZ" dirty="0"/>
          </a:p>
          <a:p>
            <a:pPr marL="0" indent="0">
              <a:buNone/>
            </a:pPr>
            <a:r>
              <a:rPr lang="cs-CZ" dirty="0"/>
              <a:t>Jediná logicky přijatelná idea Boha odpovídá pojetí Boha jako jediné, nekonečné, věčné a nutně existující substance, vůči níž nemůže být nic vnějšího. </a:t>
            </a:r>
          </a:p>
          <a:p>
            <a:pPr marL="0" indent="0">
              <a:buNone/>
            </a:pPr>
            <a:endParaRPr lang="cs-CZ" dirty="0"/>
          </a:p>
          <a:p>
            <a:pPr marL="0" indent="0">
              <a:buNone/>
            </a:pPr>
            <a:r>
              <a:rPr lang="cs-CZ" dirty="0"/>
              <a:t>Odtud ztotožnění Boha a přírody: </a:t>
            </a:r>
            <a:r>
              <a:rPr lang="cs-CZ" i="1" dirty="0"/>
              <a:t>Deus </a:t>
            </a:r>
            <a:r>
              <a:rPr lang="cs-CZ" i="1" dirty="0" err="1"/>
              <a:t>sive</a:t>
            </a:r>
            <a:r>
              <a:rPr lang="cs-CZ" i="1" dirty="0"/>
              <a:t> Natura</a:t>
            </a:r>
          </a:p>
          <a:p>
            <a:pPr marL="0" indent="0">
              <a:buNone/>
            </a:pPr>
            <a:endParaRPr lang="cs-CZ" dirty="0"/>
          </a:p>
        </p:txBody>
      </p:sp>
    </p:spTree>
    <p:custDataLst>
      <p:tags r:id="rId1"/>
    </p:custDataLst>
    <p:extLst>
      <p:ext uri="{BB962C8B-B14F-4D97-AF65-F5344CB8AC3E}">
        <p14:creationId xmlns:p14="http://schemas.microsoft.com/office/powerpoint/2010/main" val="178638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II. Mimo Dobro a Zlo</a:t>
            </a:r>
          </a:p>
        </p:txBody>
      </p:sp>
      <p:sp>
        <p:nvSpPr>
          <p:cNvPr id="3" name="Zástupný symbol pro obsah 2"/>
          <p:cNvSpPr>
            <a:spLocks noGrp="1"/>
          </p:cNvSpPr>
          <p:nvPr>
            <p:ph idx="1"/>
          </p:nvPr>
        </p:nvSpPr>
        <p:spPr>
          <a:xfrm>
            <a:off x="838200" y="1613140"/>
            <a:ext cx="10515600" cy="4563823"/>
          </a:xfrm>
        </p:spPr>
        <p:txBody>
          <a:bodyPr>
            <a:normAutofit fontScale="92500" lnSpcReduction="10000"/>
          </a:bodyPr>
          <a:lstStyle/>
          <a:p>
            <a:r>
              <a:rPr lang="cs-CZ" dirty="0"/>
              <a:t>„Běžně nazýváme dokonalou (</a:t>
            </a:r>
            <a:r>
              <a:rPr lang="cs-CZ" i="1" dirty="0" err="1"/>
              <a:t>perfectum</a:t>
            </a:r>
            <a:r>
              <a:rPr lang="cs-CZ" dirty="0"/>
              <a:t>) takovou věc, jestliže známe záměr jejího původce a vidíme, že daného záměru již bylo dosaženo. Naopak za nedokonalou (</a:t>
            </a:r>
            <a:r>
              <a:rPr lang="cs-CZ" i="1" dirty="0" err="1"/>
              <a:t>imperfectum</a:t>
            </a:r>
            <a:r>
              <a:rPr lang="cs-CZ" dirty="0"/>
              <a:t>) považujeme tu věc, u níž konstatujeme nedokončenost vzhledem k záměrům jejího autora.“ </a:t>
            </a:r>
          </a:p>
          <a:p>
            <a:r>
              <a:rPr lang="cs-CZ" dirty="0"/>
              <a:t>„Pokud jde o dobro a zlo, neoznačují (…) nic pozitivního ve věcech samých a jsou jen mody nebo pojmy našeho myšlení, které si vytváříme tím, že věci mezi sebou navzájem srovnáváme. Tatáž věc může být současně dobrá i špatná nebo indiferentní. Například melancholikovi je hudba dobrem, pro člověka plného žalu je zlem, ale pro hluchého není ani dobrá, ani zlá.“</a:t>
            </a:r>
          </a:p>
          <a:p>
            <a:pPr marL="0" indent="0">
              <a:buNone/>
            </a:pPr>
            <a:r>
              <a:rPr lang="cs-CZ" i="1" dirty="0"/>
              <a:t>	</a:t>
            </a:r>
            <a:r>
              <a:rPr lang="cs-CZ" dirty="0"/>
              <a:t>(</a:t>
            </a:r>
            <a:r>
              <a:rPr lang="cs-CZ" i="1" dirty="0"/>
              <a:t>Etika</a:t>
            </a:r>
            <a:r>
              <a:rPr lang="cs-CZ" dirty="0"/>
              <a:t>, cit. vyd., </a:t>
            </a:r>
            <a:r>
              <a:rPr lang="cs-CZ" i="1" dirty="0"/>
              <a:t>c. d.</a:t>
            </a:r>
            <a:r>
              <a:rPr lang="cs-CZ" dirty="0"/>
              <a:t>, předmluva ke čtvrté části, str. 165)</a:t>
            </a:r>
          </a:p>
          <a:p>
            <a:r>
              <a:rPr lang="cs-CZ" dirty="0"/>
              <a:t>„</a:t>
            </a:r>
            <a:r>
              <a:rPr lang="cs-CZ" i="1" dirty="0"/>
              <a:t>mimo dobro a zlo</a:t>
            </a:r>
            <a:r>
              <a:rPr lang="cs-CZ" dirty="0"/>
              <a:t> v žádném případě neznamená mimo dobré a špatné.“ </a:t>
            </a:r>
          </a:p>
          <a:p>
            <a:pPr marL="0" indent="0">
              <a:buNone/>
            </a:pPr>
            <a:r>
              <a:rPr lang="cs-CZ" dirty="0"/>
              <a:t>	(Nietzsche, </a:t>
            </a:r>
            <a:r>
              <a:rPr lang="cs-CZ" i="1" dirty="0"/>
              <a:t>Genealogie morálky</a:t>
            </a:r>
            <a:r>
              <a:rPr lang="cs-CZ" dirty="0"/>
              <a:t>, Praha 2002, s. 39)</a:t>
            </a:r>
          </a:p>
          <a:p>
            <a:endParaRPr lang="cs-CZ" dirty="0"/>
          </a:p>
        </p:txBody>
      </p:sp>
    </p:spTree>
    <p:custDataLst>
      <p:tags r:id="rId1"/>
    </p:custDataLst>
    <p:extLst>
      <p:ext uri="{BB962C8B-B14F-4D97-AF65-F5344CB8AC3E}">
        <p14:creationId xmlns:p14="http://schemas.microsoft.com/office/powerpoint/2010/main" val="214712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Přehodnocení hodnot</a:t>
            </a:r>
          </a:p>
        </p:txBody>
      </p:sp>
      <p:sp>
        <p:nvSpPr>
          <p:cNvPr id="3" name="Zástupný symbol pro obsah 2"/>
          <p:cNvSpPr>
            <a:spLocks noGrp="1"/>
          </p:cNvSpPr>
          <p:nvPr>
            <p:ph idx="1"/>
          </p:nvPr>
        </p:nvSpPr>
        <p:spPr/>
        <p:txBody>
          <a:bodyPr/>
          <a:lstStyle/>
          <a:p>
            <a:r>
              <a:rPr lang="cs-CZ" dirty="0"/>
              <a:t>Rozdíl dobrého a zlého pak Spinoza rehabilituje na základě užitečnosti, jež se stává kritériem nové definice dobra. </a:t>
            </a:r>
          </a:p>
          <a:p>
            <a:r>
              <a:rPr lang="cs-CZ" dirty="0"/>
              <a:t>Dobré věci jsou ty, které zvyšují naši schopnost jednat a myslet, tedy umožňují nám s větší intenzitou setrvávat ve vlastním bytí. </a:t>
            </a:r>
          </a:p>
          <a:p>
            <a:r>
              <a:rPr lang="cs-CZ" dirty="0"/>
              <a:t>„po ničem netoužíme proto, že bychom usoudili, že je to dobré, ale naopak soudíme, že je něco dobré, protože se o to snažíme, protože to chceme, protože si to pudově přejeme a protože po tom toužíme“ (Et., III, 9, poznámka, str. 109) </a:t>
            </a:r>
          </a:p>
          <a:p>
            <a:endParaRPr lang="cs-CZ" dirty="0"/>
          </a:p>
        </p:txBody>
      </p:sp>
    </p:spTree>
    <p:custDataLst>
      <p:tags r:id="rId1"/>
    </p:custDataLst>
    <p:extLst>
      <p:ext uri="{BB962C8B-B14F-4D97-AF65-F5344CB8AC3E}">
        <p14:creationId xmlns:p14="http://schemas.microsoft.com/office/powerpoint/2010/main" val="284435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Příčina naší nesvobody - neznalost</a:t>
            </a:r>
          </a:p>
        </p:txBody>
      </p:sp>
      <p:sp>
        <p:nvSpPr>
          <p:cNvPr id="3" name="Zástupný symbol pro obsah 2"/>
          <p:cNvSpPr>
            <a:spLocks noGrp="1"/>
          </p:cNvSpPr>
          <p:nvPr>
            <p:ph idx="1"/>
          </p:nvPr>
        </p:nvSpPr>
        <p:spPr/>
        <p:txBody>
          <a:bodyPr/>
          <a:lstStyle/>
          <a:p>
            <a:r>
              <a:rPr lang="cs-CZ" dirty="0"/>
              <a:t>Neznalost ohledně toho, co je pro nás vskutku prospěšné</a:t>
            </a:r>
          </a:p>
          <a:p>
            <a:r>
              <a:rPr lang="cs-CZ" dirty="0"/>
              <a:t>Afektivní mimetismus: „Představujeme-li si, že nějaká nám podobá věc, k níž jsme dosud nepocítili žádný afekt, se nachází v nějakém afektu, vyvolává to v nás podobný afekt.“ (</a:t>
            </a:r>
            <a:r>
              <a:rPr lang="cs-CZ" i="1" dirty="0"/>
              <a:t>Etika</a:t>
            </a:r>
            <a:r>
              <a:rPr lang="cs-CZ" dirty="0"/>
              <a:t>, III, 27, str. 120)  </a:t>
            </a:r>
          </a:p>
          <a:p>
            <a:r>
              <a:rPr lang="cs-CZ" dirty="0"/>
              <a:t>Hledání skutečného štěstí v deterministickém světě se tím zužuje na otázku, </a:t>
            </a:r>
            <a:r>
              <a:rPr lang="cs-CZ" u="sng" dirty="0"/>
              <a:t>jak poznat, která z věcí skutečně zvyšuje naši schopnost jednat a myslet.</a:t>
            </a:r>
          </a:p>
        </p:txBody>
      </p:sp>
    </p:spTree>
    <p:custDataLst>
      <p:tags r:id="rId1"/>
    </p:custDataLst>
    <p:extLst>
      <p:ext uri="{BB962C8B-B14F-4D97-AF65-F5344CB8AC3E}">
        <p14:creationId xmlns:p14="http://schemas.microsoft.com/office/powerpoint/2010/main" val="243031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Etické pravidlo ≠ mravní zákon</a:t>
            </a:r>
          </a:p>
        </p:txBody>
      </p:sp>
      <p:sp>
        <p:nvSpPr>
          <p:cNvPr id="3" name="Zástupný symbol pro obsah 2"/>
          <p:cNvSpPr>
            <a:spLocks noGrp="1"/>
          </p:cNvSpPr>
          <p:nvPr>
            <p:ph idx="1"/>
          </p:nvPr>
        </p:nvSpPr>
        <p:spPr>
          <a:xfrm>
            <a:off x="838200" y="1825624"/>
            <a:ext cx="10515600" cy="4948037"/>
          </a:xfrm>
        </p:spPr>
        <p:txBody>
          <a:bodyPr>
            <a:normAutofit lnSpcReduction="10000"/>
          </a:bodyPr>
          <a:lstStyle/>
          <a:p>
            <a:r>
              <a:rPr lang="cs-CZ" dirty="0"/>
              <a:t>Spinoza rehabilituje pojem etického pravidla, jak vést život, jak dosáhnout zdatnosti či ctnosti (</a:t>
            </a:r>
            <a:r>
              <a:rPr lang="cs-CZ" i="1" dirty="0" err="1"/>
              <a:t>virtus</a:t>
            </a:r>
            <a:r>
              <a:rPr lang="cs-CZ" dirty="0"/>
              <a:t>) ≠ mravní přikázání </a:t>
            </a:r>
          </a:p>
          <a:p>
            <a:r>
              <a:rPr lang="cs-CZ" dirty="0"/>
              <a:t>Např. Adamovo porušení Božího příkazu „Ze stromu poznání dobrého a zlého však nejez“. </a:t>
            </a:r>
          </a:p>
          <a:p>
            <a:r>
              <a:rPr lang="cs-CZ" dirty="0"/>
              <a:t>Spinozova interpretace: ovoce bude působit jako jed, tzn. rozloží části Adama takovým způsobem, které snižují jeho schopnost setrvávat ve vlastním bytí. </a:t>
            </a:r>
          </a:p>
          <a:p>
            <a:r>
              <a:rPr lang="cs-CZ" dirty="0"/>
              <a:t>Vše, co řadíme pod kategorie zla, nemoci, smrt, apod. jsou setkání právě tohoto typu: jedná se o dekomponování správného poměru částí, které nám umožňuje něco konat či setrvávat ve vlastním bytí. </a:t>
            </a:r>
          </a:p>
          <a:p>
            <a:r>
              <a:rPr lang="cs-CZ" dirty="0" err="1"/>
              <a:t>Bleyenbergh</a:t>
            </a:r>
            <a:r>
              <a:rPr lang="cs-CZ" dirty="0"/>
              <a:t>: „Vy se vyhýbáte zlu, tak jako já se vyhýbám jezení potravin, které se mi na základě mé přirozenosti jeví jako nechutné.“</a:t>
            </a:r>
          </a:p>
        </p:txBody>
      </p:sp>
    </p:spTree>
    <p:custDataLst>
      <p:tags r:id="rId1"/>
    </p:custDataLst>
    <p:extLst>
      <p:ext uri="{BB962C8B-B14F-4D97-AF65-F5344CB8AC3E}">
        <p14:creationId xmlns:p14="http://schemas.microsoft.com/office/powerpoint/2010/main" val="126166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Spinozovo martýrium</a:t>
            </a:r>
          </a:p>
        </p:txBody>
      </p:sp>
      <p:sp>
        <p:nvSpPr>
          <p:cNvPr id="3" name="Zástupný symbol pro obsah 2"/>
          <p:cNvSpPr>
            <a:spLocks noGrp="1"/>
          </p:cNvSpPr>
          <p:nvPr>
            <p:ph idx="1"/>
          </p:nvPr>
        </p:nvSpPr>
        <p:spPr/>
        <p:txBody>
          <a:bodyPr>
            <a:normAutofit/>
          </a:bodyPr>
          <a:lstStyle/>
          <a:p>
            <a:pPr marL="0" indent="0">
              <a:buNone/>
            </a:pPr>
            <a:r>
              <a:rPr lang="cs-CZ" sz="3600" dirty="0"/>
              <a:t>„</a:t>
            </a:r>
            <a:r>
              <a:rPr lang="fr-FR" sz="3600" dirty="0" err="1"/>
              <a:t>Ten</a:t>
            </a:r>
            <a:r>
              <a:rPr lang="fr-FR" sz="3600" dirty="0"/>
              <a:t>, k</a:t>
            </a:r>
            <a:r>
              <a:rPr lang="cs-CZ" sz="3600" dirty="0"/>
              <a:t>do […] se </a:t>
            </a:r>
            <a:r>
              <a:rPr lang="fr-FR" sz="3600" dirty="0"/>
              <a:t>sn</a:t>
            </a:r>
            <a:r>
              <a:rPr lang="it-IT" sz="3600" dirty="0"/>
              <a:t>a</a:t>
            </a:r>
            <a:r>
              <a:rPr lang="cs-CZ" sz="3600" dirty="0" err="1"/>
              <a:t>ží</a:t>
            </a:r>
            <a:r>
              <a:rPr lang="cs-CZ" sz="3600" dirty="0"/>
              <a:t> pochopit přírodní dění jako vědec a ne se jim podivovat jako hlupák, bývá prohlašován za kacíře a popírače Boha těmi, které prostý lid obdivuje jako vykladače přírody a prostředníky bohů.“ </a:t>
            </a:r>
          </a:p>
          <a:p>
            <a:pPr marL="0" indent="0">
              <a:buNone/>
            </a:pPr>
            <a:endParaRPr lang="cs-CZ" sz="3600" dirty="0"/>
          </a:p>
          <a:p>
            <a:pPr marL="0" indent="0">
              <a:buNone/>
            </a:pPr>
            <a:r>
              <a:rPr lang="cs-CZ" dirty="0"/>
              <a:t>Spinoza, </a:t>
            </a:r>
            <a:r>
              <a:rPr lang="cs-CZ" i="1" dirty="0"/>
              <a:t>Etika</a:t>
            </a:r>
            <a:r>
              <a:rPr lang="cs-CZ" dirty="0"/>
              <a:t>, I, Dodatek, Praha 2001, str. 44 (překlad opraven dle originálu)</a:t>
            </a:r>
          </a:p>
        </p:txBody>
      </p:sp>
    </p:spTree>
    <p:custDataLst>
      <p:tags r:id="rId1"/>
    </p:custDataLst>
    <p:extLst>
      <p:ext uri="{BB962C8B-B14F-4D97-AF65-F5344CB8AC3E}">
        <p14:creationId xmlns:p14="http://schemas.microsoft.com/office/powerpoint/2010/main" val="342692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III. Blud svobodné vůle</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Spinoza zpochybňuje dva předpoklady obsažené v myšlence svobodné vůle: </a:t>
            </a:r>
          </a:p>
          <a:p>
            <a:pPr marL="0" indent="0">
              <a:buNone/>
            </a:pPr>
            <a:endParaRPr lang="cs-CZ" dirty="0"/>
          </a:p>
          <a:p>
            <a:pPr marL="571500" indent="-571500">
              <a:buAutoNum type="romanLcParenR"/>
            </a:pPr>
            <a:r>
              <a:rPr lang="cs-CZ" dirty="0"/>
              <a:t>označování určitého stavu mysli (úmyslu) za působící příčinu našich tělesných pohybů</a:t>
            </a:r>
          </a:p>
          <a:p>
            <a:pPr marL="0" indent="0">
              <a:buNone/>
            </a:pPr>
            <a:endParaRPr lang="cs-CZ" dirty="0"/>
          </a:p>
          <a:p>
            <a:pPr marL="571500" indent="-571500">
              <a:buAutoNum type="romanLcParenR" startAt="2"/>
            </a:pPr>
            <a:r>
              <a:rPr lang="cs-CZ" dirty="0"/>
              <a:t>chápání lidské bytosti jako autonomního činitele</a:t>
            </a:r>
          </a:p>
          <a:p>
            <a:pPr marL="0" indent="0">
              <a:buNone/>
            </a:pPr>
            <a:endParaRPr lang="cs-CZ" dirty="0"/>
          </a:p>
          <a:p>
            <a:pPr marL="0" indent="0">
              <a:buNone/>
            </a:pPr>
            <a:r>
              <a:rPr lang="cs-CZ" dirty="0"/>
              <a:t>Vyvrácení obojího: </a:t>
            </a:r>
          </a:p>
          <a:p>
            <a:pPr marL="0" indent="0">
              <a:buNone/>
            </a:pPr>
            <a:r>
              <a:rPr lang="cs-CZ" dirty="0"/>
              <a:t>„Tělo nemůže determinovat mysl k přemýšlení, ani mysl nemůže determinovat tělo k pohybu, ani ke klidu, ani k čemukoli jinému (pokud vůbec něco jiného je).“</a:t>
            </a:r>
          </a:p>
          <a:p>
            <a:r>
              <a:rPr lang="cs-CZ" i="1" dirty="0"/>
              <a:t>Etika</a:t>
            </a:r>
            <a:r>
              <a:rPr lang="cs-CZ" dirty="0"/>
              <a:t>, cit. vyd.,</a:t>
            </a:r>
            <a:r>
              <a:rPr lang="cs-CZ" i="1" dirty="0"/>
              <a:t> </a:t>
            </a:r>
            <a:r>
              <a:rPr lang="cs-CZ" dirty="0"/>
              <a:t>III, 2, str. 102.</a:t>
            </a:r>
          </a:p>
          <a:p>
            <a:pPr marL="571500" indent="-571500">
              <a:buAutoNum type="romanLcParenR" startAt="2"/>
            </a:pPr>
            <a:endParaRPr lang="cs-CZ" dirty="0"/>
          </a:p>
        </p:txBody>
      </p:sp>
    </p:spTree>
    <p:custDataLst>
      <p:tags r:id="rId1"/>
    </p:custDataLst>
    <p:extLst>
      <p:ext uri="{BB962C8B-B14F-4D97-AF65-F5344CB8AC3E}">
        <p14:creationId xmlns:p14="http://schemas.microsoft.com/office/powerpoint/2010/main" val="122407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III.1. Mysl nemůže pohnout tělem</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„Tělo nemůže determinovat mysl k přemýšlení, ani mysl nemůže determinovat tělo k pohybu, ani ke klidu, ani k čemukoli jinému (pokud vůbec něco jiného je).“</a:t>
            </a:r>
          </a:p>
          <a:p>
            <a:r>
              <a:rPr lang="cs-CZ" i="1" dirty="0"/>
              <a:t>Etika</a:t>
            </a:r>
            <a:r>
              <a:rPr lang="cs-CZ" dirty="0"/>
              <a:t>, cit. vyd.,</a:t>
            </a:r>
            <a:r>
              <a:rPr lang="cs-CZ" i="1" dirty="0"/>
              <a:t> </a:t>
            </a:r>
            <a:r>
              <a:rPr lang="cs-CZ" dirty="0"/>
              <a:t>III, 2, str. 102</a:t>
            </a:r>
          </a:p>
          <a:p>
            <a:pPr marL="0" indent="0">
              <a:buNone/>
            </a:pPr>
            <a:endParaRPr lang="cs-CZ" dirty="0"/>
          </a:p>
          <a:p>
            <a:pPr marL="0" indent="0">
              <a:buNone/>
            </a:pPr>
            <a:r>
              <a:rPr lang="cs-CZ" dirty="0"/>
              <a:t>Spinozův monismus: tělo a mysl jsou jednou a touž věcí, chápanou z hlediska dvou různých a vzájemně nesouměřitelných atributů. </a:t>
            </a:r>
          </a:p>
          <a:p>
            <a:pPr marL="0" indent="0">
              <a:buNone/>
            </a:pPr>
            <a:r>
              <a:rPr lang="cs-CZ" dirty="0"/>
              <a:t>-&gt; 	Naše myšlenkové pochody tak mohou být determinovány pouze 	jinými myšlenkovými operacemi. </a:t>
            </a:r>
          </a:p>
          <a:p>
            <a:pPr marL="0" indent="0">
              <a:buNone/>
            </a:pPr>
            <a:r>
              <a:rPr lang="cs-CZ" dirty="0"/>
              <a:t>-&gt; 	Pohyb a klid určitého tělesa má svůj původ jedině v působení 	jiného tělesa. </a:t>
            </a:r>
          </a:p>
          <a:p>
            <a:pPr marL="0" indent="0">
              <a:buNone/>
            </a:pPr>
            <a:endParaRPr lang="cs-CZ" dirty="0"/>
          </a:p>
        </p:txBody>
      </p:sp>
    </p:spTree>
    <p:custDataLst>
      <p:tags r:id="rId1"/>
    </p:custDataLst>
    <p:extLst>
      <p:ext uri="{BB962C8B-B14F-4D97-AF65-F5344CB8AC3E}">
        <p14:creationId xmlns:p14="http://schemas.microsoft.com/office/powerpoint/2010/main" val="264632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Absurdní důsledky Descartova dualismu:</a:t>
            </a:r>
          </a:p>
        </p:txBody>
      </p:sp>
      <p:sp>
        <p:nvSpPr>
          <p:cNvPr id="3" name="Zástupný symbol pro obsah 2"/>
          <p:cNvSpPr>
            <a:spLocks noGrp="1"/>
          </p:cNvSpPr>
          <p:nvPr>
            <p:ph idx="1"/>
          </p:nvPr>
        </p:nvSpPr>
        <p:spPr/>
        <p:txBody>
          <a:bodyPr/>
          <a:lstStyle/>
          <a:p>
            <a:r>
              <a:rPr lang="cs-CZ" dirty="0"/>
              <a:t>„Co chápe </a:t>
            </a:r>
            <a:r>
              <a:rPr lang="en-GB" dirty="0"/>
              <a:t>[Descartes] </a:t>
            </a:r>
            <a:r>
              <a:rPr lang="en-GB" dirty="0" err="1"/>
              <a:t>spojen</a:t>
            </a:r>
            <a:r>
              <a:rPr lang="cs-CZ" dirty="0" err="1"/>
              <a:t>ím</a:t>
            </a:r>
            <a:r>
              <a:rPr lang="cs-CZ" dirty="0"/>
              <a:t> mysli s tělem? Je snad jeho pojem myšlení, spojeného velmi těsně s nějakou částečkou rozlehlosti, jasný a zřetelný? Ale v jeho pojetí je mysl tak odlišná od těla, že nedokázal udat žádnou jednotlivou příčinu ani tohoto spojení, ani mysli samé, nýbrž se musel nutně utéct k nutné příčině celého vesmíru, tj. k Bohu? Dále bych velmi rád věděl, kolik stupňů pohybu může mysl oné šišinkové žláze udělit a jak velkou silou ji udržuje v té či oné poloze?“ </a:t>
            </a:r>
          </a:p>
          <a:p>
            <a:pPr marL="0" indent="0">
              <a:buNone/>
            </a:pPr>
            <a:r>
              <a:rPr lang="cs-CZ" dirty="0"/>
              <a:t>	(</a:t>
            </a:r>
            <a:r>
              <a:rPr lang="cs-CZ" i="1" dirty="0"/>
              <a:t>Etika</a:t>
            </a:r>
            <a:r>
              <a:rPr lang="cs-CZ" dirty="0"/>
              <a:t> V, předmluva, str. 227)</a:t>
            </a:r>
          </a:p>
        </p:txBody>
      </p:sp>
    </p:spTree>
    <p:custDataLst>
      <p:tags r:id="rId1"/>
    </p:custDataLst>
    <p:extLst>
      <p:ext uri="{BB962C8B-B14F-4D97-AF65-F5344CB8AC3E}">
        <p14:creationId xmlns:p14="http://schemas.microsoft.com/office/powerpoint/2010/main" val="113118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„Nikdo dosud neurčil, co dokáže tělo.“ (III, 2)</a:t>
            </a:r>
          </a:p>
        </p:txBody>
      </p:sp>
      <p:sp>
        <p:nvSpPr>
          <p:cNvPr id="3" name="Zástupný symbol pro obsah 2"/>
          <p:cNvSpPr>
            <a:spLocks noGrp="1"/>
          </p:cNvSpPr>
          <p:nvPr>
            <p:ph idx="1"/>
          </p:nvPr>
        </p:nvSpPr>
        <p:spPr/>
        <p:txBody>
          <a:bodyPr/>
          <a:lstStyle/>
          <a:p>
            <a:r>
              <a:rPr lang="cs-CZ" dirty="0"/>
              <a:t>Nikdo dosud nepoznal stavbu těla natolik přesně, aby mohl vysvětlit všechny jeho funkce.</a:t>
            </a:r>
          </a:p>
          <a:p>
            <a:pPr marL="0" indent="0">
              <a:buNone/>
            </a:pPr>
            <a:r>
              <a:rPr lang="cs-CZ" dirty="0"/>
              <a:t> </a:t>
            </a:r>
          </a:p>
          <a:p>
            <a:pPr marL="0" indent="0">
              <a:buNone/>
            </a:pPr>
            <a:endParaRPr lang="cs-CZ" dirty="0"/>
          </a:p>
          <a:p>
            <a:r>
              <a:rPr lang="cs-CZ" dirty="0"/>
              <a:t>Viz obratné kousky zvířat </a:t>
            </a:r>
          </a:p>
          <a:p>
            <a:pPr marL="0" indent="0">
              <a:buNone/>
            </a:pPr>
            <a:r>
              <a:rPr lang="cs-CZ" sz="1200" dirty="0"/>
              <a:t>	(pro vizualizaci .</a:t>
            </a:r>
            <a:r>
              <a:rPr lang="cs-CZ" sz="1200" dirty="0" err="1"/>
              <a:t>gif</a:t>
            </a:r>
            <a:r>
              <a:rPr lang="cs-CZ" sz="1200" dirty="0"/>
              <a:t> stiskněte F5)</a:t>
            </a:r>
          </a:p>
          <a:p>
            <a:endParaRPr lang="cs-CZ" dirty="0"/>
          </a:p>
          <a:p>
            <a:r>
              <a:rPr lang="cs-CZ" dirty="0"/>
              <a:t>Viz podivuhodné výkony náměsíčníků, kteří při jejich provádění nejsou vedeni žádným vědomým pokynem mysli. </a:t>
            </a: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180" y="2621400"/>
            <a:ext cx="2958861" cy="2331890"/>
          </a:xfrm>
          <a:prstGeom prst="rect">
            <a:avLst/>
          </a:prstGeom>
        </p:spPr>
      </p:pic>
    </p:spTree>
    <p:custDataLst>
      <p:tags r:id="rId1"/>
    </p:custDataLst>
    <p:extLst>
      <p:ext uri="{BB962C8B-B14F-4D97-AF65-F5344CB8AC3E}">
        <p14:creationId xmlns:p14="http://schemas.microsoft.com/office/powerpoint/2010/main" val="41112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III.2. Člověk není „státem ve státě“</a:t>
            </a:r>
          </a:p>
        </p:txBody>
      </p:sp>
      <p:sp>
        <p:nvSpPr>
          <p:cNvPr id="3" name="Zástupný symbol pro obsah 2"/>
          <p:cNvSpPr>
            <a:spLocks noGrp="1"/>
          </p:cNvSpPr>
          <p:nvPr>
            <p:ph idx="1"/>
          </p:nvPr>
        </p:nvSpPr>
        <p:spPr/>
        <p:txBody>
          <a:bodyPr>
            <a:normAutofit lnSpcReduction="10000"/>
          </a:bodyPr>
          <a:lstStyle/>
          <a:p>
            <a:r>
              <a:rPr lang="cs-CZ" dirty="0"/>
              <a:t>„všechny věci jsou přirozeností Boha nutně determinovány k určitému modu existence“ (</a:t>
            </a:r>
            <a:r>
              <a:rPr lang="cs-CZ" i="1" dirty="0"/>
              <a:t>Etika</a:t>
            </a:r>
            <a:r>
              <a:rPr lang="cs-CZ" dirty="0"/>
              <a:t>, I, 29, str. 33). </a:t>
            </a:r>
          </a:p>
          <a:p>
            <a:endParaRPr lang="cs-CZ" dirty="0"/>
          </a:p>
          <a:p>
            <a:r>
              <a:rPr lang="cs-CZ" dirty="0"/>
              <a:t>Ti, kteří člověka chápou jako jakýsi „stát ve státě“, se domnívají, „že lidé přírodní řád spíše porušují, než aby se jim řídili, že mají absolutní moc nad svými činy a nejsou determinováni ničím než sami sebou.“ (</a:t>
            </a:r>
            <a:r>
              <a:rPr lang="cs-CZ" i="1" dirty="0"/>
              <a:t>Etika</a:t>
            </a:r>
            <a:r>
              <a:rPr lang="cs-CZ" dirty="0"/>
              <a:t> III, Předmluva, str. 99)</a:t>
            </a:r>
          </a:p>
          <a:p>
            <a:endParaRPr lang="cs-CZ" dirty="0"/>
          </a:p>
          <a:p>
            <a:r>
              <a:rPr lang="cs-CZ" dirty="0"/>
              <a:t>Lidská bytost je stejně tak částí přírody jako jakákoli jiná věc a podléhá kauzálnímu determinismu, který řídí vše, co jest.</a:t>
            </a:r>
          </a:p>
          <a:p>
            <a:endParaRPr lang="cs-CZ" dirty="0"/>
          </a:p>
        </p:txBody>
      </p:sp>
    </p:spTree>
    <p:custDataLst>
      <p:tags r:id="rId1"/>
    </p:custDataLst>
    <p:extLst>
      <p:ext uri="{BB962C8B-B14F-4D97-AF65-F5344CB8AC3E}">
        <p14:creationId xmlns:p14="http://schemas.microsoft.com/office/powerpoint/2010/main" val="1956366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Nemluvňata, opilci, žvanilové a zbabělci</a:t>
            </a:r>
          </a:p>
        </p:txBody>
      </p:sp>
      <p:sp>
        <p:nvSpPr>
          <p:cNvPr id="3" name="Zástupný symbol pro obsah 2"/>
          <p:cNvSpPr>
            <a:spLocks noGrp="1"/>
          </p:cNvSpPr>
          <p:nvPr>
            <p:ph idx="1"/>
          </p:nvPr>
        </p:nvSpPr>
        <p:spPr/>
        <p:txBody>
          <a:bodyPr/>
          <a:lstStyle/>
          <a:p>
            <a:r>
              <a:rPr lang="cs-CZ" dirty="0"/>
              <a:t>Tak se nemluvně domnívá, že svobodně touží po mléce, rozhněvané dítě po pomstě a bázlivec po útěku. I opilec se domnívá, že mluví ve shodě se svobodným rozhodnutím své mysli slova, která by později raději vzal zpátky. Stejně tak blázen, žvanil, dítě a mnoho jiných jim podobných se domnívá, že mluví ze svého svobodného rozhodnutí, a přitom ve skutečnosti nejsou schopni ovládat příval slov, jež se jim derou do úst. </a:t>
            </a:r>
          </a:p>
          <a:p>
            <a:pPr marL="0" indent="0">
              <a:buNone/>
            </a:pPr>
            <a:r>
              <a:rPr lang="cs-CZ" i="1" dirty="0"/>
              <a:t>	(Etika</a:t>
            </a:r>
            <a:r>
              <a:rPr lang="cs-CZ" dirty="0"/>
              <a:t>, cit. vyd.,</a:t>
            </a:r>
            <a:r>
              <a:rPr lang="cs-CZ" i="1" dirty="0"/>
              <a:t> </a:t>
            </a:r>
            <a:r>
              <a:rPr lang="cs-CZ" dirty="0"/>
              <a:t>poznámka III, 2 s. 105.)</a:t>
            </a:r>
          </a:p>
          <a:p>
            <a:endParaRPr lang="cs-CZ" dirty="0"/>
          </a:p>
        </p:txBody>
      </p:sp>
    </p:spTree>
    <p:custDataLst>
      <p:tags r:id="rId1"/>
    </p:custDataLst>
    <p:extLst>
      <p:ext uri="{BB962C8B-B14F-4D97-AF65-F5344CB8AC3E}">
        <p14:creationId xmlns:p14="http://schemas.microsoft.com/office/powerpoint/2010/main" val="424156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Odkud se bere iluze svobodné vůle?</a:t>
            </a:r>
          </a:p>
        </p:txBody>
      </p:sp>
      <p:sp>
        <p:nvSpPr>
          <p:cNvPr id="3" name="Zástupný symbol pro obsah 2"/>
          <p:cNvSpPr>
            <a:spLocks noGrp="1"/>
          </p:cNvSpPr>
          <p:nvPr>
            <p:ph idx="1"/>
          </p:nvPr>
        </p:nvSpPr>
        <p:spPr/>
        <p:txBody>
          <a:bodyPr>
            <a:normAutofit lnSpcReduction="10000"/>
          </a:bodyPr>
          <a:lstStyle/>
          <a:p>
            <a:pPr marL="0" indent="0">
              <a:buNone/>
            </a:pPr>
            <a:endParaRPr lang="cs-CZ" dirty="0"/>
          </a:p>
          <a:p>
            <a:pPr marL="0" indent="0">
              <a:buNone/>
            </a:pPr>
            <a:r>
              <a:rPr lang="cs-CZ" dirty="0"/>
              <a:t>„A tak nás naše zkušenost stejně jako rozum jasně poučují, že </a:t>
            </a:r>
            <a:r>
              <a:rPr lang="cs-CZ" i="1" dirty="0"/>
              <a:t>lidé se pokládají za svobodné jen proto, že jsou si vědomi svého jednání, ale o příčinách, které je determinují, nevědí vůbec nic</a:t>
            </a:r>
            <a:r>
              <a:rPr lang="cs-CZ" dirty="0"/>
              <a:t>.“</a:t>
            </a:r>
          </a:p>
          <a:p>
            <a:pPr marL="0" indent="0">
              <a:buNone/>
            </a:pPr>
            <a:endParaRPr lang="cs-CZ" i="1" dirty="0"/>
          </a:p>
          <a:p>
            <a:pPr marL="0" indent="0">
              <a:buNone/>
            </a:pPr>
            <a:r>
              <a:rPr lang="cs-CZ" i="1" dirty="0"/>
              <a:t>	</a:t>
            </a:r>
            <a:r>
              <a:rPr lang="cs-CZ" dirty="0"/>
              <a:t>(</a:t>
            </a:r>
            <a:r>
              <a:rPr lang="cs-CZ" i="1" dirty="0"/>
              <a:t>Etika</a:t>
            </a:r>
            <a:r>
              <a:rPr lang="cs-CZ" dirty="0"/>
              <a:t>, cit. vyd.,</a:t>
            </a:r>
            <a:r>
              <a:rPr lang="cs-CZ" i="1" dirty="0"/>
              <a:t> </a:t>
            </a:r>
            <a:r>
              <a:rPr lang="cs-CZ" dirty="0"/>
              <a:t>poznámka III, 2 s. 105.)</a:t>
            </a:r>
          </a:p>
          <a:p>
            <a:endParaRPr lang="cs-CZ" dirty="0"/>
          </a:p>
          <a:p>
            <a:r>
              <a:rPr lang="cs-CZ" dirty="0"/>
              <a:t>Děje-li se v přírodě vše s nutností, pak je předpoklad svobodné vůle pro vysvětlení našich činů pouhou hypotézou </a:t>
            </a:r>
            <a:r>
              <a:rPr lang="cs-CZ" i="1" dirty="0"/>
              <a:t>ad hoc</a:t>
            </a:r>
            <a:r>
              <a:rPr lang="cs-CZ" dirty="0"/>
              <a:t>, která je vlastně přiznáním naší neschopnosti nahlédnout skutečný řád příčin. </a:t>
            </a:r>
          </a:p>
          <a:p>
            <a:pPr marL="0" indent="0">
              <a:buNone/>
            </a:pPr>
            <a:endParaRPr lang="cs-CZ" dirty="0"/>
          </a:p>
        </p:txBody>
      </p:sp>
    </p:spTree>
    <p:custDataLst>
      <p:tags r:id="rId1"/>
    </p:custDataLst>
    <p:extLst>
      <p:ext uri="{BB962C8B-B14F-4D97-AF65-F5344CB8AC3E}">
        <p14:creationId xmlns:p14="http://schemas.microsoft.com/office/powerpoint/2010/main" val="15583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Námitky: </a:t>
            </a:r>
          </a:p>
        </p:txBody>
      </p:sp>
      <p:sp>
        <p:nvSpPr>
          <p:cNvPr id="3" name="Zástupný symbol pro obsah 2"/>
          <p:cNvSpPr>
            <a:spLocks noGrp="1"/>
          </p:cNvSpPr>
          <p:nvPr>
            <p:ph idx="1"/>
          </p:nvPr>
        </p:nvSpPr>
        <p:spPr>
          <a:xfrm>
            <a:off x="838200" y="1451160"/>
            <a:ext cx="10515600" cy="4949644"/>
          </a:xfrm>
        </p:spPr>
        <p:txBody>
          <a:bodyPr>
            <a:normAutofit fontScale="92500" lnSpcReduction="20000"/>
          </a:bodyPr>
          <a:lstStyle/>
          <a:p>
            <a:pPr marL="0" indent="0">
              <a:buNone/>
            </a:pPr>
            <a:r>
              <a:rPr lang="cs-CZ" dirty="0"/>
              <a:t>1) bez svobodné vůle není odpovědnosti</a:t>
            </a:r>
          </a:p>
          <a:p>
            <a:pPr marL="0" indent="0">
              <a:buNone/>
            </a:pPr>
            <a:r>
              <a:rPr lang="cs-CZ" dirty="0"/>
              <a:t>	je-li teze o determinismu pravdivá, pak nejsme mravně 	odpovědnými osobami, ale pouze jednou z komponent 	nevyhnutelně stanoveného přírodního dění. </a:t>
            </a:r>
          </a:p>
          <a:p>
            <a:pPr marL="0" indent="0">
              <a:buNone/>
            </a:pPr>
            <a:r>
              <a:rPr lang="cs-CZ" dirty="0"/>
              <a:t>	Pojetí člověka jako součásti determinované přírody vede 	k </a:t>
            </a:r>
            <a:r>
              <a:rPr lang="cs-CZ" u="sng" dirty="0"/>
              <a:t>imoralismu</a:t>
            </a:r>
            <a:r>
              <a:rPr lang="cs-CZ" dirty="0"/>
              <a:t>. </a:t>
            </a:r>
          </a:p>
          <a:p>
            <a:pPr marL="0" indent="0">
              <a:buNone/>
            </a:pPr>
            <a:endParaRPr lang="cs-CZ" dirty="0"/>
          </a:p>
          <a:p>
            <a:pPr marL="0" indent="0">
              <a:buNone/>
            </a:pPr>
            <a:r>
              <a:rPr lang="cs-CZ" dirty="0"/>
              <a:t>2) Neplyne ze Spinozova determinismu </a:t>
            </a:r>
            <a:r>
              <a:rPr lang="cs-CZ" u="sng" dirty="0"/>
              <a:t>fatalismus?</a:t>
            </a:r>
          </a:p>
          <a:p>
            <a:pPr marL="0" indent="0">
              <a:buNone/>
            </a:pPr>
            <a:r>
              <a:rPr lang="cs-CZ" dirty="0"/>
              <a:t>	každý náš čin je determinován souborem nutných příčin, není zde 	žádný prostor pro svobodu</a:t>
            </a:r>
          </a:p>
          <a:p>
            <a:pPr marL="0" indent="0">
              <a:buNone/>
            </a:pPr>
            <a:endParaRPr lang="cs-CZ" dirty="0"/>
          </a:p>
          <a:p>
            <a:pPr marL="0" indent="0">
              <a:buNone/>
            </a:pPr>
            <a:r>
              <a:rPr lang="cs-CZ" dirty="0"/>
              <a:t>Ad 1): ano</a:t>
            </a:r>
          </a:p>
          <a:p>
            <a:pPr marL="0" indent="0">
              <a:buNone/>
            </a:pPr>
            <a:r>
              <a:rPr lang="cs-CZ" dirty="0"/>
              <a:t>Ad 2): ne nevyhnutelně</a:t>
            </a:r>
          </a:p>
        </p:txBody>
      </p:sp>
    </p:spTree>
    <p:custDataLst>
      <p:tags r:id="rId1"/>
    </p:custDataLst>
    <p:extLst>
      <p:ext uri="{BB962C8B-B14F-4D97-AF65-F5344CB8AC3E}">
        <p14:creationId xmlns:p14="http://schemas.microsoft.com/office/powerpoint/2010/main" val="408938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u="sng" dirty="0"/>
              <a:t>Rozdíl morálky a </a:t>
            </a:r>
            <a:r>
              <a:rPr lang="cs-CZ" i="1" u="sng" dirty="0"/>
              <a:t>Etiky</a:t>
            </a:r>
            <a:r>
              <a:rPr lang="cs-CZ" u="sng" dirty="0"/>
              <a:t>:</a:t>
            </a:r>
            <a:br>
              <a:rPr lang="cs-CZ" u="sng" dirty="0"/>
            </a:b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87747661"/>
              </p:ext>
            </p:extLst>
          </p:nvPr>
        </p:nvGraphicFramePr>
        <p:xfrm>
          <a:off x="655608" y="1331090"/>
          <a:ext cx="10800271" cy="5194543"/>
        </p:xfrm>
        <a:graphic>
          <a:graphicData uri="http://schemas.openxmlformats.org/drawingml/2006/table">
            <a:tbl>
              <a:tblPr firstRow="1" firstCol="1" bandRow="1">
                <a:tableStyleId>{5C22544A-7EE6-4342-B048-85BDC9FD1C3A}</a:tableStyleId>
              </a:tblPr>
              <a:tblGrid>
                <a:gridCol w="3229832">
                  <a:extLst>
                    <a:ext uri="{9D8B030D-6E8A-4147-A177-3AD203B41FA5}">
                      <a16:colId xmlns:a16="http://schemas.microsoft.com/office/drawing/2014/main" val="20000"/>
                    </a:ext>
                  </a:extLst>
                </a:gridCol>
                <a:gridCol w="3822166">
                  <a:extLst>
                    <a:ext uri="{9D8B030D-6E8A-4147-A177-3AD203B41FA5}">
                      <a16:colId xmlns:a16="http://schemas.microsoft.com/office/drawing/2014/main" val="20001"/>
                    </a:ext>
                  </a:extLst>
                </a:gridCol>
                <a:gridCol w="3748273">
                  <a:extLst>
                    <a:ext uri="{9D8B030D-6E8A-4147-A177-3AD203B41FA5}">
                      <a16:colId xmlns:a16="http://schemas.microsoft.com/office/drawing/2014/main" val="20002"/>
                    </a:ext>
                  </a:extLst>
                </a:gridCol>
              </a:tblGrid>
              <a:tr h="520859">
                <a:tc>
                  <a:txBody>
                    <a:bodyPr/>
                    <a:lstStyle/>
                    <a:p>
                      <a:pPr>
                        <a:lnSpc>
                          <a:spcPct val="107000"/>
                        </a:lnSpc>
                        <a:spcAft>
                          <a:spcPts val="0"/>
                        </a:spcAft>
                      </a:pPr>
                      <a:r>
                        <a:rPr lang="cs-CZ" sz="2400" dirty="0">
                          <a:effectLst/>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2400" dirty="0">
                          <a:effectLst/>
                        </a:rPr>
                        <a:t>Morálka: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2400" i="1" dirty="0">
                          <a:effectLst/>
                        </a:rPr>
                        <a:t>Etika</a:t>
                      </a:r>
                      <a:r>
                        <a:rPr lang="cs-CZ" sz="2400" dirty="0">
                          <a:effectLst/>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91251">
                <a:tc>
                  <a:txBody>
                    <a:bodyPr/>
                    <a:lstStyle/>
                    <a:p>
                      <a:pPr>
                        <a:lnSpc>
                          <a:spcPct val="107000"/>
                        </a:lnSpc>
                        <a:spcAft>
                          <a:spcPts val="0"/>
                        </a:spcAft>
                      </a:pPr>
                      <a:r>
                        <a:rPr lang="cs-CZ" sz="2200" dirty="0">
                          <a:effectLst/>
                        </a:rPr>
                        <a:t>Rozlišuje: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2200" dirty="0">
                          <a:effectLst/>
                        </a:rPr>
                        <a:t>Dobro a Zlo</a:t>
                      </a:r>
                    </a:p>
                    <a:p>
                      <a:pPr>
                        <a:lnSpc>
                          <a:spcPct val="107000"/>
                        </a:lnSpc>
                        <a:spcAft>
                          <a:spcPts val="0"/>
                        </a:spcAft>
                      </a:pPr>
                      <a:r>
                        <a:rPr lang="cs-CZ" sz="2200" dirty="0">
                          <a:effectLst/>
                        </a:rPr>
                        <a:t>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2200" dirty="0">
                          <a:effectLst/>
                        </a:rPr>
                        <a:t>To, co je prospěšné a co je škodlivé</a:t>
                      </a:r>
                    </a:p>
                    <a:p>
                      <a:pPr>
                        <a:lnSpc>
                          <a:spcPct val="107000"/>
                        </a:lnSpc>
                        <a:spcAft>
                          <a:spcPts val="0"/>
                        </a:spcAft>
                      </a:pPr>
                      <a:r>
                        <a:rPr lang="cs-CZ" sz="2200" dirty="0">
                          <a:effectLst/>
                        </a:rPr>
                        <a:t>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92409">
                <a:tc>
                  <a:txBody>
                    <a:bodyPr/>
                    <a:lstStyle/>
                    <a:p>
                      <a:pPr>
                        <a:lnSpc>
                          <a:spcPct val="107000"/>
                        </a:lnSpc>
                        <a:spcAft>
                          <a:spcPts val="0"/>
                        </a:spcAft>
                      </a:pPr>
                      <a:r>
                        <a:rPr lang="cs-CZ" sz="2200">
                          <a:effectLst/>
                        </a:rPr>
                        <a:t>Posuzuje:</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2200" dirty="0">
                          <a:effectLst/>
                        </a:rPr>
                        <a:t>posuzuje to, co jest, z hlediska toho, co by mělo být</a:t>
                      </a:r>
                    </a:p>
                    <a:p>
                      <a:pPr>
                        <a:lnSpc>
                          <a:spcPct val="107000"/>
                        </a:lnSpc>
                        <a:spcAft>
                          <a:spcPts val="0"/>
                        </a:spcAft>
                      </a:pPr>
                      <a:r>
                        <a:rPr lang="cs-CZ" sz="2200" dirty="0">
                          <a:effectLst/>
                        </a:rPr>
                        <a:t>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2200" dirty="0">
                          <a:effectLst/>
                        </a:rPr>
                        <a:t>neposuzuje skutečný stav věcí z hlediska nějakého ideálu, ale vymezuje rozumné způsoby, jak své skutečné žití učinit co nejlepším.</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89752">
                <a:tc>
                  <a:txBody>
                    <a:bodyPr/>
                    <a:lstStyle/>
                    <a:p>
                      <a:pPr>
                        <a:lnSpc>
                          <a:spcPct val="107000"/>
                        </a:lnSpc>
                        <a:spcAft>
                          <a:spcPts val="0"/>
                        </a:spcAft>
                      </a:pPr>
                      <a:r>
                        <a:rPr lang="cs-CZ" sz="2200">
                          <a:effectLst/>
                        </a:rPr>
                        <a:t>Odpovídá na otázku:</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cs-CZ" sz="2200" dirty="0">
                          <a:effectLst/>
                        </a:rPr>
                        <a:t>Na základě jakých hodnot můžeme tento čin posuzovat jako chvályhodný, onen jako hanebný?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2200" dirty="0">
                          <a:effectLst/>
                        </a:rPr>
                        <a:t>Jak jednat? </a:t>
                      </a:r>
                    </a:p>
                    <a:p>
                      <a:pPr>
                        <a:lnSpc>
                          <a:spcPct val="107000"/>
                        </a:lnSpc>
                        <a:spcAft>
                          <a:spcPts val="0"/>
                        </a:spcAft>
                      </a:pPr>
                      <a:r>
                        <a:rPr lang="cs-CZ" sz="2200" dirty="0">
                          <a:effectLst/>
                        </a:rPr>
                        <a:t>Čeho jsi schopný?</a:t>
                      </a:r>
                    </a:p>
                    <a:p>
                      <a:pPr>
                        <a:lnSpc>
                          <a:spcPct val="107000"/>
                        </a:lnSpc>
                        <a:spcAft>
                          <a:spcPts val="0"/>
                        </a:spcAft>
                      </a:pPr>
                      <a:r>
                        <a:rPr lang="cs-CZ" sz="2200" dirty="0">
                          <a:effectLst/>
                        </a:rPr>
                        <a:t>Jaké jsou následky toho či onoho?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75620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Spinoza &amp; Nietzsche</a:t>
            </a:r>
          </a:p>
        </p:txBody>
      </p:sp>
      <p:sp>
        <p:nvSpPr>
          <p:cNvPr id="3" name="Zástupný symbol pro obsah 2"/>
          <p:cNvSpPr>
            <a:spLocks noGrp="1"/>
          </p:cNvSpPr>
          <p:nvPr>
            <p:ph idx="1"/>
          </p:nvPr>
        </p:nvSpPr>
        <p:spPr/>
        <p:txBody>
          <a:bodyPr/>
          <a:lstStyle/>
          <a:p>
            <a:pPr marL="0" indent="0">
              <a:buNone/>
            </a:pPr>
            <a:r>
              <a:rPr lang="cs-CZ" dirty="0"/>
              <a:t>„Podávám zde jen psychologii veškerého činění zodpovědným. Všude, kde se hledají zodpovědnosti, bývá to pud trestání a souzení, který hledá. Vývoj zbaví se jeho nevinnosti, převede-li se to a to bytí na vůli, na úmysly, na akty zodpovědnosti: nauka o vůli je vynalezena hlavně pro trest, to jest pro snahu shledávati vinným.“</a:t>
            </a:r>
          </a:p>
          <a:p>
            <a:pPr marL="0" indent="0">
              <a:buNone/>
            </a:pPr>
            <a:endParaRPr lang="cs-CZ" dirty="0"/>
          </a:p>
          <a:p>
            <a:r>
              <a:rPr lang="cs-CZ" dirty="0"/>
              <a:t>Nietzsche, F., </a:t>
            </a:r>
            <a:r>
              <a:rPr lang="cs-CZ" i="1" dirty="0"/>
              <a:t>Soumrak model čili Jak se filosofuje kladivem</a:t>
            </a:r>
            <a:r>
              <a:rPr lang="cs-CZ" dirty="0"/>
              <a:t>, (Čtyři velké bludy), </a:t>
            </a:r>
            <a:r>
              <a:rPr lang="cs-CZ" dirty="0" err="1"/>
              <a:t>Votobia</a:t>
            </a:r>
            <a:r>
              <a:rPr lang="cs-CZ" dirty="0"/>
              <a:t>, Olomouc 1995, s. 69-70.</a:t>
            </a:r>
          </a:p>
          <a:p>
            <a:endParaRPr lang="cs-CZ" dirty="0"/>
          </a:p>
        </p:txBody>
      </p:sp>
    </p:spTree>
    <p:custDataLst>
      <p:tags r:id="rId1"/>
    </p:custDataLst>
    <p:extLst>
      <p:ext uri="{BB962C8B-B14F-4D97-AF65-F5344CB8AC3E}">
        <p14:creationId xmlns:p14="http://schemas.microsoft.com/office/powerpoint/2010/main" val="403755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Spinozovo martýrium</a:t>
            </a:r>
          </a:p>
        </p:txBody>
      </p:sp>
      <p:sp>
        <p:nvSpPr>
          <p:cNvPr id="3" name="Zástupný symbol pro obsah 2"/>
          <p:cNvSpPr>
            <a:spLocks noGrp="1"/>
          </p:cNvSpPr>
          <p:nvPr>
            <p:ph idx="1"/>
          </p:nvPr>
        </p:nvSpPr>
        <p:spPr/>
        <p:txBody>
          <a:bodyPr>
            <a:normAutofit fontScale="92500" lnSpcReduction="20000"/>
          </a:bodyPr>
          <a:lstStyle/>
          <a:p>
            <a:r>
              <a:rPr lang="cs-CZ" dirty="0"/>
              <a:t>1656 exkomunikace + pokus o vraždu</a:t>
            </a:r>
          </a:p>
          <a:p>
            <a:pPr marL="0" indent="0">
              <a:buNone/>
            </a:pPr>
            <a:r>
              <a:rPr lang="cs-CZ" dirty="0"/>
              <a:t>	</a:t>
            </a:r>
          </a:p>
          <a:p>
            <a:pPr marL="896938" indent="0">
              <a:buNone/>
            </a:pPr>
            <a:r>
              <a:rPr lang="cs-CZ" dirty="0"/>
              <a:t>	</a:t>
            </a:r>
            <a:r>
              <a:rPr lang="cs-CZ" dirty="0" err="1"/>
              <a:t>Gilles</a:t>
            </a:r>
            <a:r>
              <a:rPr lang="cs-CZ" dirty="0"/>
              <a:t> </a:t>
            </a:r>
            <a:r>
              <a:rPr lang="cs-CZ" dirty="0" err="1"/>
              <a:t>Deleuze</a:t>
            </a:r>
            <a:r>
              <a:rPr lang="cs-CZ" dirty="0"/>
              <a:t>: „Stává-li se, že soudní proces znamená konec 	filosofa, pak mnohem vzácnější je případ, kdy je počátek filosofa spojen s vyobcováním a pokusem o vraždu.“ </a:t>
            </a:r>
          </a:p>
          <a:p>
            <a:pPr marL="896938" indent="0">
              <a:buNone/>
            </a:pPr>
            <a:r>
              <a:rPr lang="cs-CZ" sz="2200" dirty="0"/>
              <a:t>(</a:t>
            </a:r>
            <a:r>
              <a:rPr lang="cs-CZ" sz="2200" i="1" dirty="0"/>
              <a:t>Spinoza: </a:t>
            </a:r>
            <a:r>
              <a:rPr lang="cs-CZ" sz="2200" i="1" dirty="0" err="1"/>
              <a:t>Philosophie</a:t>
            </a:r>
            <a:r>
              <a:rPr lang="cs-CZ" sz="2200" i="1" dirty="0"/>
              <a:t> </a:t>
            </a:r>
            <a:r>
              <a:rPr lang="cs-CZ" sz="2200" i="1" dirty="0" err="1"/>
              <a:t>pratique</a:t>
            </a:r>
            <a:r>
              <a:rPr lang="cs-CZ" sz="2200" i="1" dirty="0"/>
              <a:t>, </a:t>
            </a:r>
            <a:r>
              <a:rPr lang="cs-CZ" sz="2200" dirty="0"/>
              <a:t>Paris 2003, str. 12-13)</a:t>
            </a:r>
            <a:r>
              <a:rPr lang="cs-CZ" sz="2200" i="1" dirty="0"/>
              <a:t> </a:t>
            </a:r>
            <a:endParaRPr lang="cs-CZ" sz="2200" dirty="0"/>
          </a:p>
          <a:p>
            <a:pPr marL="0" indent="0">
              <a:buNone/>
            </a:pPr>
            <a:endParaRPr lang="cs-CZ" dirty="0"/>
          </a:p>
          <a:p>
            <a:r>
              <a:rPr lang="cs-CZ" dirty="0"/>
              <a:t>1670: </a:t>
            </a:r>
            <a:r>
              <a:rPr lang="cs-CZ" i="1" dirty="0"/>
              <a:t>Traktát teologicko-politický</a:t>
            </a:r>
            <a:r>
              <a:rPr lang="cs-CZ" dirty="0"/>
              <a:t>, „ukovaný židem spolu s ďáblem v pekle“</a:t>
            </a:r>
          </a:p>
          <a:p>
            <a:endParaRPr lang="cs-CZ" dirty="0"/>
          </a:p>
          <a:p>
            <a:r>
              <a:rPr lang="cs-CZ" dirty="0"/>
              <a:t>1676: setkání s Leibnizem v Haagu </a:t>
            </a:r>
          </a:p>
          <a:p>
            <a:pPr marL="0" indent="0">
              <a:buNone/>
            </a:pPr>
            <a:r>
              <a:rPr lang="cs-CZ" dirty="0"/>
              <a:t>	</a:t>
            </a:r>
            <a:r>
              <a:rPr lang="cs-CZ" sz="2200" dirty="0"/>
              <a:t>(více </a:t>
            </a:r>
            <a:r>
              <a:rPr lang="en-US" sz="2200" dirty="0"/>
              <a:t>Matthew Stewart, </a:t>
            </a:r>
            <a:r>
              <a:rPr lang="en-US" sz="2200" i="1" dirty="0"/>
              <a:t>The Courtier and the Heretic</a:t>
            </a:r>
            <a:r>
              <a:rPr lang="cs-CZ" sz="2200" i="1" dirty="0"/>
              <a:t>, </a:t>
            </a:r>
            <a:r>
              <a:rPr lang="en-US" sz="2200" dirty="0"/>
              <a:t>W. W. Norton &amp; Company, 2006</a:t>
            </a:r>
            <a:r>
              <a:rPr lang="cs-CZ" sz="2200" dirty="0"/>
              <a:t>)</a:t>
            </a:r>
          </a:p>
        </p:txBody>
      </p:sp>
    </p:spTree>
    <p:custDataLst>
      <p:tags r:id="rId1"/>
    </p:custDataLst>
    <p:extLst>
      <p:ext uri="{BB962C8B-B14F-4D97-AF65-F5344CB8AC3E}">
        <p14:creationId xmlns:p14="http://schemas.microsoft.com/office/powerpoint/2010/main" val="1299908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Graduální pojetí svobody</a:t>
            </a:r>
          </a:p>
        </p:txBody>
      </p:sp>
      <p:sp>
        <p:nvSpPr>
          <p:cNvPr id="3" name="Zástupný symbol pro obsah 2"/>
          <p:cNvSpPr>
            <a:spLocks noGrp="1"/>
          </p:cNvSpPr>
          <p:nvPr>
            <p:ph idx="1"/>
          </p:nvPr>
        </p:nvSpPr>
        <p:spPr/>
        <p:txBody>
          <a:bodyPr/>
          <a:lstStyle/>
          <a:p>
            <a:pPr marL="0" indent="0">
              <a:buNone/>
            </a:pPr>
            <a:r>
              <a:rPr lang="cs-CZ" dirty="0"/>
              <a:t>„Naše mysl něco koná a něčím trpí, tj. pokud obsahuje adekvátní ideje, nutně něco koná, pokud obsahuje neadekvátní ideje, nutně něčím trpí.“</a:t>
            </a:r>
          </a:p>
          <a:p>
            <a:r>
              <a:rPr lang="cs-CZ" i="1" dirty="0"/>
              <a:t>Etika</a:t>
            </a:r>
            <a:r>
              <a:rPr lang="cs-CZ" dirty="0"/>
              <a:t>, cit. vyd.,</a:t>
            </a:r>
            <a:r>
              <a:rPr lang="cs-CZ" i="1" dirty="0"/>
              <a:t> </a:t>
            </a:r>
            <a:r>
              <a:rPr lang="cs-CZ" dirty="0"/>
              <a:t>III, 1, str. 101.</a:t>
            </a:r>
          </a:p>
          <a:p>
            <a:endParaRPr lang="cs-CZ" dirty="0"/>
          </a:p>
          <a:p>
            <a:r>
              <a:rPr lang="cs-CZ" dirty="0"/>
              <a:t>Postupné osvobozování: </a:t>
            </a:r>
          </a:p>
          <a:p>
            <a:pPr marL="0" indent="0">
              <a:buNone/>
            </a:pPr>
            <a:r>
              <a:rPr lang="cs-CZ" dirty="0"/>
              <a:t>-&gt; vytváříme adekvátní ideje (např. matematický důkaz, přírodověda).</a:t>
            </a:r>
          </a:p>
          <a:p>
            <a:pPr marL="0" indent="0">
              <a:buNone/>
            </a:pPr>
            <a:r>
              <a:rPr lang="cs-CZ" dirty="0"/>
              <a:t>-&gt; nahlížíme sebe sama i ostatní věci </a:t>
            </a:r>
            <a:r>
              <a:rPr lang="cs-CZ" i="1" dirty="0"/>
              <a:t>sub </a:t>
            </a:r>
            <a:r>
              <a:rPr lang="cs-CZ" i="1" dirty="0" err="1"/>
              <a:t>speciae</a:t>
            </a:r>
            <a:r>
              <a:rPr lang="cs-CZ" i="1" dirty="0"/>
              <a:t> </a:t>
            </a:r>
            <a:r>
              <a:rPr lang="cs-CZ" i="1" dirty="0" err="1"/>
              <a:t>aeternitatis</a:t>
            </a:r>
            <a:endParaRPr lang="cs-CZ" dirty="0"/>
          </a:p>
        </p:txBody>
      </p:sp>
    </p:spTree>
    <p:custDataLst>
      <p:tags r:id="rId1"/>
    </p:custDataLst>
    <p:extLst>
      <p:ext uri="{BB962C8B-B14F-4D97-AF65-F5344CB8AC3E}">
        <p14:creationId xmlns:p14="http://schemas.microsoft.com/office/powerpoint/2010/main" val="1379107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800" dirty="0"/>
              <a:t>Jsme svobodní v té míře, v níž jsme příčinou svých adekvátních myšlenek</a:t>
            </a:r>
          </a:p>
        </p:txBody>
      </p:sp>
      <p:sp>
        <p:nvSpPr>
          <p:cNvPr id="3" name="Zástupný symbol pro obsah 2"/>
          <p:cNvSpPr>
            <a:spLocks noGrp="1"/>
          </p:cNvSpPr>
          <p:nvPr>
            <p:ph idx="1"/>
          </p:nvPr>
        </p:nvSpPr>
        <p:spPr/>
        <p:txBody>
          <a:bodyPr>
            <a:normAutofit/>
          </a:bodyPr>
          <a:lstStyle/>
          <a:p>
            <a:r>
              <a:rPr lang="cs-CZ" dirty="0"/>
              <a:t>Vytváření adekvátní ideje Boha jako nutné a imanentní příčiny všeho dění je výsostným projevem mé aktivity: </a:t>
            </a:r>
          </a:p>
          <a:p>
            <a:pPr marL="719138" indent="0">
              <a:buNone/>
            </a:pPr>
            <a:r>
              <a:rPr lang="cs-CZ" dirty="0"/>
              <a:t>„Idea Boha nemůže být pro toho, kdo se těší z vlastního poznání, žádnou vnější příčinou; musí být pro něj příčinou vnitřní, a musí být tedy příčinou, kterou je on sám, pokud poznává.“ </a:t>
            </a:r>
          </a:p>
          <a:p>
            <a:pPr marL="719138" indent="0">
              <a:buNone/>
            </a:pPr>
            <a:r>
              <a:rPr lang="cs-CZ" dirty="0"/>
              <a:t>(W. </a:t>
            </a:r>
            <a:r>
              <a:rPr lang="cs-CZ" dirty="0" err="1"/>
              <a:t>Bartuschat</a:t>
            </a:r>
            <a:r>
              <a:rPr lang="cs-CZ" dirty="0"/>
              <a:t>, </a:t>
            </a:r>
            <a:r>
              <a:rPr lang="cs-CZ" i="1" dirty="0" err="1"/>
              <a:t>Spinozas</a:t>
            </a:r>
            <a:r>
              <a:rPr lang="cs-CZ" i="1" dirty="0"/>
              <a:t> </a:t>
            </a:r>
            <a:r>
              <a:rPr lang="cs-CZ" i="1" dirty="0" err="1"/>
              <a:t>Theorie</a:t>
            </a:r>
            <a:r>
              <a:rPr lang="cs-CZ" i="1" dirty="0"/>
              <a:t> </a:t>
            </a:r>
            <a:r>
              <a:rPr lang="cs-CZ" i="1" dirty="0" err="1"/>
              <a:t>vom</a:t>
            </a:r>
            <a:r>
              <a:rPr lang="cs-CZ" i="1" dirty="0"/>
              <a:t> </a:t>
            </a:r>
            <a:r>
              <a:rPr lang="cs-CZ" i="1" dirty="0" err="1"/>
              <a:t>Menschem</a:t>
            </a:r>
            <a:r>
              <a:rPr lang="cs-CZ" dirty="0"/>
              <a:t>, Felix </a:t>
            </a:r>
            <a:r>
              <a:rPr lang="cs-CZ" dirty="0" err="1"/>
              <a:t>Meiner</a:t>
            </a:r>
            <a:r>
              <a:rPr lang="cs-CZ" dirty="0"/>
              <a:t>, Hamburg 1992 s. 349.)</a:t>
            </a:r>
          </a:p>
          <a:p>
            <a:r>
              <a:rPr lang="cs-CZ" dirty="0"/>
              <a:t>Nejvyšší svoboda pak spočívá ve schopnosti nahlídnout skutečnost sebe samých i světa v jejich nutné, nadčasové podstatě, </a:t>
            </a:r>
            <a:r>
              <a:rPr lang="cs-CZ" b="1" i="1" dirty="0"/>
              <a:t>sub </a:t>
            </a:r>
            <a:r>
              <a:rPr lang="cs-CZ" b="1" i="1" dirty="0" err="1"/>
              <a:t>specie</a:t>
            </a:r>
            <a:r>
              <a:rPr lang="cs-CZ" b="1" i="1" dirty="0"/>
              <a:t> </a:t>
            </a:r>
            <a:r>
              <a:rPr lang="cs-CZ" b="1" i="1" dirty="0" err="1"/>
              <a:t>aeternitatis</a:t>
            </a:r>
            <a:r>
              <a:rPr lang="cs-CZ" b="1" i="1" dirty="0"/>
              <a:t>.</a:t>
            </a:r>
          </a:p>
          <a:p>
            <a:endParaRPr lang="cs-CZ" dirty="0"/>
          </a:p>
        </p:txBody>
      </p:sp>
    </p:spTree>
    <p:custDataLst>
      <p:tags r:id="rId1"/>
    </p:custDataLst>
    <p:extLst>
      <p:ext uri="{BB962C8B-B14F-4D97-AF65-F5344CB8AC3E}">
        <p14:creationId xmlns:p14="http://schemas.microsoft.com/office/powerpoint/2010/main" val="1574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Redefinice svobody</a:t>
            </a:r>
          </a:p>
        </p:txBody>
      </p:sp>
      <p:sp>
        <p:nvSpPr>
          <p:cNvPr id="3" name="Zástupný symbol pro obsah 2"/>
          <p:cNvSpPr>
            <a:spLocks noGrp="1"/>
          </p:cNvSpPr>
          <p:nvPr>
            <p:ph idx="1"/>
          </p:nvPr>
        </p:nvSpPr>
        <p:spPr/>
        <p:txBody>
          <a:bodyPr>
            <a:normAutofit fontScale="92500"/>
          </a:bodyPr>
          <a:lstStyle/>
          <a:p>
            <a:pPr algn="just"/>
            <a:r>
              <a:rPr lang="cs-CZ" dirty="0"/>
              <a:t>Problém neslučitelnosti svobody a determinismu je v kontextu Spinozovy </a:t>
            </a:r>
            <a:r>
              <a:rPr lang="cs-CZ" i="1" dirty="0"/>
              <a:t>Etiky </a:t>
            </a:r>
            <a:r>
              <a:rPr lang="cs-CZ" dirty="0"/>
              <a:t>v posledku založen na naší mylné představě o tom, co je svoboda. </a:t>
            </a:r>
          </a:p>
          <a:p>
            <a:pPr algn="just"/>
            <a:r>
              <a:rPr lang="cs-CZ" dirty="0"/>
              <a:t>Spinoza tak argument determinismu využívá pouze do té míry, aby vyvrátil představu svobodné vůle jako zvláštní mohutnosti, která je zvláštní výsadou člověka a hlavním důvodem jeho důstojnosti. </a:t>
            </a:r>
          </a:p>
          <a:p>
            <a:pPr algn="just"/>
            <a:r>
              <a:rPr lang="cs-CZ" dirty="0"/>
              <a:t>Spinozovo vlastní pojetí svobody naopak pojem nutnosti zahrnuje, neboť v jeho redefinici nejde primárně o svobodu volby či rozhodnutí mezi alternativními možnostmi, nýbrž o uplatňování svobody prostřednictvím správného zřetězení myšlenek a nahlédnutím sebe sama jako součásti oné všeobecné nutnosti, s níž jedny věci vyplývají z druhých. </a:t>
            </a:r>
          </a:p>
          <a:p>
            <a:endParaRPr lang="cs-CZ" dirty="0"/>
          </a:p>
        </p:txBody>
      </p:sp>
    </p:spTree>
    <p:custDataLst>
      <p:tags r:id="rId1"/>
    </p:custDataLst>
    <p:extLst>
      <p:ext uri="{BB962C8B-B14F-4D97-AF65-F5344CB8AC3E}">
        <p14:creationId xmlns:p14="http://schemas.microsoft.com/office/powerpoint/2010/main" val="2862203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u="sng" dirty="0"/>
              <a:t>Spinozův vliv a kritické zhodnocení: </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dirty="0"/>
          </a:p>
          <a:p>
            <a:pPr algn="just"/>
            <a:r>
              <a:rPr lang="cs-CZ" dirty="0"/>
              <a:t>U Spinozy tak nalezneme raný výraz toho, co bude ve 20. století jedním z hlavních programů mnoha věd o člověku: pochopit člověka coby jednu z komponent světa, zrušit svébytnost humanitních věd oproti vědám humanitním -&gt; naturalizace poznání o člověku.</a:t>
            </a:r>
          </a:p>
          <a:p>
            <a:pPr marL="0" indent="0">
              <a:buNone/>
            </a:pPr>
            <a:r>
              <a:rPr lang="cs-CZ" dirty="0"/>
              <a:t> </a:t>
            </a:r>
          </a:p>
          <a:p>
            <a:pPr algn="just"/>
            <a:r>
              <a:rPr lang="cs-CZ" dirty="0"/>
              <a:t>Patočkovo kritické zhodnocení tohoto kroku: jde o „smazání bytostného rozdílu mezi subjektivním jsoucnem našeho života objektivovaným jsoucnem matematické přírodovědy. Sám člověk je pochopen jako součást přírody, ovšem nazírané </a:t>
            </a:r>
            <a:r>
              <a:rPr lang="cs-CZ" i="1" dirty="0"/>
              <a:t>more </a:t>
            </a:r>
            <a:r>
              <a:rPr lang="cs-CZ" i="1" dirty="0" err="1"/>
              <a:t>geometrico</a:t>
            </a:r>
            <a:r>
              <a:rPr lang="cs-CZ" dirty="0"/>
              <a:t>, z toho pak plyne pojetí člověka jako geometrické, kauzálně determinované bytosti.“ (in: </a:t>
            </a:r>
            <a:r>
              <a:rPr lang="cs-CZ" i="1" dirty="0"/>
              <a:t>Přirozený svět jako filosofický problém).</a:t>
            </a:r>
            <a:endParaRPr lang="cs-CZ" dirty="0"/>
          </a:p>
          <a:p>
            <a:endParaRPr lang="cs-CZ" dirty="0"/>
          </a:p>
        </p:txBody>
      </p:sp>
    </p:spTree>
    <p:custDataLst>
      <p:tags r:id="rId1"/>
    </p:custDataLst>
    <p:extLst>
      <p:ext uri="{BB962C8B-B14F-4D97-AF65-F5344CB8AC3E}">
        <p14:creationId xmlns:p14="http://schemas.microsoft.com/office/powerpoint/2010/main" val="314329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i="1" dirty="0" err="1"/>
              <a:t>Ethica</a:t>
            </a:r>
            <a:r>
              <a:rPr lang="cs-CZ" sz="4000" i="1" dirty="0"/>
              <a:t> </a:t>
            </a:r>
            <a:r>
              <a:rPr lang="cs-CZ" sz="4000" i="1" dirty="0" err="1"/>
              <a:t>ordine</a:t>
            </a:r>
            <a:r>
              <a:rPr lang="cs-CZ" sz="4000" i="1" dirty="0"/>
              <a:t> </a:t>
            </a:r>
            <a:r>
              <a:rPr lang="cs-CZ" sz="4000" i="1" dirty="0" err="1"/>
              <a:t>geometrico</a:t>
            </a:r>
            <a:r>
              <a:rPr lang="cs-CZ" sz="4000" i="1" dirty="0"/>
              <a:t> </a:t>
            </a:r>
            <a:r>
              <a:rPr lang="cs-CZ" sz="4000" i="1" dirty="0" err="1"/>
              <a:t>demonstrata</a:t>
            </a:r>
            <a:endParaRPr lang="cs-CZ" sz="4000" dirty="0"/>
          </a:p>
        </p:txBody>
      </p:sp>
      <p:sp>
        <p:nvSpPr>
          <p:cNvPr id="3" name="Zástupný symbol pro obsah 2"/>
          <p:cNvSpPr>
            <a:spLocks noGrp="1"/>
          </p:cNvSpPr>
          <p:nvPr>
            <p:ph idx="1"/>
          </p:nvPr>
        </p:nvSpPr>
        <p:spPr/>
        <p:txBody>
          <a:bodyPr>
            <a:normAutofit fontScale="92500"/>
          </a:bodyPr>
          <a:lstStyle/>
          <a:p>
            <a:r>
              <a:rPr lang="cs-CZ" dirty="0"/>
              <a:t>Všeobsáhlý spis: metafyzika, teorie poznání, filosofie mysli, teorie vášní, morální filosofie, politická filosofie a filosofie náboženství. </a:t>
            </a:r>
          </a:p>
          <a:p>
            <a:r>
              <a:rPr lang="cs-CZ" dirty="0"/>
              <a:t>Originální převzetí myšlenky </a:t>
            </a:r>
            <a:r>
              <a:rPr lang="cs-CZ" i="1" dirty="0" err="1"/>
              <a:t>mathesis</a:t>
            </a:r>
            <a:r>
              <a:rPr lang="cs-CZ" i="1" dirty="0"/>
              <a:t> </a:t>
            </a:r>
            <a:r>
              <a:rPr lang="cs-CZ" i="1" dirty="0" err="1"/>
              <a:t>universalis</a:t>
            </a:r>
            <a:endParaRPr lang="cs-CZ" i="1" dirty="0"/>
          </a:p>
          <a:p>
            <a:r>
              <a:rPr lang="cs-CZ" i="1" dirty="0"/>
              <a:t>Descartes </a:t>
            </a:r>
            <a:r>
              <a:rPr lang="cs-CZ" i="1" dirty="0" err="1"/>
              <a:t>Principia</a:t>
            </a:r>
            <a:r>
              <a:rPr lang="cs-CZ" i="1" dirty="0"/>
              <a:t> </a:t>
            </a:r>
            <a:r>
              <a:rPr lang="cs-CZ" i="1" dirty="0" err="1"/>
              <a:t>Philosophiae</a:t>
            </a:r>
            <a:r>
              <a:rPr lang="cs-CZ" i="1" dirty="0"/>
              <a:t>, more </a:t>
            </a:r>
            <a:r>
              <a:rPr lang="cs-CZ" i="1" dirty="0" err="1"/>
              <a:t>geometrico</a:t>
            </a:r>
            <a:r>
              <a:rPr lang="cs-CZ" i="1" dirty="0"/>
              <a:t> </a:t>
            </a:r>
            <a:r>
              <a:rPr lang="cs-CZ" i="1" dirty="0" err="1"/>
              <a:t>demonstrata</a:t>
            </a:r>
            <a:r>
              <a:rPr lang="cs-CZ" dirty="0"/>
              <a:t> (1663)</a:t>
            </a:r>
          </a:p>
          <a:p>
            <a:r>
              <a:rPr lang="cs-CZ" dirty="0"/>
              <a:t>// </a:t>
            </a:r>
            <a:r>
              <a:rPr lang="cs-CZ" i="1" dirty="0"/>
              <a:t>Etika</a:t>
            </a:r>
            <a:r>
              <a:rPr lang="cs-CZ" dirty="0"/>
              <a:t>: V každé z pěti kapitol jsou uvedeny definice, následují axiomy a postuláty, z nichž jsou pak vyvozena tvrzení</a:t>
            </a:r>
          </a:p>
          <a:p>
            <a:r>
              <a:rPr lang="cs-CZ" dirty="0"/>
              <a:t>// </a:t>
            </a:r>
            <a:r>
              <a:rPr lang="cs-CZ" dirty="0" err="1"/>
              <a:t>Eukleidés</a:t>
            </a:r>
            <a:r>
              <a:rPr lang="cs-CZ" dirty="0"/>
              <a:t> (</a:t>
            </a:r>
            <a:r>
              <a:rPr lang="cs-CZ" i="1" dirty="0"/>
              <a:t>Základy</a:t>
            </a:r>
            <a:r>
              <a:rPr lang="cs-CZ" dirty="0"/>
              <a:t>): z výchozích definic a pěti postulátů je odvozeno více než čtyři sta vět a teorémů</a:t>
            </a:r>
          </a:p>
          <a:p>
            <a:r>
              <a:rPr lang="cs-CZ" dirty="0"/>
              <a:t>Racionalismus: skutečnost je uspořádaná a dešifrovatelná, řízená rozumem uchopitelnými principy</a:t>
            </a:r>
          </a:p>
        </p:txBody>
      </p:sp>
    </p:spTree>
    <p:custDataLst>
      <p:tags r:id="rId1"/>
    </p:custDataLst>
    <p:extLst>
      <p:ext uri="{BB962C8B-B14F-4D97-AF65-F5344CB8AC3E}">
        <p14:creationId xmlns:p14="http://schemas.microsoft.com/office/powerpoint/2010/main" val="271414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a:t>
            </a:r>
            <a:r>
              <a:rPr lang="cs-CZ" i="1" dirty="0"/>
              <a:t>Etiky</a:t>
            </a:r>
            <a:endParaRPr lang="cs-CZ" dirty="0"/>
          </a:p>
        </p:txBody>
      </p:sp>
      <p:sp>
        <p:nvSpPr>
          <p:cNvPr id="3" name="Zástupný symbol pro obsah 2"/>
          <p:cNvSpPr>
            <a:spLocks noGrp="1"/>
          </p:cNvSpPr>
          <p:nvPr>
            <p:ph idx="1"/>
          </p:nvPr>
        </p:nvSpPr>
        <p:spPr/>
        <p:txBody>
          <a:bodyPr/>
          <a:lstStyle/>
          <a:p>
            <a:pPr marL="571500" indent="-571500">
              <a:buAutoNum type="romanUcPeriod"/>
            </a:pPr>
            <a:r>
              <a:rPr lang="cs-CZ" dirty="0"/>
              <a:t>O Bohu</a:t>
            </a:r>
          </a:p>
          <a:p>
            <a:pPr marL="571500" indent="-571500">
              <a:buAutoNum type="romanUcPeriod"/>
            </a:pPr>
            <a:r>
              <a:rPr lang="cs-CZ" dirty="0"/>
              <a:t>O přirozenosti a původu mysli</a:t>
            </a:r>
          </a:p>
          <a:p>
            <a:pPr marL="571500" indent="-571500">
              <a:buAutoNum type="romanUcPeriod"/>
            </a:pPr>
            <a:r>
              <a:rPr lang="cs-CZ" dirty="0"/>
              <a:t>O původu a přirozenosti afektů</a:t>
            </a:r>
          </a:p>
          <a:p>
            <a:pPr marL="571500" indent="-571500">
              <a:buAutoNum type="romanUcPeriod"/>
            </a:pPr>
            <a:r>
              <a:rPr lang="cs-CZ" dirty="0"/>
              <a:t>O lidské nesvobodě neboli o síle afektů</a:t>
            </a:r>
          </a:p>
          <a:p>
            <a:pPr marL="571500" indent="-571500">
              <a:buAutoNum type="romanUcPeriod"/>
            </a:pPr>
            <a:r>
              <a:rPr lang="cs-CZ" dirty="0"/>
              <a:t>O moci rozumu neboli o lidské svobodě</a:t>
            </a:r>
          </a:p>
          <a:p>
            <a:pPr marL="571500" indent="-571500">
              <a:buAutoNum type="romanUcPeriod"/>
            </a:pPr>
            <a:endParaRPr lang="cs-CZ" dirty="0"/>
          </a:p>
          <a:p>
            <a:pPr marL="0" indent="0">
              <a:buNone/>
            </a:pPr>
            <a:r>
              <a:rPr lang="cs-CZ" dirty="0"/>
              <a:t>Cílem je ukázat cestu, kterou člověk může dosáhnout štěstí ve zcela deterministickém světě. </a:t>
            </a:r>
          </a:p>
          <a:p>
            <a:pPr marL="0" indent="0">
              <a:buNone/>
            </a:pPr>
            <a:endParaRPr lang="cs-CZ" dirty="0"/>
          </a:p>
        </p:txBody>
      </p:sp>
    </p:spTree>
    <p:custDataLst>
      <p:tags r:id="rId1"/>
    </p:custDataLst>
    <p:extLst>
      <p:ext uri="{BB962C8B-B14F-4D97-AF65-F5344CB8AC3E}">
        <p14:creationId xmlns:p14="http://schemas.microsoft.com/office/powerpoint/2010/main" val="102646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i="1" dirty="0"/>
              <a:t>Deus </a:t>
            </a:r>
            <a:r>
              <a:rPr lang="cs-CZ" i="1" dirty="0" err="1"/>
              <a:t>sive</a:t>
            </a:r>
            <a:r>
              <a:rPr lang="cs-CZ" i="1" dirty="0"/>
              <a:t> Natura</a:t>
            </a:r>
          </a:p>
        </p:txBody>
      </p:sp>
      <p:sp>
        <p:nvSpPr>
          <p:cNvPr id="3" name="Zástupný symbol pro obsah 2"/>
          <p:cNvSpPr>
            <a:spLocks noGrp="1"/>
          </p:cNvSpPr>
          <p:nvPr>
            <p:ph idx="1"/>
          </p:nvPr>
        </p:nvSpPr>
        <p:spPr/>
        <p:txBody>
          <a:bodyPr>
            <a:normAutofit/>
          </a:bodyPr>
          <a:lstStyle/>
          <a:p>
            <a:r>
              <a:rPr lang="cs-CZ" dirty="0"/>
              <a:t>Existuje pouze jedna jediná, věčná a nekonečná substance (Bůh = Příroda) </a:t>
            </a:r>
          </a:p>
          <a:p>
            <a:r>
              <a:rPr lang="cs-CZ" dirty="0"/>
              <a:t>Vše, co jest, je součástí této jedné substance neboli Přírody -&gt; vše, co jest, je neměnným a nevyhnutelným způsobem determinováno, určeno přírodou.</a:t>
            </a:r>
          </a:p>
          <a:p>
            <a:r>
              <a:rPr lang="cs-CZ" dirty="0"/>
              <a:t>Není nic, co by mohlo uniknout přírodním zákonům. Nejsou žádné výjimky. Vše, co jest, vyplývá z absolutní nutností z univerzálně platných přírodních zákonů. </a:t>
            </a:r>
          </a:p>
          <a:p>
            <a:pPr marL="0" indent="0">
              <a:buNone/>
            </a:pPr>
            <a:endParaRPr lang="cs-CZ" dirty="0"/>
          </a:p>
        </p:txBody>
      </p:sp>
    </p:spTree>
    <p:custDataLst>
      <p:tags r:id="rId1"/>
    </p:custDataLst>
    <p:extLst>
      <p:ext uri="{BB962C8B-B14F-4D97-AF65-F5344CB8AC3E}">
        <p14:creationId xmlns:p14="http://schemas.microsoft.com/office/powerpoint/2010/main" val="351828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Kritika antropomorfismu a finalismu</a:t>
            </a:r>
          </a:p>
        </p:txBody>
      </p:sp>
      <p:sp>
        <p:nvSpPr>
          <p:cNvPr id="3" name="Zástupný symbol pro obsah 2"/>
          <p:cNvSpPr>
            <a:spLocks noGrp="1"/>
          </p:cNvSpPr>
          <p:nvPr>
            <p:ph idx="1"/>
          </p:nvPr>
        </p:nvSpPr>
        <p:spPr>
          <a:xfrm>
            <a:off x="838200" y="1447060"/>
            <a:ext cx="10515600" cy="5228947"/>
          </a:xfrm>
        </p:spPr>
        <p:txBody>
          <a:bodyPr>
            <a:noAutofit/>
          </a:bodyPr>
          <a:lstStyle/>
          <a:p>
            <a:pPr marL="0" indent="0">
              <a:buNone/>
            </a:pPr>
            <a:r>
              <a:rPr lang="cs-CZ" sz="2200" u="sng" dirty="0"/>
              <a:t>Odmítnutí finalismu v přírodě: </a:t>
            </a:r>
          </a:p>
          <a:p>
            <a:r>
              <a:rPr lang="cs-CZ" sz="2200" dirty="0"/>
              <a:t>V přírodě také nejsou žádné účely. Nic se neděje kvůli nějaké finální příčině nebo proto, aby to sloužilo jakémukoli plánu či cíli. Vše, co se děje, se děje proto, že to bylo způsobeno obyčejným kauzálním řádem přírody. </a:t>
            </a:r>
            <a:endParaRPr lang="cs-CZ" sz="2200" i="1" dirty="0"/>
          </a:p>
          <a:p>
            <a:r>
              <a:rPr lang="cs-CZ" sz="2200" dirty="0"/>
              <a:t>Skutečnost a dokonalost jako totožné</a:t>
            </a:r>
          </a:p>
          <a:p>
            <a:pPr marL="0" indent="0">
              <a:buNone/>
            </a:pPr>
            <a:r>
              <a:rPr lang="cs-CZ" sz="2200" u="sng" dirty="0"/>
              <a:t>Odmítnutí představy Boha jako Stvořitele stojícího mimo stvořený svět</a:t>
            </a:r>
          </a:p>
          <a:p>
            <a:pPr marL="0" indent="0">
              <a:buNone/>
            </a:pPr>
            <a:r>
              <a:rPr lang="cs-CZ" sz="2200" dirty="0"/>
              <a:t>Bůh je totožný s  univerzálními, kauzálními principy přírody - je jen jedna 	substance a nic mimo ní, ani její stvořitel</a:t>
            </a:r>
          </a:p>
          <a:p>
            <a:pPr marL="0" indent="0">
              <a:buNone/>
            </a:pPr>
            <a:r>
              <a:rPr lang="cs-CZ" sz="2200" dirty="0"/>
              <a:t>Představa Boha Stvořitele je důsledkem neadekvátní aplikace ideje, kterou máme o sobě samých, na pojem Boha</a:t>
            </a:r>
          </a:p>
          <a:p>
            <a:pPr marL="0" indent="0">
              <a:buNone/>
            </a:pPr>
            <a:r>
              <a:rPr lang="cs-CZ" sz="2200" u="sng" dirty="0"/>
              <a:t>Odmítnutí představy Boha jako Zákonodárce a garanta mravního řádu</a:t>
            </a:r>
          </a:p>
          <a:p>
            <a:pPr marL="0" indent="0">
              <a:buNone/>
            </a:pPr>
            <a:r>
              <a:rPr lang="cs-CZ" sz="2200" dirty="0"/>
              <a:t>Z determinismu plyne, že skutečnost a dokonalost je totéž. </a:t>
            </a:r>
          </a:p>
          <a:p>
            <a:pPr marL="0" indent="0">
              <a:buNone/>
            </a:pPr>
            <a:r>
              <a:rPr lang="cs-CZ" sz="2200" dirty="0"/>
              <a:t>Neexistuje Boží zákon ve smyslu zákazu či nařízení, jemuž bychom se mohli vzepřít, nebo mu přitakat. Boží zákony jsou totéž co nutné zákony přírody. </a:t>
            </a:r>
          </a:p>
        </p:txBody>
      </p:sp>
    </p:spTree>
    <p:custDataLst>
      <p:tags r:id="rId1"/>
    </p:custDataLst>
    <p:extLst>
      <p:ext uri="{BB962C8B-B14F-4D97-AF65-F5344CB8AC3E}">
        <p14:creationId xmlns:p14="http://schemas.microsoft.com/office/powerpoint/2010/main" val="350335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65517" y="201223"/>
            <a:ext cx="10515600" cy="1325563"/>
          </a:xfrm>
        </p:spPr>
        <p:txBody>
          <a:bodyPr/>
          <a:lstStyle/>
          <a:p>
            <a:pPr algn="ctr"/>
            <a:r>
              <a:rPr lang="cs-CZ" dirty="0"/>
              <a:t>Monismus</a:t>
            </a:r>
          </a:p>
        </p:txBody>
      </p:sp>
      <p:sp>
        <p:nvSpPr>
          <p:cNvPr id="3" name="Zástupný symbol pro obsah 2"/>
          <p:cNvSpPr>
            <a:spLocks noGrp="1"/>
          </p:cNvSpPr>
          <p:nvPr>
            <p:ph idx="1"/>
          </p:nvPr>
        </p:nvSpPr>
        <p:spPr>
          <a:xfrm>
            <a:off x="1019354" y="1825625"/>
            <a:ext cx="10824714" cy="4351338"/>
          </a:xfrm>
        </p:spPr>
        <p:txBody>
          <a:bodyPr>
            <a:normAutofit lnSpcReduction="10000"/>
          </a:bodyPr>
          <a:lstStyle/>
          <a:p>
            <a:r>
              <a:rPr lang="cs-CZ" dirty="0"/>
              <a:t>Příroda má nekonečný počet atributů, z nichž každý vyjadřuje univerzální povahu věcí.</a:t>
            </a:r>
          </a:p>
          <a:p>
            <a:r>
              <a:rPr lang="cs-CZ" dirty="0"/>
              <a:t>My však známe pouze 2 z těchto atributů: </a:t>
            </a:r>
            <a:r>
              <a:rPr lang="cs-CZ" i="1" dirty="0"/>
              <a:t>myšlení</a:t>
            </a:r>
            <a:r>
              <a:rPr lang="cs-CZ" dirty="0"/>
              <a:t> a </a:t>
            </a:r>
            <a:r>
              <a:rPr lang="cs-CZ" i="1" dirty="0"/>
              <a:t>rozprostraněnost</a:t>
            </a:r>
            <a:r>
              <a:rPr lang="cs-CZ" dirty="0"/>
              <a:t>.</a:t>
            </a:r>
          </a:p>
          <a:p>
            <a:r>
              <a:rPr lang="cs-CZ" dirty="0"/>
              <a:t>„</a:t>
            </a:r>
            <a:r>
              <a:rPr lang="cs-CZ" b="1" dirty="0"/>
              <a:t>Mysl a tělo jsou jedna a táž věc, kterou chápeme jednou ve smyslu atributu myšlení a podruhé ve smyslu atributu rozlehlosti</a:t>
            </a:r>
            <a:r>
              <a:rPr lang="cs-CZ" dirty="0"/>
              <a:t>“ (III, tvrz. 2).</a:t>
            </a:r>
          </a:p>
          <a:p>
            <a:r>
              <a:rPr lang="cs-CZ" dirty="0"/>
              <a:t> Jedna a tatáž věc či událost se tak projevuje či vyjadřuje jak v </a:t>
            </a:r>
            <a:r>
              <a:rPr lang="cs-CZ" i="1" dirty="0"/>
              <a:t>myšlení</a:t>
            </a:r>
            <a:r>
              <a:rPr lang="cs-CZ" dirty="0"/>
              <a:t> (jakožto myšlenka nebo význam věci pro náš duševní život), tak i v </a:t>
            </a:r>
            <a:r>
              <a:rPr lang="cs-CZ" i="1" dirty="0"/>
              <a:t>rozprostraněnosti</a:t>
            </a:r>
            <a:r>
              <a:rPr lang="cs-CZ" dirty="0"/>
              <a:t> (jakožto hmotná věc či fyzikální událost).</a:t>
            </a:r>
          </a:p>
          <a:p>
            <a:r>
              <a:rPr lang="cs-CZ" dirty="0"/>
              <a:t>Svět myšlenkový a svět rozlehlý jsou totožné, ale my je chápeme pomocí různých pojmů. </a:t>
            </a:r>
          </a:p>
        </p:txBody>
      </p:sp>
    </p:spTree>
    <p:custDataLst>
      <p:tags r:id="rId1"/>
    </p:custDataLst>
    <p:extLst>
      <p:ext uri="{BB962C8B-B14F-4D97-AF65-F5344CB8AC3E}">
        <p14:creationId xmlns:p14="http://schemas.microsoft.com/office/powerpoint/2010/main" val="421639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Monismus</a:t>
            </a:r>
          </a:p>
        </p:txBody>
      </p:sp>
      <p:sp>
        <p:nvSpPr>
          <p:cNvPr id="3" name="Zástupný symbol pro obsah 2"/>
          <p:cNvSpPr>
            <a:spLocks noGrp="1"/>
          </p:cNvSpPr>
          <p:nvPr>
            <p:ph idx="1"/>
          </p:nvPr>
        </p:nvSpPr>
        <p:spPr>
          <a:xfrm>
            <a:off x="838200" y="1825625"/>
            <a:ext cx="10515600" cy="4351338"/>
          </a:xfrm>
        </p:spPr>
        <p:txBody>
          <a:bodyPr/>
          <a:lstStyle/>
          <a:p>
            <a:r>
              <a:rPr lang="cs-CZ" dirty="0"/>
              <a:t>„Například kruh existující v přírodě a idea existujícího kruhu, jež je rovněž v Bohu, jsou jedna a táž věc explikovaná různými atributy.“</a:t>
            </a:r>
          </a:p>
          <a:p>
            <a:pPr marL="0" indent="0">
              <a:buNone/>
            </a:pPr>
            <a:r>
              <a:rPr lang="cs-CZ" dirty="0"/>
              <a:t> (</a:t>
            </a:r>
            <a:r>
              <a:rPr lang="cs-CZ" i="1" dirty="0"/>
              <a:t>Etika</a:t>
            </a:r>
            <a:r>
              <a:rPr lang="cs-CZ" dirty="0"/>
              <a:t>, II, tvrz. 7). </a:t>
            </a:r>
          </a:p>
          <a:p>
            <a:pPr marL="0" indent="0">
              <a:buNone/>
            </a:pPr>
            <a:endParaRPr lang="cs-CZ" dirty="0"/>
          </a:p>
          <a:p>
            <a:r>
              <a:rPr lang="cs-CZ" dirty="0"/>
              <a:t>„…uspořádání a souvislost idejí je […] totožná s uspořádáním a souvislostmi věcí.“</a:t>
            </a:r>
          </a:p>
          <a:p>
            <a:pPr marL="0" indent="0">
              <a:buNone/>
            </a:pPr>
            <a:r>
              <a:rPr lang="cs-CZ" dirty="0"/>
              <a:t>(</a:t>
            </a:r>
            <a:r>
              <a:rPr lang="cs-CZ" i="1" dirty="0"/>
              <a:t>Etika</a:t>
            </a:r>
            <a:r>
              <a:rPr lang="cs-CZ" dirty="0"/>
              <a:t>, II, tvrz. 9). </a:t>
            </a:r>
          </a:p>
          <a:p>
            <a:pPr marL="0" indent="0">
              <a:buNone/>
            </a:pPr>
            <a:endParaRPr lang="cs-CZ" dirty="0"/>
          </a:p>
        </p:txBody>
      </p:sp>
    </p:spTree>
    <p:custDataLst>
      <p:tags r:id="rId1"/>
    </p:custDataLst>
    <p:extLst>
      <p:ext uri="{BB962C8B-B14F-4D97-AF65-F5344CB8AC3E}">
        <p14:creationId xmlns:p14="http://schemas.microsoft.com/office/powerpoint/2010/main" val="406499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11_Spinozova Etika jako filosofický výraz všeho, co jest - extended version[20221205173432216].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8460</TotalTime>
  <Words>3006</Words>
  <Application>Microsoft Office PowerPoint</Application>
  <PresentationFormat>Širokoúhlá obrazovka</PresentationFormat>
  <Paragraphs>205</Paragraphs>
  <Slides>33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Calibri</vt:lpstr>
      <vt:lpstr>Calibri Light</vt:lpstr>
      <vt:lpstr>Motiv Office</vt:lpstr>
      <vt:lpstr>Spinozova Etika  jako filosofický výraz všeho, co jest</vt:lpstr>
      <vt:lpstr>Spinozovo martýrium</vt:lpstr>
      <vt:lpstr>Spinozovo martýrium</vt:lpstr>
      <vt:lpstr>Ethica ordine geometrico demonstrata</vt:lpstr>
      <vt:lpstr>Struktura Etiky</vt:lpstr>
      <vt:lpstr>Deus sive Natura</vt:lpstr>
      <vt:lpstr>Kritika antropomorfismu a finalismu</vt:lpstr>
      <vt:lpstr>Monismus</vt:lpstr>
      <vt:lpstr>Monismus</vt:lpstr>
      <vt:lpstr>3 stupně poznání</vt:lpstr>
      <vt:lpstr>Prezentace aplikace PowerPoint</vt:lpstr>
      <vt:lpstr>Svoboda vs. determinismus</vt:lpstr>
      <vt:lpstr>Slepá ulička?</vt:lpstr>
      <vt:lpstr>Vyvrácení základních předpokladů tradiční morálky</vt:lpstr>
      <vt:lpstr>I. Odmítnutí představy Boha jako Stvořitele a garanta mravního řádu</vt:lpstr>
      <vt:lpstr>II. Mimo Dobro a Zlo</vt:lpstr>
      <vt:lpstr>Přehodnocení hodnot</vt:lpstr>
      <vt:lpstr>Příčina naší nesvobody - neznalost</vt:lpstr>
      <vt:lpstr>Etické pravidlo ≠ mravní zákon</vt:lpstr>
      <vt:lpstr>III. Blud svobodné vůle</vt:lpstr>
      <vt:lpstr>III.1. Mysl nemůže pohnout tělem</vt:lpstr>
      <vt:lpstr>Absurdní důsledky Descartova dualismu:</vt:lpstr>
      <vt:lpstr>„Nikdo dosud neurčil, co dokáže tělo.“ (III, 2)</vt:lpstr>
      <vt:lpstr>III.2. Člověk není „státem ve státě“</vt:lpstr>
      <vt:lpstr>Nemluvňata, opilci, žvanilové a zbabělci</vt:lpstr>
      <vt:lpstr>Odkud se bere iluze svobodné vůle?</vt:lpstr>
      <vt:lpstr>Námitky: </vt:lpstr>
      <vt:lpstr>Rozdíl morálky a Etiky: </vt:lpstr>
      <vt:lpstr>Spinoza &amp; Nietzsche</vt:lpstr>
      <vt:lpstr>Graduální pojetí svobody</vt:lpstr>
      <vt:lpstr>Jsme svobodní v té míře, v níž jsme příčinou svých adekvátních myšlenek</vt:lpstr>
      <vt:lpstr>Redefinice svobody</vt:lpstr>
      <vt:lpstr>Spinozův vliv a kritické zhodnocení: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Spinozova Etika  jako filosofický výraz všeho, co jest</dc:title>
  <dc:creator>Ondrej Svec</dc:creator>
  <cp:lastModifiedBy>Ondrej Svec</cp:lastModifiedBy>
  <cp:revision>42</cp:revision>
  <dcterms:created xsi:type="dcterms:W3CDTF">2014-02-24T16:03:56Z</dcterms:created>
  <dcterms:modified xsi:type="dcterms:W3CDTF">2023-12-18T15:53:29Z</dcterms:modified>
</cp:coreProperties>
</file>