
<file path=[Content_Types].xml><?xml version="1.0" encoding="utf-8"?>
<Types xmlns="http://schemas.openxmlformats.org/package/2006/content-types"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5" r:id="rId9"/>
    <p:sldId id="262" r:id="rId10"/>
    <p:sldId id="264" r:id="rId11"/>
    <p:sldId id="266" r:id="rId12"/>
    <p:sldId id="269" r:id="rId13"/>
    <p:sldId id="270" r:id="rId14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1734" y="12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ovací čára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ovací čára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a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a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a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ovací čára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ovací čára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ovací čára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a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a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a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a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a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ovací čára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8" name="Přímá spojovací čára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ovací čára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a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a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10" name="Přímá spojovací čára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ovací čára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ovací čára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ovací čára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31.03.2026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ovací čára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a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Dativ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Mgr. R. Kotková, </a:t>
            </a:r>
            <a:r>
              <a:rPr lang="cs-CZ" dirty="0" err="1"/>
              <a:t>Ph.D</a:t>
            </a:r>
            <a:r>
              <a:rPr lang="cs-CZ" dirty="0"/>
              <a:t>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539552" y="274638"/>
            <a:ext cx="7385248" cy="706090"/>
          </a:xfrm>
        </p:spPr>
        <p:txBody>
          <a:bodyPr/>
          <a:lstStyle/>
          <a:p>
            <a:r>
              <a:rPr lang="cs-CZ" b="1" dirty="0"/>
              <a:t>SLOVESA + DATIV + AKUZATIV</a:t>
            </a:r>
            <a:endParaRPr lang="cs-CZ" dirty="0"/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1"/>
          </p:nvPr>
        </p:nvSpPr>
        <p:spPr>
          <a:xfrm>
            <a:off x="467544" y="1124744"/>
            <a:ext cx="5400600" cy="5047456"/>
          </a:xfrm>
        </p:spPr>
        <p:txBody>
          <a:bodyPr>
            <a:normAutofit fontScale="70000" lnSpcReduction="20000"/>
          </a:bodyPr>
          <a:lstStyle/>
          <a:p>
            <a:r>
              <a:rPr lang="cs-CZ" b="1" dirty="0"/>
              <a:t>dávat</a:t>
            </a:r>
            <a:r>
              <a:rPr lang="cs-CZ" dirty="0"/>
              <a:t> (I.) / </a:t>
            </a:r>
            <a:r>
              <a:rPr lang="cs-CZ" b="1" dirty="0"/>
              <a:t>dát</a:t>
            </a:r>
            <a:r>
              <a:rPr lang="cs-CZ" dirty="0"/>
              <a:t> (I.) </a:t>
            </a:r>
            <a:r>
              <a:rPr lang="cs-CZ" b="1" dirty="0"/>
              <a:t>+ D + A </a:t>
            </a:r>
            <a:r>
              <a:rPr lang="cs-CZ" dirty="0"/>
              <a:t>(Dám mamince knihu.)</a:t>
            </a:r>
          </a:p>
          <a:p>
            <a:r>
              <a:rPr lang="cs-CZ" dirty="0"/>
              <a:t> </a:t>
            </a:r>
            <a:r>
              <a:rPr lang="cs-CZ" b="1" dirty="0"/>
              <a:t>kupovat </a:t>
            </a:r>
            <a:r>
              <a:rPr lang="cs-CZ" dirty="0"/>
              <a:t>(III.) / </a:t>
            </a:r>
            <a:r>
              <a:rPr lang="cs-CZ" b="1" dirty="0"/>
              <a:t>koupit</a:t>
            </a:r>
            <a:r>
              <a:rPr lang="cs-CZ" dirty="0"/>
              <a:t> (II.)</a:t>
            </a:r>
            <a:r>
              <a:rPr lang="cs-CZ" b="1" dirty="0"/>
              <a:t> + D                                    </a:t>
            </a:r>
            <a:r>
              <a:rPr lang="cs-CZ" dirty="0"/>
              <a:t>(Koupím mamince knihu. = Koupím pro maminku knihu.) </a:t>
            </a:r>
          </a:p>
          <a:p>
            <a:r>
              <a:rPr lang="cs-CZ" b="1" dirty="0"/>
              <a:t>posílat</a:t>
            </a:r>
            <a:r>
              <a:rPr lang="cs-CZ" dirty="0"/>
              <a:t> (I.) / </a:t>
            </a:r>
            <a:r>
              <a:rPr lang="cs-CZ" b="1" dirty="0"/>
              <a:t>poslat </a:t>
            </a:r>
            <a:r>
              <a:rPr lang="cs-CZ" dirty="0"/>
              <a:t>(IV.), pošlu, poslal jsem </a:t>
            </a:r>
            <a:r>
              <a:rPr lang="cs-CZ" b="1" dirty="0"/>
              <a:t>+ D + A </a:t>
            </a:r>
          </a:p>
          <a:p>
            <a:pPr>
              <a:buNone/>
            </a:pPr>
            <a:r>
              <a:rPr lang="cs-CZ" b="1" dirty="0"/>
              <a:t>    </a:t>
            </a:r>
            <a:r>
              <a:rPr lang="cs-CZ" dirty="0"/>
              <a:t>(Pošlu mamince dopis.)</a:t>
            </a:r>
          </a:p>
          <a:p>
            <a:r>
              <a:rPr lang="cs-CZ" dirty="0"/>
              <a:t> </a:t>
            </a:r>
            <a:r>
              <a:rPr lang="cs-CZ" b="1" dirty="0"/>
              <a:t>půjčovat </a:t>
            </a:r>
            <a:r>
              <a:rPr lang="cs-CZ" dirty="0"/>
              <a:t>(III.) / </a:t>
            </a:r>
            <a:r>
              <a:rPr lang="cs-CZ" b="1" dirty="0"/>
              <a:t>půjčit </a:t>
            </a:r>
            <a:r>
              <a:rPr lang="cs-CZ" dirty="0"/>
              <a:t>(II.) </a:t>
            </a:r>
            <a:r>
              <a:rPr lang="cs-CZ" b="1" dirty="0"/>
              <a:t>+ D + A </a:t>
            </a:r>
          </a:p>
          <a:p>
            <a:pPr>
              <a:buNone/>
            </a:pPr>
            <a:r>
              <a:rPr lang="cs-CZ" dirty="0"/>
              <a:t>(Půjčím kamarádce knihu.) </a:t>
            </a:r>
          </a:p>
          <a:p>
            <a:r>
              <a:rPr lang="cs-CZ" b="1" dirty="0"/>
              <a:t>vracet </a:t>
            </a:r>
            <a:r>
              <a:rPr lang="cs-CZ" dirty="0"/>
              <a:t>(II.) /  </a:t>
            </a:r>
            <a:r>
              <a:rPr lang="cs-CZ" b="1" dirty="0"/>
              <a:t>vrátit </a:t>
            </a:r>
            <a:r>
              <a:rPr lang="cs-CZ" dirty="0"/>
              <a:t>(II.)</a:t>
            </a:r>
            <a:r>
              <a:rPr lang="cs-CZ" b="1" dirty="0"/>
              <a:t> + D + A</a:t>
            </a:r>
          </a:p>
          <a:p>
            <a:pPr>
              <a:buNone/>
            </a:pPr>
            <a:r>
              <a:rPr lang="cs-CZ" b="1" dirty="0"/>
              <a:t> </a:t>
            </a:r>
            <a:r>
              <a:rPr lang="cs-CZ" dirty="0"/>
              <a:t>(Vrátím kamarádce knihu.) </a:t>
            </a:r>
          </a:p>
          <a:p>
            <a:r>
              <a:rPr lang="cs-CZ" b="1" dirty="0"/>
              <a:t>říkat </a:t>
            </a:r>
            <a:r>
              <a:rPr lang="cs-CZ" dirty="0"/>
              <a:t>(I.) /</a:t>
            </a:r>
            <a:r>
              <a:rPr lang="cs-CZ" b="1" dirty="0"/>
              <a:t> říct </a:t>
            </a:r>
            <a:r>
              <a:rPr lang="cs-CZ" dirty="0"/>
              <a:t>(IV.), řeknu, řekl jsem </a:t>
            </a:r>
            <a:r>
              <a:rPr lang="cs-CZ" b="1" dirty="0"/>
              <a:t>+ D + A </a:t>
            </a:r>
          </a:p>
          <a:p>
            <a:pPr>
              <a:buNone/>
            </a:pPr>
            <a:r>
              <a:rPr lang="cs-CZ" dirty="0"/>
              <a:t>(Řeknu to kamarádce.) </a:t>
            </a:r>
          </a:p>
          <a:p>
            <a:r>
              <a:rPr lang="cs-CZ" b="1" dirty="0"/>
              <a:t>vysvětlovat </a:t>
            </a:r>
            <a:r>
              <a:rPr lang="cs-CZ" dirty="0"/>
              <a:t>(III.) /</a:t>
            </a:r>
            <a:r>
              <a:rPr lang="cs-CZ" b="1" dirty="0"/>
              <a:t> vysvětlit </a:t>
            </a:r>
            <a:r>
              <a:rPr lang="cs-CZ" dirty="0"/>
              <a:t>(II.) + </a:t>
            </a:r>
            <a:r>
              <a:rPr lang="cs-CZ" b="1" dirty="0"/>
              <a:t>D + A </a:t>
            </a:r>
          </a:p>
          <a:p>
            <a:pPr>
              <a:buNone/>
            </a:pPr>
            <a:r>
              <a:rPr lang="cs-CZ" dirty="0"/>
              <a:t>(Vysvětlím studentovi novou gramatiku.)</a:t>
            </a:r>
          </a:p>
          <a:p>
            <a:r>
              <a:rPr lang="cs-CZ" dirty="0"/>
              <a:t> vyřizovat (III.) / vyřídit (II.) + D + A (Vyřídím kamarádce vzkaz.)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2"/>
          </p:nvPr>
        </p:nvSpPr>
        <p:spPr>
          <a:xfrm>
            <a:off x="6012160" y="1052736"/>
            <a:ext cx="1915688" cy="5119464"/>
          </a:xfrm>
        </p:spPr>
        <p:txBody>
          <a:bodyPr>
            <a:normAutofit fontScale="70000" lnSpcReduction="20000"/>
          </a:bodyPr>
          <a:lstStyle/>
          <a:p>
            <a:r>
              <a:rPr lang="en-US" dirty="0"/>
              <a:t>to give </a:t>
            </a:r>
            <a:endParaRPr lang="cs-CZ" dirty="0"/>
          </a:p>
          <a:p>
            <a:r>
              <a:rPr lang="en-US" dirty="0"/>
              <a:t>to buy </a:t>
            </a:r>
            <a:endParaRPr lang="cs-CZ" dirty="0"/>
          </a:p>
          <a:p>
            <a:endParaRPr lang="cs-CZ" dirty="0"/>
          </a:p>
          <a:p>
            <a:r>
              <a:rPr lang="en-US" dirty="0"/>
              <a:t>to send</a:t>
            </a:r>
            <a:endParaRPr lang="cs-CZ" dirty="0"/>
          </a:p>
          <a:p>
            <a:pPr>
              <a:buNone/>
            </a:pPr>
            <a:r>
              <a:rPr lang="en-US" dirty="0"/>
              <a:t>  </a:t>
            </a:r>
            <a:endParaRPr lang="cs-CZ" dirty="0"/>
          </a:p>
          <a:p>
            <a:r>
              <a:rPr lang="en-US" dirty="0"/>
              <a:t>to lend </a:t>
            </a:r>
            <a:endParaRPr lang="cs-CZ" dirty="0"/>
          </a:p>
          <a:p>
            <a:endParaRPr lang="cs-CZ" dirty="0"/>
          </a:p>
          <a:p>
            <a:r>
              <a:rPr lang="en-US" dirty="0"/>
              <a:t>to return</a:t>
            </a:r>
            <a:r>
              <a:rPr lang="cs-CZ" dirty="0"/>
              <a:t>/To </a:t>
            </a:r>
            <a:r>
              <a:rPr lang="en-US" dirty="0"/>
              <a:t>give back </a:t>
            </a:r>
            <a:endParaRPr lang="cs-CZ" dirty="0"/>
          </a:p>
          <a:p>
            <a:r>
              <a:rPr lang="en-US" dirty="0"/>
              <a:t>to say </a:t>
            </a:r>
            <a:endParaRPr lang="cs-CZ" dirty="0"/>
          </a:p>
          <a:p>
            <a:endParaRPr lang="cs-CZ" dirty="0"/>
          </a:p>
          <a:p>
            <a:r>
              <a:rPr lang="en-US" dirty="0"/>
              <a:t>to explain  </a:t>
            </a:r>
            <a:endParaRPr lang="cs-CZ" dirty="0"/>
          </a:p>
          <a:p>
            <a:endParaRPr lang="cs-CZ" dirty="0"/>
          </a:p>
          <a:p>
            <a:r>
              <a:rPr lang="en-US" dirty="0"/>
              <a:t>to pass a message</a:t>
            </a:r>
            <a:endParaRPr lang="cs-CZ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706090"/>
          </a:xfrm>
        </p:spPr>
        <p:txBody>
          <a:bodyPr/>
          <a:lstStyle/>
          <a:p>
            <a:r>
              <a:rPr lang="cs-CZ" dirty="0"/>
              <a:t>Ptejte se, odpovídejte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>
          <a:xfrm>
            <a:off x="467544" y="980728"/>
            <a:ext cx="7457256" cy="5493224"/>
          </a:xfrm>
        </p:spPr>
        <p:txBody>
          <a:bodyPr>
            <a:normAutofit lnSpcReduction="10000"/>
          </a:bodyPr>
          <a:lstStyle/>
          <a:p>
            <a:r>
              <a:rPr lang="cs-CZ" sz="2800" dirty="0"/>
              <a:t>Ke komu chodíš často na návštěvu a proč?</a:t>
            </a:r>
          </a:p>
          <a:p>
            <a:r>
              <a:rPr lang="cs-CZ" sz="2800" dirty="0"/>
              <a:t>Ke komu nechodíš rád a proč? (např. zubař, doktor, šéf...)</a:t>
            </a:r>
          </a:p>
          <a:p>
            <a:r>
              <a:rPr lang="cs-CZ" sz="2800" dirty="0"/>
              <a:t>Kvůli komu nebo čemu jste přijel/a do ČR/ se učíte česky?</a:t>
            </a:r>
          </a:p>
          <a:p>
            <a:r>
              <a:rPr lang="cs-CZ" sz="2800" dirty="0"/>
              <a:t>Díky komu nebo čemu je tvoje čeština lepší?</a:t>
            </a:r>
          </a:p>
          <a:p>
            <a:r>
              <a:rPr lang="cs-CZ" sz="2800" dirty="0"/>
              <a:t>Kvůli komu nebo čemu se  začneš zlobit?</a:t>
            </a:r>
          </a:p>
          <a:p>
            <a:r>
              <a:rPr lang="cs-CZ" sz="2800" dirty="0"/>
              <a:t>Díky komu nebo čemu je tvoje nálada lepší?</a:t>
            </a:r>
          </a:p>
          <a:p>
            <a:r>
              <a:rPr lang="cs-CZ" sz="2800" dirty="0"/>
              <a:t>Naproti čemu je tvůj dům/ byt? </a:t>
            </a:r>
          </a:p>
          <a:p>
            <a:r>
              <a:rPr lang="cs-CZ" sz="2800" dirty="0"/>
              <a:t>Proti čemu bys šel demonstrovat?</a:t>
            </a:r>
          </a:p>
          <a:p>
            <a:r>
              <a:rPr lang="cs-CZ" sz="2800" dirty="0"/>
              <a:t>Ke komu z rodiny máš nejvíc blízko a proč?</a:t>
            </a:r>
          </a:p>
          <a:p>
            <a:endParaRPr lang="cs-CZ" dirty="0"/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490066"/>
          </a:xfrm>
        </p:spPr>
        <p:txBody>
          <a:bodyPr>
            <a:normAutofit fontScale="90000"/>
          </a:bodyPr>
          <a:lstStyle/>
          <a:p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br>
              <a:rPr lang="cs-CZ" b="1" dirty="0"/>
            </a:br>
            <a:r>
              <a:rPr lang="cs-CZ" b="1" dirty="0"/>
              <a:t>Návštěva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67544" y="404664"/>
            <a:ext cx="7467600" cy="5953872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John studuje ___ Praze. Je ___ Ameriky. Má sestru  a mladšího bratra. Sestra studovala češtinu a evropskou historii ___ americké univerzitě. Má ráda Českou republiku. ___ sestře se John začal taky zajímat o Česko. Potom odjel __ kolegovi ___ Berlína. Navštívil taky Prahu a ___rok se tam vrátil studovat. Bydlí v Praze 7 ___ bance. Fotografuje Prahu a taky jiná česká města. Posílá fotografie Prahy ____Ameriky. Sestra se __ně dívá ráda. Chce taky poznat Prahu a vidět zase bratra. ___ tomu jede ____ Prahy _ Johnovi. John ____ ni čeká. Jedou ___restaurace, protože sestra má velký hlad. Potom jedou ____ hotelu, kde John objednal ____ sestru hezký pokoj. Sestra je unavená a těší se ___ sprchu a ___ postel. Ráno sestra chce vidět nějaké pražské památky. Jdou ___ procházku na Staré Město a Malou Stranu. Sestra chce jít ____ nějakou výstavu, proto jdou ___ Národní galerie. Dívají se ____ Vltavu, staré domy a krásné kostely. Potom mají žízeň a jdou ____ hospody ____ pivo. Sestra říká: „Praha se mi líbí!“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3528" y="-171400"/>
            <a:ext cx="7601272" cy="1152128"/>
          </a:xfrm>
        </p:spPr>
        <p:txBody>
          <a:bodyPr>
            <a:normAutofit fontScale="90000"/>
          </a:bodyPr>
          <a:lstStyle/>
          <a:p>
            <a:br>
              <a:rPr lang="cs-CZ" sz="2700" b="1" dirty="0"/>
            </a:br>
            <a:br>
              <a:rPr lang="cs-CZ" sz="2700" b="1" dirty="0"/>
            </a:br>
            <a:br>
              <a:rPr lang="cs-CZ" sz="2700" b="1" dirty="0"/>
            </a:br>
            <a:br>
              <a:rPr lang="cs-CZ" sz="2700" b="1" dirty="0"/>
            </a:br>
            <a:br>
              <a:rPr lang="cs-CZ" sz="2700" b="1" dirty="0"/>
            </a:br>
            <a:br>
              <a:rPr lang="cs-CZ" sz="2700" b="1" dirty="0"/>
            </a:br>
            <a:br>
              <a:rPr lang="cs-CZ" sz="2700" b="1" dirty="0"/>
            </a:br>
            <a:br>
              <a:rPr lang="cs-CZ" sz="2700" b="1" dirty="0"/>
            </a:br>
            <a:br>
              <a:rPr lang="cs-CZ" sz="2700" b="1" dirty="0"/>
            </a:br>
            <a:br>
              <a:rPr lang="cs-CZ" sz="2700" b="1" dirty="0"/>
            </a:br>
            <a:br>
              <a:rPr lang="cs-CZ" sz="2700" b="1" dirty="0"/>
            </a:br>
            <a:r>
              <a:rPr lang="cs-CZ" sz="2700" b="1" dirty="0"/>
              <a:t>Napište jako jednu větu. Používejte prepozice </a:t>
            </a:r>
            <a:r>
              <a:rPr lang="cs-CZ" sz="2700" b="1" u="sng" dirty="0"/>
              <a:t>kvůli</a:t>
            </a:r>
            <a:r>
              <a:rPr lang="cs-CZ" sz="2700" b="1" dirty="0"/>
              <a:t> , </a:t>
            </a:r>
            <a:r>
              <a:rPr lang="cs-CZ" sz="2700" b="1" u="sng" dirty="0"/>
              <a:t>díky</a:t>
            </a:r>
            <a:r>
              <a:rPr lang="cs-CZ" sz="2700" b="1" dirty="0"/>
              <a:t> nebo </a:t>
            </a:r>
            <a:r>
              <a:rPr lang="cs-CZ" sz="2700" b="1" u="sng" dirty="0"/>
              <a:t>proti/naproti</a:t>
            </a:r>
            <a:r>
              <a:rPr lang="cs-CZ" b="1" dirty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124744"/>
            <a:ext cx="7467600" cy="5349208"/>
          </a:xfrm>
        </p:spPr>
        <p:txBody>
          <a:bodyPr>
            <a:normAutofit fontScale="40000" lnSpcReduction="20000"/>
          </a:bodyPr>
          <a:lstStyle/>
          <a:p>
            <a:r>
              <a:rPr lang="cs-CZ" b="1" dirty="0"/>
              <a:t> </a:t>
            </a:r>
            <a:endParaRPr lang="cs-CZ" dirty="0"/>
          </a:p>
          <a:p>
            <a:pPr lvl="0"/>
            <a:r>
              <a:rPr lang="cs-CZ" sz="2900" dirty="0"/>
              <a:t>Kamarádka byla nemocná a já jsem se musela starat o jejího psa. Proto jsem nemohla jet na výlet.</a:t>
            </a:r>
          </a:p>
          <a:p>
            <a:r>
              <a:rPr lang="cs-CZ" sz="2900" dirty="0"/>
              <a:t> </a:t>
            </a:r>
          </a:p>
          <a:p>
            <a:pPr lvl="0"/>
            <a:r>
              <a:rPr lang="cs-CZ" sz="2900" dirty="0"/>
              <a:t>Jako dítě jsem měl silnou alergii na mléko. Ale moji rodiče našli jednoho dobrého doktora a on mi moc pomohl, takže jsem teď bez alergie.</a:t>
            </a:r>
          </a:p>
          <a:p>
            <a:r>
              <a:rPr lang="cs-CZ" sz="2900" dirty="0"/>
              <a:t> </a:t>
            </a:r>
          </a:p>
          <a:p>
            <a:pPr lvl="0"/>
            <a:r>
              <a:rPr lang="cs-CZ" sz="2900" dirty="0"/>
              <a:t>Včera bylo opravdu moc špatné počasí. Proto jsme nemohli udělat party na zahradě.</a:t>
            </a:r>
          </a:p>
          <a:p>
            <a:r>
              <a:rPr lang="cs-CZ" sz="2900" dirty="0"/>
              <a:t> </a:t>
            </a:r>
          </a:p>
          <a:p>
            <a:pPr lvl="0"/>
            <a:r>
              <a:rPr lang="cs-CZ" sz="2900" dirty="0"/>
              <a:t>Můj učitel angličtiny na základní škole byl moc přísný. Proto teď mluvím výborně anglicky.</a:t>
            </a:r>
          </a:p>
          <a:p>
            <a:r>
              <a:rPr lang="cs-CZ" sz="2900" dirty="0"/>
              <a:t> </a:t>
            </a:r>
          </a:p>
          <a:p>
            <a:pPr lvl="0"/>
            <a:r>
              <a:rPr lang="cs-CZ" sz="2900" dirty="0"/>
              <a:t>Včera silně pršelo. Proto jsem se včera vrátil domů úplně mokrý.</a:t>
            </a:r>
          </a:p>
          <a:p>
            <a:r>
              <a:rPr lang="cs-CZ" sz="2900" dirty="0"/>
              <a:t> </a:t>
            </a:r>
          </a:p>
          <a:p>
            <a:pPr lvl="0"/>
            <a:r>
              <a:rPr lang="cs-CZ" sz="2900" dirty="0"/>
              <a:t>Vidíš ten vysoký dům? To je Komerční banka. Kavárna je na druhé straně ulice.</a:t>
            </a:r>
          </a:p>
          <a:p>
            <a:r>
              <a:rPr lang="cs-CZ" sz="2900" dirty="0"/>
              <a:t> </a:t>
            </a:r>
          </a:p>
          <a:p>
            <a:pPr lvl="0"/>
            <a:r>
              <a:rPr lang="cs-CZ" sz="2900" dirty="0"/>
              <a:t>Když jsem byl malý, nešla mi matematika. Ale můj starší bratr mi ji vždycky dobře vysvětlil a teď ji studuju na vysoké škole.</a:t>
            </a:r>
          </a:p>
          <a:p>
            <a:r>
              <a:rPr lang="cs-CZ" sz="2900" dirty="0"/>
              <a:t> </a:t>
            </a:r>
          </a:p>
          <a:p>
            <a:pPr lvl="0"/>
            <a:r>
              <a:rPr lang="cs-CZ" sz="2900" dirty="0"/>
              <a:t>Podívej se. Tamhle sedí krásná dívka v modré halence. Můj bratr sedí na druhé straně stolu.</a:t>
            </a:r>
          </a:p>
          <a:p>
            <a:r>
              <a:rPr lang="cs-CZ" sz="2900" dirty="0"/>
              <a:t> </a:t>
            </a:r>
          </a:p>
          <a:p>
            <a:pPr lvl="0"/>
            <a:r>
              <a:rPr lang="cs-CZ" sz="2900" dirty="0"/>
              <a:t>V centru byla těžká dopravní nehoda. Proto tramvaje nemohly jet a já jsem přijel pozdě do práce.</a:t>
            </a:r>
          </a:p>
          <a:p>
            <a:r>
              <a:rPr lang="cs-CZ" sz="2900" dirty="0"/>
              <a:t> </a:t>
            </a:r>
          </a:p>
          <a:p>
            <a:pPr lvl="0"/>
            <a:r>
              <a:rPr lang="cs-CZ" sz="2900" dirty="0"/>
              <a:t>Lidé na náměstí protestovali, protože nechtěli tak arogantního a sprostého prezidenta.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851764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Dativ? – známe „Jdu k ............“ (lekce 8)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Doktor</a:t>
            </a:r>
          </a:p>
          <a:p>
            <a:r>
              <a:rPr lang="cs-CZ" dirty="0"/>
              <a:t>Kolega</a:t>
            </a:r>
          </a:p>
          <a:p>
            <a:r>
              <a:rPr lang="cs-CZ" dirty="0"/>
              <a:t>Kamarád 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 err="1"/>
              <a:t>Masculinum</a:t>
            </a:r>
            <a:r>
              <a:rPr lang="cs-CZ" dirty="0"/>
              <a:t> </a:t>
            </a:r>
            <a:r>
              <a:rPr lang="cs-CZ" dirty="0" err="1"/>
              <a:t>animatum</a:t>
            </a:r>
            <a:r>
              <a:rPr lang="cs-CZ" dirty="0"/>
              <a:t> (</a:t>
            </a:r>
            <a:r>
              <a:rPr lang="cs-CZ" dirty="0" err="1"/>
              <a:t>hard</a:t>
            </a:r>
            <a:r>
              <a:rPr lang="cs-CZ" dirty="0"/>
              <a:t> </a:t>
            </a:r>
            <a:r>
              <a:rPr lang="cs-CZ" dirty="0" err="1"/>
              <a:t>ending</a:t>
            </a:r>
            <a:r>
              <a:rPr lang="cs-CZ" dirty="0"/>
              <a:t>)</a:t>
            </a:r>
          </a:p>
          <a:p>
            <a:r>
              <a:rPr lang="cs-CZ" dirty="0"/>
              <a:t>(mužský životný) 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cs-CZ" b="1" dirty="0"/>
              <a:t>K  doktorovi</a:t>
            </a:r>
          </a:p>
          <a:p>
            <a:r>
              <a:rPr lang="cs-CZ" b="1" dirty="0"/>
              <a:t>Ke  kolegovi</a:t>
            </a:r>
          </a:p>
          <a:p>
            <a:r>
              <a:rPr lang="cs-CZ" b="1" dirty="0"/>
              <a:t>Ke  kamarádovi</a:t>
            </a:r>
          </a:p>
          <a:p>
            <a:endParaRPr lang="cs-CZ" dirty="0"/>
          </a:p>
          <a:p>
            <a:endParaRPr lang="cs-CZ" dirty="0"/>
          </a:p>
          <a:p>
            <a:r>
              <a:rPr lang="cs-CZ" b="1" dirty="0">
                <a:solidFill>
                  <a:srgbClr val="FF0000"/>
                </a:solidFill>
              </a:rPr>
              <a:t>-OVI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ZNÁTE DALŠÍ? JDU K.....  </a:t>
            </a:r>
            <a:r>
              <a:rPr lang="cs-CZ" dirty="0"/>
              <a:t>STEJNÉ JAKO LOKÁL (VE....)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quarter" idx="1"/>
          </p:nvPr>
        </p:nvSpPr>
        <p:spPr>
          <a:xfrm>
            <a:off x="251520" y="1600200"/>
            <a:ext cx="3863280" cy="4781128"/>
          </a:xfrm>
        </p:spPr>
        <p:txBody>
          <a:bodyPr>
            <a:normAutofit lnSpcReduction="10000"/>
          </a:bodyPr>
          <a:lstStyle/>
          <a:p>
            <a:r>
              <a:rPr lang="cs-CZ" dirty="0"/>
              <a:t>ŠKOLA</a:t>
            </a:r>
          </a:p>
          <a:p>
            <a:r>
              <a:rPr lang="cs-CZ" dirty="0"/>
              <a:t>KAMARÁDKA </a:t>
            </a:r>
          </a:p>
          <a:p>
            <a:r>
              <a:rPr lang="cs-CZ" dirty="0"/>
              <a:t>MAMINKA</a:t>
            </a:r>
          </a:p>
          <a:p>
            <a:r>
              <a:rPr lang="cs-CZ" dirty="0"/>
              <a:t>(</a:t>
            </a:r>
            <a:r>
              <a:rPr lang="cs-CZ" dirty="0" err="1"/>
              <a:t>hard</a:t>
            </a:r>
            <a:r>
              <a:rPr lang="cs-CZ" dirty="0"/>
              <a:t> </a:t>
            </a:r>
            <a:r>
              <a:rPr lang="cs-CZ" dirty="0" err="1"/>
              <a:t>ending</a:t>
            </a:r>
            <a:r>
              <a:rPr lang="cs-CZ" dirty="0"/>
              <a:t>)</a:t>
            </a:r>
          </a:p>
          <a:p>
            <a:r>
              <a:rPr lang="cs-CZ" dirty="0"/>
              <a:t>RESTAURACE</a:t>
            </a:r>
          </a:p>
          <a:p>
            <a:r>
              <a:rPr lang="cs-CZ" dirty="0"/>
              <a:t>PŘÍTELKYNĚ</a:t>
            </a:r>
          </a:p>
          <a:p>
            <a:pPr>
              <a:buNone/>
            </a:pPr>
            <a:r>
              <a:rPr lang="cs-CZ" dirty="0"/>
              <a:t>(soft </a:t>
            </a:r>
            <a:r>
              <a:rPr lang="cs-CZ" dirty="0" err="1"/>
              <a:t>ending</a:t>
            </a:r>
            <a:r>
              <a:rPr lang="cs-CZ" dirty="0"/>
              <a:t> – </a:t>
            </a:r>
            <a:r>
              <a:rPr lang="cs-CZ" dirty="0" err="1"/>
              <a:t>one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all</a:t>
            </a:r>
            <a:r>
              <a:rPr lang="cs-CZ" dirty="0"/>
              <a:t> </a:t>
            </a:r>
            <a:r>
              <a:rPr lang="cs-CZ" dirty="0" err="1"/>
              <a:t>genders</a:t>
            </a:r>
            <a:r>
              <a:rPr lang="cs-CZ" dirty="0"/>
              <a:t>)</a:t>
            </a:r>
          </a:p>
          <a:p>
            <a:r>
              <a:rPr lang="cs-CZ" dirty="0"/>
              <a:t>POKOJ</a:t>
            </a:r>
          </a:p>
          <a:p>
            <a:r>
              <a:rPr lang="cs-CZ" dirty="0"/>
              <a:t>MOŘE</a:t>
            </a:r>
          </a:p>
          <a:p>
            <a:r>
              <a:rPr lang="cs-CZ" dirty="0"/>
              <a:t>ZUBAŘ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067944" y="1600200"/>
            <a:ext cx="3859904" cy="4853136"/>
          </a:xfrm>
        </p:spPr>
        <p:txBody>
          <a:bodyPr>
            <a:normAutofit lnSpcReduction="10000"/>
          </a:bodyPr>
          <a:lstStyle/>
          <a:p>
            <a:r>
              <a:rPr lang="cs-CZ" b="1" dirty="0"/>
              <a:t>Ke ŠKOLE</a:t>
            </a:r>
          </a:p>
          <a:p>
            <a:r>
              <a:rPr lang="cs-CZ" b="1" dirty="0"/>
              <a:t>Ke KAMARÁD</a:t>
            </a:r>
            <a:r>
              <a:rPr lang="cs-CZ" b="1" dirty="0">
                <a:solidFill>
                  <a:srgbClr val="FF0000"/>
                </a:solidFill>
              </a:rPr>
              <a:t>CE</a:t>
            </a:r>
          </a:p>
          <a:p>
            <a:r>
              <a:rPr lang="cs-CZ" b="1" dirty="0"/>
              <a:t>K  MAMIN</a:t>
            </a:r>
            <a:r>
              <a:rPr lang="cs-CZ" b="1" dirty="0">
                <a:solidFill>
                  <a:srgbClr val="FF0000"/>
                </a:solidFill>
              </a:rPr>
              <a:t>CE</a:t>
            </a:r>
          </a:p>
          <a:p>
            <a:r>
              <a:rPr lang="cs-CZ" b="1" dirty="0">
                <a:solidFill>
                  <a:srgbClr val="FF0000"/>
                </a:solidFill>
              </a:rPr>
              <a:t>-E/Ě</a:t>
            </a:r>
          </a:p>
          <a:p>
            <a:r>
              <a:rPr lang="cs-CZ" b="1" dirty="0"/>
              <a:t>K   RESTAURACI</a:t>
            </a:r>
          </a:p>
          <a:p>
            <a:r>
              <a:rPr lang="cs-CZ" b="1" dirty="0"/>
              <a:t>K  PŘÍTELKYNI</a:t>
            </a:r>
          </a:p>
          <a:p>
            <a:r>
              <a:rPr lang="cs-CZ" b="1" dirty="0">
                <a:solidFill>
                  <a:srgbClr val="FF0000"/>
                </a:solidFill>
              </a:rPr>
              <a:t>-I</a:t>
            </a:r>
          </a:p>
          <a:p>
            <a:r>
              <a:rPr lang="cs-CZ" b="1" dirty="0"/>
              <a:t>K   POKOJI</a:t>
            </a:r>
          </a:p>
          <a:p>
            <a:r>
              <a:rPr lang="cs-CZ" b="1" dirty="0"/>
              <a:t>K   MOŘI</a:t>
            </a:r>
          </a:p>
          <a:p>
            <a:r>
              <a:rPr lang="cs-CZ" b="1" dirty="0"/>
              <a:t>K   ZUBAŘI</a:t>
            </a:r>
          </a:p>
          <a:p>
            <a:r>
              <a:rPr lang="cs-CZ" b="1" dirty="0">
                <a:solidFill>
                  <a:srgbClr val="FF0000"/>
                </a:solidFill>
              </a:rPr>
              <a:t>-I</a:t>
            </a:r>
          </a:p>
          <a:p>
            <a:endParaRPr lang="cs-CZ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5240" cy="1210146"/>
          </a:xfrm>
        </p:spPr>
        <p:txBody>
          <a:bodyPr>
            <a:normAutofit fontScale="90000"/>
          </a:bodyPr>
          <a:lstStyle/>
          <a:p>
            <a:r>
              <a:rPr lang="cs-CZ" dirty="0"/>
              <a:t>Maskulinum </a:t>
            </a:r>
            <a:r>
              <a:rPr lang="cs-CZ" dirty="0" err="1"/>
              <a:t>inanimatum</a:t>
            </a:r>
            <a:r>
              <a:rPr lang="cs-CZ" dirty="0"/>
              <a:t>  + NEUTRUM (</a:t>
            </a:r>
            <a:r>
              <a:rPr lang="cs-CZ" dirty="0" err="1"/>
              <a:t>hard</a:t>
            </a:r>
            <a:r>
              <a:rPr lang="cs-CZ" dirty="0"/>
              <a:t> </a:t>
            </a:r>
            <a:r>
              <a:rPr lang="cs-CZ" dirty="0" err="1"/>
              <a:t>ending</a:t>
            </a:r>
            <a:r>
              <a:rPr lang="cs-CZ" dirty="0"/>
              <a:t>)  </a:t>
            </a:r>
            <a:br>
              <a:rPr lang="cs-CZ" dirty="0"/>
            </a:br>
            <a:r>
              <a:rPr lang="cs-CZ" dirty="0"/>
              <a:t>JAKO LOKÁL (</a:t>
            </a:r>
            <a:r>
              <a:rPr lang="cs-CZ" dirty="0" err="1"/>
              <a:t>hard</a:t>
            </a:r>
            <a:r>
              <a:rPr lang="cs-CZ" dirty="0"/>
              <a:t> </a:t>
            </a:r>
            <a:r>
              <a:rPr lang="cs-CZ" dirty="0" err="1"/>
              <a:t>ending</a:t>
            </a:r>
            <a:r>
              <a:rPr lang="cs-CZ" dirty="0"/>
              <a:t>)  </a:t>
            </a:r>
            <a:r>
              <a:rPr lang="cs-CZ" b="1" dirty="0">
                <a:solidFill>
                  <a:srgbClr val="FF0000"/>
                </a:solidFill>
              </a:rPr>
              <a:t>-u</a:t>
            </a:r>
            <a:br>
              <a:rPr lang="cs-CZ" dirty="0">
                <a:solidFill>
                  <a:srgbClr val="FF0000"/>
                </a:solidFill>
              </a:rPr>
            </a:br>
            <a:r>
              <a:rPr lang="cs-CZ" dirty="0">
                <a:solidFill>
                  <a:schemeClr val="tx1"/>
                </a:solidFill>
              </a:rPr>
              <a:t>JDU K ......</a:t>
            </a:r>
            <a:r>
              <a:rPr lang="cs-CZ" dirty="0">
                <a:solidFill>
                  <a:srgbClr val="FF0000"/>
                </a:solidFill>
              </a:rPr>
              <a:t>          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OBCHOD</a:t>
            </a:r>
          </a:p>
          <a:p>
            <a:r>
              <a:rPr lang="cs-CZ" dirty="0"/>
              <a:t>SUPERMARKET</a:t>
            </a:r>
          </a:p>
          <a:p>
            <a:r>
              <a:rPr lang="cs-CZ" dirty="0"/>
              <a:t>PARK</a:t>
            </a:r>
          </a:p>
          <a:p>
            <a:endParaRPr lang="cs-CZ" dirty="0"/>
          </a:p>
          <a:p>
            <a:r>
              <a:rPr lang="cs-CZ" dirty="0"/>
              <a:t>DIVADLO</a:t>
            </a:r>
          </a:p>
          <a:p>
            <a:r>
              <a:rPr lang="cs-CZ" dirty="0"/>
              <a:t>AUTO</a:t>
            </a:r>
          </a:p>
          <a:p>
            <a:pPr>
              <a:buNone/>
            </a:pP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r>
              <a:rPr lang="cs-CZ" dirty="0"/>
              <a:t>K   OBCHODU</a:t>
            </a:r>
          </a:p>
          <a:p>
            <a:r>
              <a:rPr lang="cs-CZ" dirty="0"/>
              <a:t>K   SUPERMARKETU</a:t>
            </a:r>
          </a:p>
          <a:p>
            <a:r>
              <a:rPr lang="cs-CZ" dirty="0"/>
              <a:t>K   PARKU</a:t>
            </a:r>
          </a:p>
          <a:p>
            <a:endParaRPr lang="cs-CZ" dirty="0"/>
          </a:p>
          <a:p>
            <a:r>
              <a:rPr lang="cs-CZ" dirty="0"/>
              <a:t>K   DIVADLU</a:t>
            </a:r>
          </a:p>
          <a:p>
            <a:r>
              <a:rPr lang="cs-CZ" dirty="0"/>
              <a:t>K   AUTU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DO X K  ????</a:t>
            </a:r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r>
              <a:rPr lang="cs-CZ" sz="2800" dirty="0"/>
              <a:t>JDU   DO.....   (DOVNITŘ)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cs-CZ" sz="2800" dirty="0"/>
              <a:t>JDU   K .....     (SMĚR)</a:t>
            </a:r>
          </a:p>
        </p:txBody>
      </p:sp>
      <p:pic>
        <p:nvPicPr>
          <p:cNvPr id="12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4371975" y="3021372"/>
            <a:ext cx="3657600" cy="25678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 r="1259"/>
          <a:stretch>
            <a:fillRect/>
          </a:stretch>
        </p:blipFill>
        <p:spPr bwMode="auto">
          <a:xfrm>
            <a:off x="457200" y="3005001"/>
            <a:ext cx="3657600" cy="26005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 animBg="1"/>
      <p:bldP spid="9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4000" b="1" dirty="0"/>
              <a:t>Tramvaj jede </a:t>
            </a:r>
            <a:r>
              <a:rPr lang="cs-CZ" sz="4000" b="1" u="sng" dirty="0"/>
              <a:t>k </a:t>
            </a:r>
            <a:r>
              <a:rPr lang="cs-CZ" sz="4000" b="1" dirty="0"/>
              <a:t>nemocnici  </a:t>
            </a:r>
            <a:br>
              <a:rPr lang="cs-CZ" sz="4000" dirty="0"/>
            </a:br>
            <a:r>
              <a:rPr lang="cs-CZ" sz="4000" dirty="0"/>
              <a:t>(NE: </a:t>
            </a:r>
            <a:r>
              <a:rPr lang="cs-CZ" sz="4000" u="sng" dirty="0"/>
              <a:t>DO</a:t>
            </a:r>
            <a:r>
              <a:rPr lang="cs-CZ" sz="4000" dirty="0"/>
              <a:t> NEMOCNICE!)</a:t>
            </a:r>
          </a:p>
        </p:txBody>
      </p:sp>
      <p:pic>
        <p:nvPicPr>
          <p:cNvPr id="12" name="Zástupný symbol pro obsah 11" descr="Výsledek obrázku pro tramvaj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2514600"/>
            <a:ext cx="3657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Zástupný symbol pro obsah 12" descr="Výsledek obrázku pro nemocnice"/>
          <p:cNvPicPr>
            <a:picLocks noGrp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2564904"/>
            <a:ext cx="3384376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Šipka doprava 13"/>
          <p:cNvSpPr/>
          <p:nvPr/>
        </p:nvSpPr>
        <p:spPr>
          <a:xfrm>
            <a:off x="3563888" y="4581128"/>
            <a:ext cx="237626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2146250"/>
          </a:xfrm>
        </p:spPr>
        <p:txBody>
          <a:bodyPr>
            <a:normAutofit fontScale="90000"/>
          </a:bodyPr>
          <a:lstStyle/>
          <a:p>
            <a:r>
              <a:rPr lang="cs-CZ" sz="3600" dirty="0"/>
              <a:t>Také další slovesa – dativ má význam: </a:t>
            </a:r>
            <a:r>
              <a:rPr lang="cs-CZ" sz="3600" b="1" u="sng" dirty="0"/>
              <a:t>směr akce</a:t>
            </a:r>
            <a:br>
              <a:rPr lang="cs-CZ" sz="3600" b="1" u="sng" dirty="0"/>
            </a:br>
            <a:br>
              <a:rPr lang="cs-CZ" sz="3600" b="1" u="sng" dirty="0"/>
            </a:br>
            <a:r>
              <a:rPr lang="cs-CZ" sz="3600" b="1" dirty="0"/>
              <a:t>                              telefonuje</a:t>
            </a:r>
            <a:r>
              <a:rPr lang="cs-CZ" sz="3600" b="1" u="sng" dirty="0"/>
              <a:t> přítelkyni</a:t>
            </a:r>
            <a:br>
              <a:rPr lang="cs-CZ" sz="3600" dirty="0"/>
            </a:br>
            <a:endParaRPr lang="cs-CZ" sz="3600" dirty="0"/>
          </a:p>
        </p:txBody>
      </p:sp>
      <p:sp>
        <p:nvSpPr>
          <p:cNvPr id="10" name="Šipka doprava 9"/>
          <p:cNvSpPr/>
          <p:nvPr/>
        </p:nvSpPr>
        <p:spPr>
          <a:xfrm>
            <a:off x="971600" y="1052736"/>
            <a:ext cx="201622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Zástupný symbol pro obsah 12" descr="Výsledek obrázku pro telefonovat"/>
          <p:cNvPicPr>
            <a:picLocks noGrp="1"/>
          </p:cNvPicPr>
          <p:nvPr>
            <p:ph sz="quarter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3140968"/>
            <a:ext cx="3657600" cy="2303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Zástupný symbol pro obsah 13" descr="Výsledek obrázku pro telefonovat"/>
          <p:cNvPicPr>
            <a:picLocks noGrp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3429000"/>
            <a:ext cx="3657600" cy="1984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Šipka doprava 14"/>
          <p:cNvSpPr/>
          <p:nvPr/>
        </p:nvSpPr>
        <p:spPr>
          <a:xfrm>
            <a:off x="3419872" y="3645024"/>
            <a:ext cx="2016224" cy="36004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>
          <a:xfrm>
            <a:off x="323528" y="0"/>
            <a:ext cx="7601272" cy="692696"/>
          </a:xfrm>
        </p:spPr>
        <p:txBody>
          <a:bodyPr/>
          <a:lstStyle/>
          <a:p>
            <a:r>
              <a:rPr lang="cs-CZ" b="1" dirty="0"/>
              <a:t>SLOVESA + DATIV</a:t>
            </a:r>
            <a:endParaRPr lang="cs-CZ" dirty="0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1"/>
          </p:nvPr>
        </p:nvSpPr>
        <p:spPr>
          <a:xfrm>
            <a:off x="323528" y="836712"/>
            <a:ext cx="6336704" cy="5400600"/>
          </a:xfrm>
        </p:spPr>
        <p:txBody>
          <a:bodyPr>
            <a:noAutofit/>
          </a:bodyPr>
          <a:lstStyle/>
          <a:p>
            <a:r>
              <a:rPr lang="cs-CZ" b="1" dirty="0"/>
              <a:t>pomáhat</a:t>
            </a:r>
            <a:r>
              <a:rPr lang="cs-CZ" dirty="0"/>
              <a:t> (I.) /</a:t>
            </a:r>
            <a:r>
              <a:rPr lang="cs-CZ" b="1" dirty="0"/>
              <a:t> pomoct </a:t>
            </a:r>
            <a:r>
              <a:rPr lang="cs-CZ" dirty="0"/>
              <a:t>(IV.), pomůžu, pomohl jsem </a:t>
            </a:r>
            <a:r>
              <a:rPr lang="cs-CZ" b="1" dirty="0"/>
              <a:t>+ D</a:t>
            </a:r>
            <a:endParaRPr lang="cs-CZ" dirty="0"/>
          </a:p>
          <a:p>
            <a:r>
              <a:rPr lang="cs-CZ" dirty="0"/>
              <a:t> </a:t>
            </a:r>
            <a:r>
              <a:rPr lang="cs-CZ" b="1" dirty="0"/>
              <a:t>telefonovat </a:t>
            </a:r>
            <a:r>
              <a:rPr lang="cs-CZ" dirty="0"/>
              <a:t>(III.) /</a:t>
            </a:r>
            <a:r>
              <a:rPr lang="cs-CZ" b="1" dirty="0"/>
              <a:t> zatelefonovat </a:t>
            </a:r>
            <a:r>
              <a:rPr lang="cs-CZ" dirty="0"/>
              <a:t>(III.) </a:t>
            </a:r>
            <a:r>
              <a:rPr lang="cs-CZ" b="1" dirty="0"/>
              <a:t>+ D</a:t>
            </a:r>
            <a:r>
              <a:rPr lang="cs-CZ" dirty="0"/>
              <a:t>  </a:t>
            </a:r>
          </a:p>
          <a:p>
            <a:r>
              <a:rPr lang="cs-CZ" b="1" dirty="0"/>
              <a:t>volat </a:t>
            </a:r>
            <a:r>
              <a:rPr lang="cs-CZ" dirty="0"/>
              <a:t>(I.) / </a:t>
            </a:r>
            <a:r>
              <a:rPr lang="cs-CZ" b="1" dirty="0"/>
              <a:t>zavolat </a:t>
            </a:r>
            <a:r>
              <a:rPr lang="cs-CZ" dirty="0"/>
              <a:t>(I.) </a:t>
            </a:r>
            <a:r>
              <a:rPr lang="cs-CZ" b="1" dirty="0"/>
              <a:t>+ D </a:t>
            </a:r>
            <a:r>
              <a:rPr lang="cs-CZ" dirty="0"/>
              <a:t>(volat kamarádovi)</a:t>
            </a:r>
          </a:p>
          <a:p>
            <a:r>
              <a:rPr lang="cs-CZ" dirty="0"/>
              <a:t> </a:t>
            </a:r>
            <a:r>
              <a:rPr lang="cs-CZ" b="1" dirty="0"/>
              <a:t>radit </a:t>
            </a:r>
            <a:r>
              <a:rPr lang="cs-CZ" dirty="0"/>
              <a:t>(II.) / </a:t>
            </a:r>
            <a:r>
              <a:rPr lang="cs-CZ" b="1" dirty="0"/>
              <a:t>poradit </a:t>
            </a:r>
            <a:r>
              <a:rPr lang="cs-CZ" dirty="0"/>
              <a:t>(II.) </a:t>
            </a:r>
            <a:r>
              <a:rPr lang="cs-CZ" b="1" dirty="0"/>
              <a:t>+ D</a:t>
            </a:r>
            <a:r>
              <a:rPr lang="cs-CZ" dirty="0"/>
              <a:t>   </a:t>
            </a:r>
          </a:p>
          <a:p>
            <a:r>
              <a:rPr lang="cs-CZ" b="1" dirty="0"/>
              <a:t>omlouvat se </a:t>
            </a:r>
            <a:r>
              <a:rPr lang="cs-CZ" dirty="0"/>
              <a:t>(I.) / </a:t>
            </a:r>
            <a:r>
              <a:rPr lang="cs-CZ" b="1" dirty="0"/>
              <a:t>omluvit se </a:t>
            </a:r>
            <a:r>
              <a:rPr lang="cs-CZ" dirty="0"/>
              <a:t>(II.) +</a:t>
            </a:r>
            <a:r>
              <a:rPr lang="cs-CZ" b="1" dirty="0"/>
              <a:t> D </a:t>
            </a:r>
            <a:r>
              <a:rPr lang="cs-CZ" dirty="0"/>
              <a:t>(kamarádovi)   </a:t>
            </a:r>
          </a:p>
          <a:p>
            <a:r>
              <a:rPr lang="cs-CZ" b="1" dirty="0"/>
              <a:t>děkovat </a:t>
            </a:r>
            <a:r>
              <a:rPr lang="cs-CZ" dirty="0"/>
              <a:t>(III.) / </a:t>
            </a:r>
            <a:r>
              <a:rPr lang="cs-CZ" b="1" dirty="0"/>
              <a:t>poděkovat </a:t>
            </a:r>
            <a:r>
              <a:rPr lang="cs-CZ" dirty="0"/>
              <a:t>(III.) </a:t>
            </a:r>
            <a:r>
              <a:rPr lang="cs-CZ" b="1" dirty="0"/>
              <a:t>+ D </a:t>
            </a:r>
            <a:r>
              <a:rPr lang="cs-CZ" dirty="0"/>
              <a:t>(kamarádovi)</a:t>
            </a:r>
            <a:r>
              <a:rPr lang="cs-CZ" b="1" dirty="0"/>
              <a:t> za A </a:t>
            </a:r>
            <a:r>
              <a:rPr lang="cs-CZ" dirty="0"/>
              <a:t>(za pomoc, za dárek)</a:t>
            </a:r>
          </a:p>
          <a:p>
            <a:r>
              <a:rPr lang="cs-CZ" b="1" dirty="0"/>
              <a:t>smát se </a:t>
            </a:r>
            <a:r>
              <a:rPr lang="cs-CZ" dirty="0"/>
              <a:t>(IV.), směju se, smál jsem se / </a:t>
            </a:r>
            <a:r>
              <a:rPr lang="cs-CZ" b="1" dirty="0"/>
              <a:t>zasmát se</a:t>
            </a:r>
            <a:r>
              <a:rPr lang="cs-CZ" dirty="0"/>
              <a:t> (IV.) + D</a:t>
            </a:r>
          </a:p>
          <a:p>
            <a:r>
              <a:rPr lang="cs-CZ" b="1" dirty="0"/>
              <a:t>rozumět </a:t>
            </a:r>
            <a:r>
              <a:rPr lang="cs-CZ" dirty="0"/>
              <a:t>(II.)  / </a:t>
            </a:r>
            <a:r>
              <a:rPr lang="cs-CZ" b="1" dirty="0"/>
              <a:t>porozumět</a:t>
            </a:r>
            <a:r>
              <a:rPr lang="cs-CZ" dirty="0"/>
              <a:t> (II.) + D   </a:t>
            </a:r>
          </a:p>
        </p:txBody>
      </p:sp>
      <p:sp>
        <p:nvSpPr>
          <p:cNvPr id="7" name="Zástupný symbol pro obsah 6"/>
          <p:cNvSpPr>
            <a:spLocks noGrp="1"/>
          </p:cNvSpPr>
          <p:nvPr>
            <p:ph sz="quarter" idx="2"/>
          </p:nvPr>
        </p:nvSpPr>
        <p:spPr>
          <a:xfrm>
            <a:off x="6444208" y="1268760"/>
            <a:ext cx="2016224" cy="4896544"/>
          </a:xfrm>
        </p:spPr>
        <p:txBody>
          <a:bodyPr>
            <a:normAutofit fontScale="85000" lnSpcReduction="20000"/>
          </a:bodyPr>
          <a:lstStyle/>
          <a:p>
            <a:r>
              <a:rPr lang="cs-CZ" dirty="0"/>
              <a:t> to help   </a:t>
            </a:r>
          </a:p>
          <a:p>
            <a:endParaRPr lang="cs-CZ" dirty="0"/>
          </a:p>
          <a:p>
            <a:r>
              <a:rPr lang="cs-CZ" dirty="0"/>
              <a:t>to </a:t>
            </a:r>
            <a:r>
              <a:rPr lang="cs-CZ" dirty="0" err="1"/>
              <a:t>call</a:t>
            </a:r>
            <a:endParaRPr lang="cs-CZ" dirty="0"/>
          </a:p>
          <a:p>
            <a:r>
              <a:rPr lang="cs-CZ" dirty="0"/>
              <a:t>to </a:t>
            </a:r>
            <a:r>
              <a:rPr lang="cs-CZ" dirty="0" err="1"/>
              <a:t>phone</a:t>
            </a:r>
            <a:r>
              <a:rPr lang="cs-CZ" dirty="0"/>
              <a:t> (+ D); to </a:t>
            </a:r>
            <a:r>
              <a:rPr lang="cs-CZ" dirty="0" err="1"/>
              <a:t>call</a:t>
            </a:r>
            <a:r>
              <a:rPr lang="cs-CZ" dirty="0"/>
              <a:t> (+A)  </a:t>
            </a:r>
          </a:p>
          <a:p>
            <a:endParaRPr lang="cs-CZ" dirty="0"/>
          </a:p>
          <a:p>
            <a:r>
              <a:rPr lang="cs-CZ" dirty="0"/>
              <a:t>to </a:t>
            </a:r>
            <a:r>
              <a:rPr lang="cs-CZ" dirty="0" err="1"/>
              <a:t>advice</a:t>
            </a:r>
            <a:endParaRPr lang="cs-CZ" dirty="0"/>
          </a:p>
          <a:p>
            <a:r>
              <a:rPr lang="cs-CZ" dirty="0"/>
              <a:t> to </a:t>
            </a:r>
            <a:r>
              <a:rPr lang="cs-CZ" dirty="0" err="1"/>
              <a:t>apologize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to </a:t>
            </a:r>
            <a:r>
              <a:rPr lang="cs-CZ" dirty="0" err="1"/>
              <a:t>thank</a:t>
            </a:r>
            <a:r>
              <a:rPr lang="cs-CZ" dirty="0"/>
              <a:t>   </a:t>
            </a:r>
          </a:p>
          <a:p>
            <a:r>
              <a:rPr lang="cs-CZ" dirty="0"/>
              <a:t>to </a:t>
            </a:r>
            <a:r>
              <a:rPr lang="cs-CZ" dirty="0" err="1"/>
              <a:t>laugh</a:t>
            </a:r>
            <a:r>
              <a:rPr lang="cs-CZ" dirty="0"/>
              <a:t> </a:t>
            </a:r>
          </a:p>
          <a:p>
            <a:endParaRPr lang="cs-CZ" dirty="0"/>
          </a:p>
          <a:p>
            <a:r>
              <a:rPr lang="cs-CZ" dirty="0"/>
              <a:t>to </a:t>
            </a:r>
            <a:r>
              <a:rPr lang="cs-CZ" dirty="0" err="1"/>
              <a:t>understand</a:t>
            </a:r>
            <a:r>
              <a:rPr lang="cs-CZ" dirty="0"/>
              <a:t>  </a:t>
            </a:r>
          </a:p>
          <a:p>
            <a:endParaRPr lang="cs-CZ" dirty="0"/>
          </a:p>
          <a:p>
            <a:endParaRPr lang="cs-CZ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67544" y="274638"/>
            <a:ext cx="7457256" cy="1498178"/>
          </a:xfrm>
        </p:spPr>
        <p:txBody>
          <a:bodyPr>
            <a:normAutofit fontScale="90000"/>
          </a:bodyPr>
          <a:lstStyle/>
          <a:p>
            <a:r>
              <a:rPr lang="cs-CZ" sz="4000" dirty="0"/>
              <a:t>Dcera dává dárek </a:t>
            </a:r>
            <a:r>
              <a:rPr lang="cs-CZ" sz="4000" u="sng" dirty="0"/>
              <a:t>tatínkovi.</a:t>
            </a:r>
            <a:br>
              <a:rPr lang="cs-CZ" sz="4000" u="sng" dirty="0"/>
            </a:br>
            <a:r>
              <a:rPr lang="cs-CZ" sz="4000" dirty="0"/>
              <a:t>       (1.object) co?    (2. </a:t>
            </a:r>
            <a:r>
              <a:rPr lang="cs-CZ" sz="4000" dirty="0" err="1"/>
              <a:t>object</a:t>
            </a:r>
            <a:r>
              <a:rPr lang="cs-CZ" sz="4000" dirty="0"/>
              <a:t>)  Komu?</a:t>
            </a:r>
          </a:p>
        </p:txBody>
      </p:sp>
      <p:pic>
        <p:nvPicPr>
          <p:cNvPr id="4" name="Zástupný symbol pro obsah 3" descr="Výsledek obrázku pro dávat dárek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276872"/>
            <a:ext cx="4930477" cy="37444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Šipka doprava 4"/>
          <p:cNvSpPr/>
          <p:nvPr/>
        </p:nvSpPr>
        <p:spPr>
          <a:xfrm rot="11565645">
            <a:off x="3596278" y="3731971"/>
            <a:ext cx="1490724" cy="459968"/>
          </a:xfrm>
          <a:prstGeom prst="rightArrow">
            <a:avLst>
              <a:gd name="adj1" fmla="val 4334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310</TotalTime>
  <Words>1086</Words>
  <Application>Microsoft Office PowerPoint</Application>
  <PresentationFormat>Předvádění na obrazovce (4:3)</PresentationFormat>
  <Paragraphs>142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Century Schoolbook</vt:lpstr>
      <vt:lpstr>Wingdings</vt:lpstr>
      <vt:lpstr>Wingdings 2</vt:lpstr>
      <vt:lpstr>Arkýř</vt:lpstr>
      <vt:lpstr>Dativ</vt:lpstr>
      <vt:lpstr>Dativ? – známe „Jdu k ............“ (lekce 8)</vt:lpstr>
      <vt:lpstr>ZNÁTE DALŠÍ? JDU K.....  STEJNÉ JAKO LOKÁL (VE....)</vt:lpstr>
      <vt:lpstr>Maskulinum inanimatum  + NEUTRUM (hard ending)   JAKO LOKÁL (hard ending)  -u JDU K ......          </vt:lpstr>
      <vt:lpstr>DO X K  ????</vt:lpstr>
      <vt:lpstr>Tramvaj jede k nemocnici   (NE: DO NEMOCNICE!)</vt:lpstr>
      <vt:lpstr>Také další slovesa – dativ má význam: směr akce                                telefonuje přítelkyni </vt:lpstr>
      <vt:lpstr>SLOVESA + DATIV</vt:lpstr>
      <vt:lpstr>Dcera dává dárek tatínkovi.        (1.object) co?    (2. object)  Komu?</vt:lpstr>
      <vt:lpstr>SLOVESA + DATIV + AKUZATIV</vt:lpstr>
      <vt:lpstr>Ptejte se, odpovídejte</vt:lpstr>
      <vt:lpstr>    Návštěva </vt:lpstr>
      <vt:lpstr>           Napište jako jednu větu. Používejte prepozice kvůli , díky nebo proti/naproti.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Dativ</dc:title>
  <dc:creator>Radomila Kotková</dc:creator>
  <cp:lastModifiedBy>kotkovar</cp:lastModifiedBy>
  <cp:revision>16</cp:revision>
  <dcterms:created xsi:type="dcterms:W3CDTF">2017-09-28T10:38:04Z</dcterms:created>
  <dcterms:modified xsi:type="dcterms:W3CDTF">2026-03-31T12:32:08Z</dcterms:modified>
</cp:coreProperties>
</file>