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6"/>
  </p:notesMasterIdLst>
  <p:sldIdLst>
    <p:sldId id="256" r:id="rId2"/>
    <p:sldId id="257" r:id="rId3"/>
    <p:sldId id="258" r:id="rId4"/>
    <p:sldId id="260" r:id="rId5"/>
    <p:sldId id="259" r:id="rId6"/>
    <p:sldId id="261" r:id="rId7"/>
    <p:sldId id="264" r:id="rId8"/>
    <p:sldId id="277" r:id="rId9"/>
    <p:sldId id="278" r:id="rId10"/>
    <p:sldId id="262" r:id="rId11"/>
    <p:sldId id="263" r:id="rId12"/>
    <p:sldId id="275" r:id="rId13"/>
    <p:sldId id="273" r:id="rId14"/>
    <p:sldId id="267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F06A27-F029-4AE1-9136-5ED08287C322}" type="datetimeFigureOut">
              <a:rPr lang="cs-CZ" smtClean="0"/>
              <a:t>16.11.2021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46F846-2F8A-47CF-A21C-CEF35AB072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00792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469A397-3EE3-4A9A-9B67-2CFAA44DCA99}" type="datetimeFigureOut">
              <a:rPr lang="cs-CZ" smtClean="0"/>
              <a:pPr/>
              <a:t>16.11.2021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94681AC-2D9C-4200-B6A5-C0B32DAED99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9A397-3EE3-4A9A-9B67-2CFAA44DCA99}" type="datetimeFigureOut">
              <a:rPr lang="cs-CZ" smtClean="0"/>
              <a:pPr/>
              <a:t>16.11.2021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681AC-2D9C-4200-B6A5-C0B32DAED99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9A397-3EE3-4A9A-9B67-2CFAA44DCA99}" type="datetimeFigureOut">
              <a:rPr lang="cs-CZ" smtClean="0"/>
              <a:pPr/>
              <a:t>16.11.2021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681AC-2D9C-4200-B6A5-C0B32DAED99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9A397-3EE3-4A9A-9B67-2CFAA44DCA99}" type="datetimeFigureOut">
              <a:rPr lang="cs-CZ" smtClean="0"/>
              <a:pPr/>
              <a:t>16.11.2021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681AC-2D9C-4200-B6A5-C0B32DAED99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9A397-3EE3-4A9A-9B67-2CFAA44DCA99}" type="datetimeFigureOut">
              <a:rPr lang="cs-CZ" smtClean="0"/>
              <a:pPr/>
              <a:t>16.11.2021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681AC-2D9C-4200-B6A5-C0B32DAED99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9A397-3EE3-4A9A-9B67-2CFAA44DCA99}" type="datetimeFigureOut">
              <a:rPr lang="cs-CZ" smtClean="0"/>
              <a:pPr/>
              <a:t>16.11.2021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681AC-2D9C-4200-B6A5-C0B32DAED99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9A397-3EE3-4A9A-9B67-2CFAA44DCA99}" type="datetimeFigureOut">
              <a:rPr lang="cs-CZ" smtClean="0"/>
              <a:pPr/>
              <a:t>16.11.2021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681AC-2D9C-4200-B6A5-C0B32DAED99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9A397-3EE3-4A9A-9B67-2CFAA44DCA99}" type="datetimeFigureOut">
              <a:rPr lang="cs-CZ" smtClean="0"/>
              <a:pPr/>
              <a:t>16.11.2021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681AC-2D9C-4200-B6A5-C0B32DAED99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9A397-3EE3-4A9A-9B67-2CFAA44DCA99}" type="datetimeFigureOut">
              <a:rPr lang="cs-CZ" smtClean="0"/>
              <a:pPr/>
              <a:t>16.11.2021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681AC-2D9C-4200-B6A5-C0B32DAED99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3469A397-3EE3-4A9A-9B67-2CFAA44DCA99}" type="datetimeFigureOut">
              <a:rPr lang="cs-CZ" smtClean="0"/>
              <a:pPr/>
              <a:t>16.11.2021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681AC-2D9C-4200-B6A5-C0B32DAED99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469A397-3EE3-4A9A-9B67-2CFAA44DCA99}" type="datetimeFigureOut">
              <a:rPr lang="cs-CZ" smtClean="0"/>
              <a:pPr/>
              <a:t>16.11.2021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94681AC-2D9C-4200-B6A5-C0B32DAED99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469A397-3EE3-4A9A-9B67-2CFAA44DCA99}" type="datetimeFigureOut">
              <a:rPr lang="cs-CZ" smtClean="0"/>
              <a:pPr/>
              <a:t>16.11.2021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94681AC-2D9C-4200-B6A5-C0B32DAED99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Marketingová komunikace MSP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55576" y="3645024"/>
            <a:ext cx="7772400" cy="1199704"/>
          </a:xfrm>
        </p:spPr>
        <p:txBody>
          <a:bodyPr/>
          <a:lstStyle/>
          <a:p>
            <a:r>
              <a:rPr lang="cs-CZ" dirty="0" smtClean="0"/>
              <a:t>Komunikace značky</a:t>
            </a:r>
            <a:endParaRPr lang="cs-CZ" dirty="0"/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683568" y="5445224"/>
            <a:ext cx="7772400" cy="1199704"/>
          </a:xfrm>
          <a:prstGeom prst="rect">
            <a:avLst/>
          </a:prstGeom>
        </p:spPr>
        <p:txBody>
          <a:bodyPr vert="horz" lIns="45720" rIns="45720">
            <a:normAutofit/>
          </a:bodyPr>
          <a:lstStyle/>
          <a:p>
            <a:pPr marL="0" marR="64008" lvl="0" indent="0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cs-CZ" sz="27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Petra.</a:t>
            </a:r>
            <a:r>
              <a:rPr kumimoji="0" lang="cs-CZ" sz="27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koudelkova</a:t>
            </a:r>
            <a:r>
              <a:rPr kumimoji="0" lang="cs-CZ" sz="27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@</a:t>
            </a:r>
            <a:r>
              <a:rPr kumimoji="0" lang="cs-CZ" sz="27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fsv.cuni.cz</a:t>
            </a:r>
            <a:endParaRPr kumimoji="0" lang="cs-CZ" sz="27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Je to chápání sebe sama. Ideální identita je souhra všech charakteristik podniku, např.: firemní vize a celé filosofie s komunikací.</a:t>
            </a:r>
          </a:p>
          <a:p>
            <a:r>
              <a:rPr lang="cs-CZ" dirty="0" smtClean="0"/>
              <a:t>Prostředky komunikace v tomto případě mohou být vizuální styl společnosti, vystupování zaměstnanců a klasická komunikace jak externí, tak i interní. </a:t>
            </a:r>
          </a:p>
          <a:p>
            <a:r>
              <a:rPr lang="cs-CZ" dirty="0" smtClean="0"/>
              <a:t>Je to tedy strategicky naplánovaná představa</a:t>
            </a:r>
          </a:p>
          <a:p>
            <a:r>
              <a:rPr lang="cs-CZ" dirty="0" smtClean="0"/>
              <a:t>Image je na rozdíl od identity to, jak nás vidí zákazníci a lidé zvenčí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Firemní identita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Firemní filosofie</a:t>
            </a:r>
          </a:p>
          <a:p>
            <a:r>
              <a:rPr lang="cs-CZ" dirty="0" smtClean="0"/>
              <a:t>Firemní osobnost</a:t>
            </a:r>
          </a:p>
          <a:p>
            <a:r>
              <a:rPr lang="cs-CZ" dirty="0" smtClean="0"/>
              <a:t>Firemní kultura</a:t>
            </a:r>
          </a:p>
          <a:p>
            <a:r>
              <a:rPr lang="cs-CZ" dirty="0" smtClean="0"/>
              <a:t>Firemní komunikace</a:t>
            </a:r>
          </a:p>
          <a:p>
            <a:r>
              <a:rPr lang="cs-CZ" dirty="0" smtClean="0"/>
              <a:t>Firemní design</a:t>
            </a:r>
          </a:p>
          <a:p>
            <a:r>
              <a:rPr lang="cs-CZ" dirty="0" smtClean="0"/>
              <a:t>Struktura firemní identity se odvíjí od povahy organizace a jejich cílů. Buď dominuje značka firmy, nebo značky produktů, případně jejich kombinace.V praxi narazíme na tyto modely:</a:t>
            </a:r>
          </a:p>
          <a:p>
            <a:pPr lvl="2"/>
            <a:r>
              <a:rPr lang="cs-CZ" dirty="0" smtClean="0"/>
              <a:t>Monolitická identita (hl. MSP)</a:t>
            </a:r>
          </a:p>
          <a:p>
            <a:pPr lvl="2"/>
            <a:r>
              <a:rPr lang="cs-CZ" dirty="0" smtClean="0"/>
              <a:t>Strategie individuálních značek</a:t>
            </a:r>
          </a:p>
          <a:p>
            <a:pPr lvl="2"/>
            <a:r>
              <a:rPr lang="cs-CZ" dirty="0" smtClean="0"/>
              <a:t>Diverzifikovaná identita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tvoří firemní identitu?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Brandmanuál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smtClean="0"/>
              <a:t>Co obsahuje </a:t>
            </a:r>
            <a:r>
              <a:rPr lang="cs-CZ" b="1" dirty="0" err="1" smtClean="0"/>
              <a:t>brandmanuál</a:t>
            </a:r>
            <a:r>
              <a:rPr lang="cs-CZ" b="1" dirty="0" smtClean="0"/>
              <a:t>:</a:t>
            </a:r>
          </a:p>
          <a:p>
            <a:r>
              <a:rPr lang="cs-CZ" dirty="0" smtClean="0"/>
              <a:t>Příběh </a:t>
            </a:r>
            <a:r>
              <a:rPr lang="cs-CZ" dirty="0" err="1" smtClean="0"/>
              <a:t>brandu</a:t>
            </a:r>
            <a:endParaRPr lang="cs-CZ" dirty="0" smtClean="0"/>
          </a:p>
          <a:p>
            <a:r>
              <a:rPr lang="cs-CZ" dirty="0" smtClean="0"/>
              <a:t>Logo</a:t>
            </a:r>
          </a:p>
          <a:p>
            <a:r>
              <a:rPr lang="cs-CZ" dirty="0" smtClean="0"/>
              <a:t>Barevná paleta</a:t>
            </a:r>
          </a:p>
          <a:p>
            <a:r>
              <a:rPr lang="cs-CZ" dirty="0" smtClean="0"/>
              <a:t>Typografie</a:t>
            </a:r>
          </a:p>
          <a:p>
            <a:r>
              <a:rPr lang="cs-CZ" dirty="0" smtClean="0"/>
              <a:t>Základní aplikace</a:t>
            </a:r>
          </a:p>
          <a:p>
            <a:r>
              <a:rPr lang="cs-CZ" dirty="0" smtClean="0"/>
              <a:t>Komunikace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8749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Horáková, I. a kol. Strategie firemní komunikace. Management </a:t>
            </a:r>
            <a:r>
              <a:rPr lang="cs-CZ" dirty="0" err="1" smtClean="0"/>
              <a:t>Press</a:t>
            </a:r>
            <a:r>
              <a:rPr lang="cs-CZ" dirty="0" smtClean="0"/>
              <a:t>, Praha 2008. ISBN 978-80-7261-17-2.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Doporučená literatura k probrané látce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39552" y="2924944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Děkuji za pozornost </a:t>
            </a:r>
            <a:r>
              <a:rPr lang="cs-CZ" dirty="0" smtClean="0">
                <a:solidFill>
                  <a:schemeClr val="tx1"/>
                </a:solidFill>
                <a:sym typeface="Wingdings" pitchFamily="2" charset="2"/>
              </a:rPr>
              <a:t>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Co je značka</a:t>
            </a:r>
            <a:r>
              <a:rPr lang="cs-CZ" dirty="0" smtClean="0"/>
              <a:t>?</a:t>
            </a:r>
          </a:p>
          <a:p>
            <a:endParaRPr lang="cs-CZ" dirty="0" smtClean="0"/>
          </a:p>
          <a:p>
            <a:r>
              <a:rPr lang="cs-CZ" dirty="0" smtClean="0"/>
              <a:t>Každá značka je tvořena identitou</a:t>
            </a:r>
          </a:p>
          <a:p>
            <a:r>
              <a:rPr lang="cs-CZ" dirty="0" smtClean="0"/>
              <a:t>Na utváření značky má zásluhu nejen, co a kdy se dělá, ale také co, jak, kdy, proč a komu se říká</a:t>
            </a:r>
          </a:p>
          <a:p>
            <a:r>
              <a:rPr lang="cs-CZ" dirty="0" smtClean="0"/>
              <a:t>Existují produktové značky a značky firemní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Komunikace značky	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</a:t>
            </a:r>
            <a:r>
              <a:rPr lang="cs-CZ" dirty="0" smtClean="0"/>
              <a:t>oustředí se pouze </a:t>
            </a:r>
            <a:r>
              <a:rPr lang="cs-CZ" dirty="0"/>
              <a:t>na postavení a vývoj značky jednotlivých produktů</a:t>
            </a:r>
            <a:r>
              <a:rPr lang="cs-CZ" dirty="0" smtClean="0"/>
              <a:t>.</a:t>
            </a:r>
          </a:p>
          <a:p>
            <a:endParaRPr lang="cs-CZ" b="1" dirty="0" smtClean="0"/>
          </a:p>
          <a:p>
            <a:r>
              <a:rPr lang="cs-CZ" b="1" dirty="0" smtClean="0"/>
              <a:t>Podstatu </a:t>
            </a:r>
            <a:r>
              <a:rPr lang="cs-CZ" dirty="0" smtClean="0"/>
              <a:t>značky tvoří její pozicování a osobnost </a:t>
            </a:r>
            <a:r>
              <a:rPr lang="cs-CZ" dirty="0" smtClean="0"/>
              <a:t>značky</a:t>
            </a:r>
          </a:p>
          <a:p>
            <a:endParaRPr lang="cs-CZ" dirty="0" smtClean="0"/>
          </a:p>
          <a:p>
            <a:r>
              <a:rPr lang="cs-CZ" b="1" dirty="0" smtClean="0"/>
              <a:t>Identitu</a:t>
            </a:r>
            <a:r>
              <a:rPr lang="cs-CZ" dirty="0" smtClean="0"/>
              <a:t> značky neboli to, co značku jednoznačně vymezuje, tvoří hl. jméno, grafický vzhled a marketingová, prodejní a komunikační strategie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1. Produktová značka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00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cs-CZ" dirty="0" smtClean="0"/>
              <a:t>Identita, čili totožnost je vymezena souborem znaků, a klade si za cíl značku odlišit od jiných.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Používá k tomu zejména:</a:t>
            </a:r>
          </a:p>
          <a:p>
            <a:pPr marL="624078" indent="-514350">
              <a:buFont typeface="+mj-lt"/>
              <a:buAutoNum type="arabicPeriod"/>
            </a:pPr>
            <a:r>
              <a:rPr lang="cs-CZ" dirty="0" smtClean="0"/>
              <a:t>	jméno, logo a grafický systém</a:t>
            </a:r>
          </a:p>
          <a:p>
            <a:pPr marL="624078" indent="-514350">
              <a:buFont typeface="+mj-lt"/>
              <a:buAutoNum type="arabicPeriod"/>
            </a:pPr>
            <a:r>
              <a:rPr lang="cs-CZ" dirty="0" smtClean="0"/>
              <a:t>	marketingovou, prodejní a komunikační strategii</a:t>
            </a:r>
          </a:p>
          <a:p>
            <a:pPr marL="624078" indent="-514350">
              <a:buFont typeface="+mj-lt"/>
              <a:buAutoNum type="arabicPeriod"/>
            </a:pPr>
            <a:endParaRPr lang="cs-CZ" dirty="0" smtClean="0"/>
          </a:p>
          <a:p>
            <a:pPr marL="624078" indent="-514350">
              <a:buNone/>
            </a:pPr>
            <a:r>
              <a:rPr lang="cs-CZ" dirty="0" smtClean="0"/>
              <a:t>Identita je vystavována mnoha vlivům, je formována filosofií podniku a jeho činností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Identita značky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Pozicování = způsob, jak v mysli zákazníka psychologicky odlišit jeden produkt a značku od ostatní v dané </a:t>
            </a:r>
            <a:r>
              <a:rPr lang="cs-CZ" dirty="0" smtClean="0"/>
              <a:t>kategorii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Osobnost = má moc odlišit neživý předmět. Osobnost značky je lidským, emocionálním a spotřebitelsky srozumitelným vykreslením pozicování značky.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Podstata značky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044016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Je také tvořena jménem, logem, případně jinými </a:t>
            </a:r>
            <a:r>
              <a:rPr lang="cs-CZ" dirty="0" smtClean="0"/>
              <a:t>symboly, ale je </a:t>
            </a:r>
            <a:r>
              <a:rPr lang="cs-CZ" dirty="0" smtClean="0"/>
              <a:t>složitější a komplexnější než produktová. Zaštiťuje vícero produktových </a:t>
            </a:r>
            <a:r>
              <a:rPr lang="cs-CZ" dirty="0" smtClean="0"/>
              <a:t>značek</a:t>
            </a:r>
          </a:p>
          <a:p>
            <a:endParaRPr lang="cs-CZ" dirty="0" smtClean="0"/>
          </a:p>
          <a:p>
            <a:r>
              <a:rPr lang="cs-CZ" dirty="0" smtClean="0"/>
              <a:t>Firemní značka a značky produktové jsou navzájem </a:t>
            </a:r>
            <a:r>
              <a:rPr lang="cs-CZ" dirty="0" smtClean="0"/>
              <a:t>spjaty</a:t>
            </a:r>
          </a:p>
          <a:p>
            <a:endParaRPr lang="cs-CZ" dirty="0" smtClean="0"/>
          </a:p>
          <a:p>
            <a:r>
              <a:rPr lang="cs-CZ" dirty="0" smtClean="0"/>
              <a:t>Je to nejčastější typ značky/</a:t>
            </a:r>
            <a:r>
              <a:rPr lang="cs-CZ" dirty="0" err="1" smtClean="0"/>
              <a:t>brandingu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/>
              <a:t>Jedná se o širokou kategorii aktivit cílených na zákazníky, zaměstnance, partnery, média a další zájmové skupiny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2.Firemní </a:t>
            </a:r>
            <a:r>
              <a:rPr lang="cs-CZ" dirty="0" smtClean="0"/>
              <a:t>(korporátní) značka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Vždy posuzujeme firmu podle produktu a produkt podle firmy</a:t>
            </a:r>
          </a:p>
          <a:p>
            <a:r>
              <a:rPr lang="cs-CZ" dirty="0" smtClean="0"/>
              <a:t>Firemní značka a značka produktů jsou spjaty a je důležité je kultivovat a udržovat jejich vztah</a:t>
            </a:r>
          </a:p>
          <a:p>
            <a:endParaRPr lang="cs-CZ" dirty="0" smtClean="0"/>
          </a:p>
          <a:p>
            <a:r>
              <a:rPr lang="cs-CZ" dirty="0" smtClean="0"/>
              <a:t>Firemní identita musí nejen profilovat jednotlivé značky, ale musí vyjádřit vztah mezi nimi a značkou firemní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Vztah firemní a produktové značky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68"/>
          <p:cNvSpPr>
            <a:spLocks noChangeArrowheads="1"/>
          </p:cNvSpPr>
          <p:nvPr/>
        </p:nvSpPr>
        <p:spPr bwMode="gray">
          <a:xfrm>
            <a:off x="684213" y="371475"/>
            <a:ext cx="7054850" cy="635000"/>
          </a:xfrm>
          <a:prstGeom prst="roundRect">
            <a:avLst>
              <a:gd name="adj" fmla="val 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hlink">
                        <a:gamma/>
                        <a:shade val="46275"/>
                        <a:invGamma/>
                      </a:schemeClr>
                    </a:gs>
                    <a:gs pos="50000">
                      <a:schemeClr val="hlink"/>
                    </a:gs>
                    <a:gs pos="100000">
                      <a:schemeClr val="hlink">
                        <a:gamma/>
                        <a:shade val="4627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latinLnBrk="1">
              <a:defRPr/>
            </a:pPr>
            <a:r>
              <a:rPr kumimoji="1" lang="cs-CZ" altLang="ko-KR" sz="3500" dirty="0">
                <a:solidFill>
                  <a:schemeClr val="bg1"/>
                </a:solidFill>
                <a:ea typeface="굴림" pitchFamily="34" charset="-127"/>
              </a:rPr>
              <a:t>Firemní logo</a:t>
            </a:r>
            <a:endParaRPr kumimoji="1" lang="en-US" altLang="ko-KR" sz="3500" dirty="0">
              <a:solidFill>
                <a:schemeClr val="bg1"/>
              </a:solidFill>
              <a:ea typeface="굴림" pitchFamily="34" charset="-127"/>
            </a:endParaRPr>
          </a:p>
        </p:txBody>
      </p:sp>
      <p:sp>
        <p:nvSpPr>
          <p:cNvPr id="19460" name="TextBox 3"/>
          <p:cNvSpPr txBox="1">
            <a:spLocks noChangeArrowheads="1"/>
          </p:cNvSpPr>
          <p:nvPr/>
        </p:nvSpPr>
        <p:spPr bwMode="auto">
          <a:xfrm>
            <a:off x="778669" y="981076"/>
            <a:ext cx="6865937" cy="3538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cs-CZ" altLang="cs-CZ" sz="1800" b="1" dirty="0">
                <a:solidFill>
                  <a:srgbClr val="00B050"/>
                </a:solidFill>
              </a:rPr>
              <a:t>ZNAČKA </a:t>
            </a:r>
            <a:r>
              <a:rPr lang="cs-CZ" altLang="cs-CZ" sz="1800" b="1" dirty="0" smtClean="0"/>
              <a:t>(OBRAZOVÁ LOGA)</a:t>
            </a:r>
            <a:endParaRPr lang="cs-CZ" altLang="cs-CZ" sz="1800" b="1" dirty="0"/>
          </a:p>
          <a:p>
            <a:pPr algn="just">
              <a:spcBef>
                <a:spcPct val="0"/>
              </a:spcBef>
              <a:buFontTx/>
              <a:buNone/>
            </a:pPr>
            <a:endParaRPr lang="cs-CZ" altLang="cs-CZ" sz="1800" b="1" dirty="0"/>
          </a:p>
          <a:p>
            <a:pPr algn="just">
              <a:spcBef>
                <a:spcPct val="0"/>
              </a:spcBef>
              <a:buFontTx/>
              <a:buNone/>
            </a:pPr>
            <a:r>
              <a:rPr lang="cs-CZ" altLang="cs-CZ" sz="1800" b="1" dirty="0"/>
              <a:t>Popisné tvary – </a:t>
            </a:r>
            <a:r>
              <a:rPr lang="cs-CZ" altLang="cs-CZ" sz="1800" dirty="0"/>
              <a:t>okamžitě rozpoznatelné, využívají geometrické tvary (např. logo Puma)</a:t>
            </a:r>
          </a:p>
          <a:p>
            <a:pPr algn="just">
              <a:spcBef>
                <a:spcPct val="0"/>
              </a:spcBef>
              <a:buFontTx/>
              <a:buNone/>
            </a:pPr>
            <a:endParaRPr lang="cs-CZ" altLang="cs-CZ" sz="1800" b="1" dirty="0"/>
          </a:p>
          <a:p>
            <a:pPr algn="just">
              <a:spcBef>
                <a:spcPct val="0"/>
              </a:spcBef>
              <a:buFontTx/>
              <a:buNone/>
            </a:pPr>
            <a:r>
              <a:rPr lang="cs-CZ" altLang="cs-CZ" sz="1800" b="1" dirty="0"/>
              <a:t>Sugestivní tvary – </a:t>
            </a:r>
            <a:r>
              <a:rPr lang="cs-CZ" altLang="cs-CZ" sz="1800" dirty="0"/>
              <a:t>tvar je znázorněn abstraktně (logo </a:t>
            </a:r>
            <a:r>
              <a:rPr lang="cs-CZ" altLang="cs-CZ" sz="1800" dirty="0" err="1"/>
              <a:t>Mattoni</a:t>
            </a:r>
            <a:r>
              <a:rPr lang="cs-CZ" altLang="cs-CZ" sz="1800" dirty="0"/>
              <a:t>)</a:t>
            </a:r>
          </a:p>
          <a:p>
            <a:pPr algn="just">
              <a:spcBef>
                <a:spcPct val="0"/>
              </a:spcBef>
              <a:buFontTx/>
              <a:buNone/>
            </a:pPr>
            <a:endParaRPr lang="cs-CZ" altLang="cs-CZ" sz="1800" b="1" dirty="0"/>
          </a:p>
          <a:p>
            <a:pPr algn="just">
              <a:spcBef>
                <a:spcPct val="0"/>
              </a:spcBef>
              <a:buFontTx/>
              <a:buNone/>
            </a:pPr>
            <a:r>
              <a:rPr lang="cs-CZ" altLang="cs-CZ" sz="1800" b="1" dirty="0"/>
              <a:t>Abstraktní tvary –</a:t>
            </a:r>
            <a:r>
              <a:rPr lang="cs-CZ" altLang="cs-CZ" sz="1800" dirty="0"/>
              <a:t> nemají žádný obecně přijímaný význam, nedefinovatelné tvary použity v neznámých kombinacích („fajfka“ firmy </a:t>
            </a:r>
            <a:r>
              <a:rPr lang="cs-CZ" altLang="cs-CZ" sz="1800" dirty="0" err="1"/>
              <a:t>Nike</a:t>
            </a:r>
            <a:r>
              <a:rPr lang="cs-CZ" altLang="cs-CZ" sz="1800" dirty="0"/>
              <a:t>)</a:t>
            </a:r>
          </a:p>
          <a:p>
            <a:pPr algn="just">
              <a:spcBef>
                <a:spcPct val="0"/>
              </a:spcBef>
              <a:buFontTx/>
              <a:buNone/>
            </a:pPr>
            <a:endParaRPr lang="cs-CZ" altLang="cs-CZ" sz="1800" dirty="0"/>
          </a:p>
          <a:p>
            <a:pPr algn="just">
              <a:spcBef>
                <a:spcPct val="0"/>
              </a:spcBef>
              <a:buFontTx/>
              <a:buNone/>
            </a:pPr>
            <a:endParaRPr lang="cs-CZ" altLang="cs-CZ" sz="1800" dirty="0"/>
          </a:p>
        </p:txBody>
      </p:sp>
      <p:pic>
        <p:nvPicPr>
          <p:cNvPr id="19461" name="Picture 4" descr="Výsledek obrázku pro logo pum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4979988"/>
            <a:ext cx="1755775" cy="1363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2" name="Picture 6" descr="Výsledek obrázku pro logo matton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9800" y="4519613"/>
            <a:ext cx="22860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3" name="Picture 8" descr="Výsledek obrázku pro logo nik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8475" y="4476750"/>
            <a:ext cx="19050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5982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654065"/>
              </p:ext>
            </p:extLst>
          </p:nvPr>
        </p:nvGraphicFramePr>
        <p:xfrm>
          <a:off x="429132" y="1988840"/>
          <a:ext cx="5482951" cy="25922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82951">
                  <a:extLst>
                    <a:ext uri="{9D8B030D-6E8A-4147-A177-3AD203B41FA5}">
                      <a16:colId xmlns:a16="http://schemas.microsoft.com/office/drawing/2014/main" val="1148534195"/>
                    </a:ext>
                  </a:extLst>
                </a:gridCol>
              </a:tblGrid>
              <a:tr h="385411">
                <a:tc>
                  <a:txBody>
                    <a:bodyPr/>
                    <a:lstStyle/>
                    <a:p>
                      <a:pPr algn="l"/>
                      <a:r>
                        <a:rPr lang="cs-CZ" dirty="0" smtClean="0"/>
                        <a:t>Brand za rok 2018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4851129"/>
                  </a:ext>
                </a:extLst>
              </a:tr>
              <a:tr h="385411">
                <a:tc>
                  <a:txBody>
                    <a:bodyPr/>
                    <a:lstStyle/>
                    <a:p>
                      <a:pPr algn="l"/>
                      <a:r>
                        <a:rPr lang="cs-CZ" dirty="0" smtClean="0"/>
                        <a:t>Škoda Auto, a.s.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002414"/>
                  </a:ext>
                </a:extLst>
              </a:tr>
              <a:tr h="385411">
                <a:tc>
                  <a:txBody>
                    <a:bodyPr/>
                    <a:lstStyle/>
                    <a:p>
                      <a:pPr algn="l"/>
                      <a:r>
                        <a:rPr lang="cs-CZ" dirty="0" smtClean="0"/>
                        <a:t>ČEZ,</a:t>
                      </a:r>
                      <a:r>
                        <a:rPr lang="cs-CZ" baseline="0" dirty="0" smtClean="0"/>
                        <a:t> a.s.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3726126"/>
                  </a:ext>
                </a:extLst>
              </a:tr>
              <a:tr h="385411">
                <a:tc>
                  <a:txBody>
                    <a:bodyPr/>
                    <a:lstStyle/>
                    <a:p>
                      <a:pPr algn="l"/>
                      <a:r>
                        <a:rPr lang="cs-CZ" dirty="0" smtClean="0"/>
                        <a:t>Agrofert, a.s.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5140905"/>
                  </a:ext>
                </a:extLst>
              </a:tr>
              <a:tr h="665231">
                <a:tc>
                  <a:txBody>
                    <a:bodyPr/>
                    <a:lstStyle/>
                    <a:p>
                      <a:pPr algn="l"/>
                      <a:r>
                        <a:rPr kumimoji="0" lang="cs-CZ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Energetický a průmyslový holding, a.s.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5570273"/>
                  </a:ext>
                </a:extLst>
              </a:tr>
              <a:tr h="385411">
                <a:tc>
                  <a:txBody>
                    <a:bodyPr/>
                    <a:lstStyle/>
                    <a:p>
                      <a:pPr algn="l"/>
                      <a:r>
                        <a:rPr lang="cs-CZ" dirty="0" smtClean="0"/>
                        <a:t>Unipetrol,</a:t>
                      </a:r>
                      <a:r>
                        <a:rPr lang="cs-CZ" baseline="0" dirty="0" smtClean="0"/>
                        <a:t> a.s.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1284281"/>
                  </a:ext>
                </a:extLst>
              </a:tr>
            </a:tbl>
          </a:graphicData>
        </a:graphic>
      </p:graphicFrame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Nejhodnotnější české značky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780345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Vrchol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1972</TotalTime>
  <Words>526</Words>
  <Application>Microsoft Office PowerPoint</Application>
  <PresentationFormat>Předvádění na obrazovce (4:3)</PresentationFormat>
  <Paragraphs>81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8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23" baseType="lpstr">
      <vt:lpstr>Arial</vt:lpstr>
      <vt:lpstr>Calibri</vt:lpstr>
      <vt:lpstr>굴림</vt:lpstr>
      <vt:lpstr>Lucida Sans Unicode</vt:lpstr>
      <vt:lpstr>Verdana</vt:lpstr>
      <vt:lpstr>Wingdings</vt:lpstr>
      <vt:lpstr>Wingdings 2</vt:lpstr>
      <vt:lpstr>Wingdings 3</vt:lpstr>
      <vt:lpstr>Shluk</vt:lpstr>
      <vt:lpstr>Marketingová komunikace MSP</vt:lpstr>
      <vt:lpstr>Komunikace značky </vt:lpstr>
      <vt:lpstr>1. Produktová značka</vt:lpstr>
      <vt:lpstr>Identita značky</vt:lpstr>
      <vt:lpstr>Podstata značky</vt:lpstr>
      <vt:lpstr>2.Firemní (korporátní) značka</vt:lpstr>
      <vt:lpstr>Vztah firemní a produktové značky</vt:lpstr>
      <vt:lpstr>Prezentace aplikace PowerPoint</vt:lpstr>
      <vt:lpstr>Nejhodnotnější české značky</vt:lpstr>
      <vt:lpstr>Firemní identita</vt:lpstr>
      <vt:lpstr>Co tvoří firemní identitu?</vt:lpstr>
      <vt:lpstr>Brandmanuál </vt:lpstr>
      <vt:lpstr>Doporučená literatura k probrané látce</vt:lpstr>
      <vt:lpstr>Děkuji za pozornost 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Marketingová komunikace MSP</dc:title>
  <dc:creator>Petka</dc:creator>
  <cp:lastModifiedBy>Hewlett-Packard Company</cp:lastModifiedBy>
  <cp:revision>18</cp:revision>
  <dcterms:created xsi:type="dcterms:W3CDTF">2016-09-05T16:10:06Z</dcterms:created>
  <dcterms:modified xsi:type="dcterms:W3CDTF">2021-11-17T15:00:16Z</dcterms:modified>
</cp:coreProperties>
</file>