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ECD22C-BA08-4C63-ABEA-3EF5FB6EDD35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4F98F4-DDC3-4DB9-A5B6-7C792CDD60D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OMISTULIITTEET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OMISTUSLIITTEET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800" dirty="0" err="1">
                <a:latin typeface="Times New Roman"/>
                <a:ea typeface="MS Mincho"/>
              </a:rPr>
              <a:t>Nominitaivutuksessa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persoonaa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b="1" dirty="0" err="1">
                <a:latin typeface="Times New Roman"/>
                <a:ea typeface="MS Mincho"/>
              </a:rPr>
              <a:t>omistajaa</a:t>
            </a:r>
            <a:r>
              <a:rPr lang="cs-CZ" sz="2800" dirty="0">
                <a:latin typeface="Times New Roman"/>
                <a:ea typeface="MS Mincho"/>
              </a:rPr>
              <a:t>) </a:t>
            </a:r>
            <a:r>
              <a:rPr lang="cs-CZ" sz="2800" dirty="0" err="1">
                <a:latin typeface="Times New Roman"/>
                <a:ea typeface="MS Mincho"/>
              </a:rPr>
              <a:t>ilmaistaan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/>
                <a:ea typeface="MS Mincho"/>
              </a:rPr>
              <a:t>omistusliitteillä</a:t>
            </a:r>
            <a:r>
              <a:rPr lang="cs-CZ" sz="2800" dirty="0" smtClean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(</a:t>
            </a:r>
            <a:r>
              <a:rPr lang="cs-CZ" sz="2800" b="1" dirty="0" err="1">
                <a:solidFill>
                  <a:srgbClr val="FF0000"/>
                </a:solidFill>
                <a:latin typeface="Times New Roman"/>
                <a:ea typeface="MS Mincho"/>
              </a:rPr>
              <a:t>possessiivisuffiksilla</a:t>
            </a:r>
            <a:r>
              <a:rPr lang="cs-CZ" sz="2800" dirty="0" smtClean="0">
                <a:latin typeface="Times New Roman"/>
                <a:ea typeface="MS Mincho"/>
              </a:rPr>
              <a:t>).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	</a:t>
            </a:r>
            <a:r>
              <a:rPr lang="cs-CZ" sz="2800" i="1" dirty="0" smtClean="0">
                <a:latin typeface="Times New Roman"/>
                <a:ea typeface="MS Mincho"/>
              </a:rPr>
              <a:t>auto-</a:t>
            </a:r>
            <a:r>
              <a:rPr lang="cs-CZ" sz="2800" b="1" i="1" dirty="0" smtClean="0">
                <a:latin typeface="Times New Roman"/>
                <a:ea typeface="MS Mincho"/>
              </a:rPr>
              <a:t>ni</a:t>
            </a:r>
            <a:endParaRPr lang="cs-CZ" sz="2800" b="1" i="1" dirty="0" smtClean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cs-CZ" sz="2800" dirty="0" err="1" smtClean="0">
                <a:latin typeface="Times New Roman"/>
                <a:ea typeface="MS Mincho"/>
              </a:rPr>
              <a:t>Omistusliitteitä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voi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olla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myös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verbien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nominaalirakenteissa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dirty="0" err="1">
                <a:latin typeface="Times New Roman"/>
                <a:ea typeface="MS Mincho"/>
              </a:rPr>
              <a:t>Niissä</a:t>
            </a:r>
            <a:r>
              <a:rPr lang="cs-CZ" sz="2800" dirty="0">
                <a:latin typeface="Times New Roman"/>
                <a:ea typeface="MS Mincho"/>
              </a:rPr>
              <a:t> ne </a:t>
            </a:r>
            <a:r>
              <a:rPr lang="cs-CZ" sz="2800" dirty="0" err="1">
                <a:latin typeface="Times New Roman"/>
                <a:ea typeface="MS Mincho"/>
              </a:rPr>
              <a:t>ilmaisevat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</a:t>
            </a:r>
            <a:r>
              <a:rPr lang="cs-CZ" sz="2800" b="1" dirty="0" err="1" smtClean="0">
                <a:latin typeface="Times New Roman"/>
                <a:ea typeface="MS Mincho"/>
              </a:rPr>
              <a:t>ekijää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>
                <a:latin typeface="Times New Roman"/>
                <a:ea typeface="MS Mincho"/>
              </a:rPr>
              <a:t>saadakse+</a:t>
            </a:r>
            <a:r>
              <a:rPr lang="cs-CZ" sz="2800" b="1" i="1" dirty="0" err="1">
                <a:latin typeface="Times New Roman"/>
                <a:ea typeface="MS Mincho"/>
              </a:rPr>
              <a:t>ni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(</a:t>
            </a:r>
            <a:r>
              <a:rPr lang="cs-CZ" sz="2800" dirty="0" err="1">
                <a:latin typeface="Times New Roman"/>
                <a:ea typeface="MS Mincho"/>
              </a:rPr>
              <a:t>jotta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minä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saisin</a:t>
            </a:r>
            <a:r>
              <a:rPr lang="cs-CZ" sz="2800" dirty="0" smtClean="0">
                <a:latin typeface="Times New Roman"/>
                <a:ea typeface="MS Mincho"/>
              </a:rPr>
              <a:t>)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>
                <a:latin typeface="Times New Roman"/>
                <a:ea typeface="MS Mincho"/>
              </a:rPr>
              <a:t>nukkuvina+</a:t>
            </a:r>
            <a:r>
              <a:rPr lang="cs-CZ" sz="2800" b="1" i="1" dirty="0" err="1">
                <a:latin typeface="Times New Roman"/>
                <a:ea typeface="MS Mincho"/>
              </a:rPr>
              <a:t>ni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(</a:t>
            </a:r>
            <a:r>
              <a:rPr lang="cs-CZ" sz="2800" dirty="0" err="1">
                <a:latin typeface="Times New Roman"/>
                <a:ea typeface="MS Mincho"/>
              </a:rPr>
              <a:t>minä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teeskentelin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nukkumista</a:t>
            </a:r>
            <a:r>
              <a:rPr lang="cs-CZ" sz="2800" dirty="0" smtClean="0">
                <a:latin typeface="Times New Roman"/>
                <a:ea typeface="MS Mincho"/>
              </a:rPr>
              <a:t>)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80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MUODOT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	YKSIKKÖ	MONIKKO</a:t>
            </a:r>
            <a:endParaRPr lang="cs-CZ" sz="2800" dirty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1.pers</a:t>
            </a:r>
            <a:r>
              <a:rPr lang="cs-CZ" sz="2800" dirty="0">
                <a:latin typeface="Times New Roman"/>
                <a:ea typeface="MS Mincho"/>
              </a:rPr>
              <a:t>.  </a:t>
            </a:r>
            <a:r>
              <a:rPr lang="cs-CZ" sz="2800" dirty="0" smtClean="0">
                <a:latin typeface="Times New Roman"/>
                <a:ea typeface="MS Mincho"/>
              </a:rPr>
              <a:t>-</a:t>
            </a:r>
            <a:r>
              <a:rPr lang="cs-CZ" sz="2800" b="1" i="1" dirty="0" smtClean="0">
                <a:latin typeface="Times New Roman"/>
                <a:ea typeface="MS Mincho"/>
              </a:rPr>
              <a:t>ni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      	</a:t>
            </a:r>
            <a:r>
              <a:rPr lang="cs-CZ" sz="2800" b="1" dirty="0" smtClean="0">
                <a:latin typeface="Times New Roman"/>
                <a:ea typeface="MS Mincho"/>
              </a:rPr>
              <a:t>-</a:t>
            </a:r>
            <a:r>
              <a:rPr lang="cs-CZ" sz="2800" b="1" i="1" dirty="0" err="1">
                <a:latin typeface="Times New Roman"/>
                <a:ea typeface="MS Mincho"/>
              </a:rPr>
              <a:t>mme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2.pers.  </a:t>
            </a:r>
            <a:r>
              <a:rPr lang="cs-CZ" sz="2800" b="1" dirty="0" smtClean="0">
                <a:latin typeface="Times New Roman"/>
                <a:ea typeface="MS Mincho"/>
              </a:rPr>
              <a:t>-</a:t>
            </a:r>
            <a:r>
              <a:rPr lang="cs-CZ" sz="2800" b="1" i="1" dirty="0" smtClean="0">
                <a:latin typeface="Times New Roman"/>
                <a:ea typeface="MS Mincho"/>
              </a:rPr>
              <a:t>si</a:t>
            </a:r>
            <a:r>
              <a:rPr lang="cs-CZ" sz="2800" dirty="0" smtClean="0">
                <a:latin typeface="Times New Roman"/>
                <a:ea typeface="MS Mincho"/>
              </a:rPr>
              <a:t>     	</a:t>
            </a:r>
            <a:r>
              <a:rPr lang="cs-CZ" sz="2800" b="1" dirty="0" smtClean="0">
                <a:latin typeface="Times New Roman"/>
                <a:ea typeface="MS Mincho"/>
              </a:rPr>
              <a:t>-</a:t>
            </a:r>
            <a:r>
              <a:rPr lang="cs-CZ" sz="2800" b="1" i="1" dirty="0" err="1">
                <a:latin typeface="Times New Roman"/>
                <a:ea typeface="MS Mincho"/>
              </a:rPr>
              <a:t>nne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3.pers.       </a:t>
            </a:r>
            <a:r>
              <a:rPr lang="cs-CZ" sz="2800" b="1" dirty="0">
                <a:latin typeface="Times New Roman"/>
                <a:ea typeface="MS Mincho"/>
              </a:rPr>
              <a:t>-</a:t>
            </a:r>
            <a:r>
              <a:rPr lang="cs-CZ" sz="2800" b="1" i="1" dirty="0" err="1">
                <a:latin typeface="Times New Roman"/>
                <a:ea typeface="MS Mincho"/>
              </a:rPr>
              <a:t>nsA</a:t>
            </a:r>
            <a:r>
              <a:rPr lang="cs-CZ" sz="2800" b="1" i="1" dirty="0">
                <a:latin typeface="Times New Roman"/>
                <a:ea typeface="MS Mincho"/>
              </a:rPr>
              <a:t>, -</a:t>
            </a:r>
            <a:r>
              <a:rPr lang="cs-CZ" sz="2800" b="1" i="1" dirty="0" err="1">
                <a:latin typeface="Times New Roman"/>
                <a:ea typeface="MS Mincho"/>
              </a:rPr>
              <a:t>Vn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16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cs-CZ" i="1" dirty="0" err="1" smtClean="0"/>
              <a:t>nsA</a:t>
            </a:r>
            <a:r>
              <a:rPr lang="cs-CZ" dirty="0" smtClean="0"/>
              <a:t> vs. -</a:t>
            </a:r>
            <a:r>
              <a:rPr lang="cs-CZ" i="1" dirty="0" err="1" smtClean="0"/>
              <a:t>Vn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latin typeface="Times New Roman"/>
                <a:ea typeface="MS Mincho"/>
              </a:rPr>
              <a:t>3. </a:t>
            </a:r>
            <a:r>
              <a:rPr lang="cs-CZ" sz="2800" b="1" dirty="0" err="1">
                <a:latin typeface="Times New Roman"/>
                <a:ea typeface="MS Mincho"/>
              </a:rPr>
              <a:t>persoonan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suffiksin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vaihtelu</a:t>
            </a:r>
            <a:r>
              <a:rPr lang="cs-CZ" sz="2800" b="1" dirty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sz="2800" b="1" dirty="0">
                <a:latin typeface="Times New Roman"/>
                <a:ea typeface="MS Mincho"/>
              </a:rPr>
              <a:t>-</a:t>
            </a:r>
            <a:r>
              <a:rPr lang="cs-CZ" sz="2800" b="1" i="1" dirty="0" err="1">
                <a:latin typeface="Times New Roman"/>
                <a:ea typeface="MS Mincho"/>
              </a:rPr>
              <a:t>nsA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b="1" dirty="0" err="1">
                <a:latin typeface="Times New Roman"/>
                <a:ea typeface="MS Mincho"/>
              </a:rPr>
              <a:t>aina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mahdollinen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sz="2800" i="1" dirty="0" err="1" smtClean="0">
                <a:latin typeface="Times New Roman"/>
                <a:ea typeface="MS Mincho"/>
              </a:rPr>
              <a:t>kauppaa+nsa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tyttäriä+nsä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sz="2800" b="1" dirty="0">
                <a:latin typeface="Times New Roman"/>
                <a:ea typeface="MS Mincho"/>
              </a:rPr>
              <a:t>-</a:t>
            </a:r>
            <a:r>
              <a:rPr lang="cs-CZ" sz="2800" b="1" i="1" dirty="0" err="1">
                <a:latin typeface="Times New Roman"/>
                <a:ea typeface="MS Mincho"/>
              </a:rPr>
              <a:t>Vn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liittyy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lyhyeen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vokaaliin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päättyviin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sijapäätteisiin</a:t>
            </a:r>
            <a:r>
              <a:rPr lang="cs-CZ" sz="2800" dirty="0" smtClean="0">
                <a:latin typeface="Times New Roman"/>
                <a:ea typeface="MS Mincho"/>
              </a:rPr>
              <a:t>, </a:t>
            </a:r>
            <a:r>
              <a:rPr lang="cs-CZ" sz="2800" dirty="0" err="1" smtClean="0">
                <a:latin typeface="Times New Roman"/>
                <a:ea typeface="MS Mincho"/>
              </a:rPr>
              <a:t>ei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siis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koskaan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NOM, GEN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ILL </a:t>
            </a:r>
            <a:r>
              <a:rPr lang="cs-CZ" sz="2800" dirty="0" err="1" smtClean="0">
                <a:latin typeface="Times New Roman"/>
                <a:ea typeface="MS Mincho"/>
              </a:rPr>
              <a:t>yhteydessä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sz="2800" i="1" dirty="0" err="1" smtClean="0">
                <a:latin typeface="Times New Roman"/>
                <a:ea typeface="MS Mincho"/>
              </a:rPr>
              <a:t>laukkuja-an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laukussa+an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käsineistä+än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sormilla+an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Periaatteessa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päätteet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vapaassa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vaihtelussa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mutta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käytännössä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-</a:t>
            </a:r>
            <a:r>
              <a:rPr lang="cs-CZ" sz="2800" i="1" dirty="0" err="1">
                <a:latin typeface="Times New Roman"/>
                <a:ea typeface="MS Mincho"/>
              </a:rPr>
              <a:t>nsA</a:t>
            </a:r>
            <a:r>
              <a:rPr lang="cs-CZ" sz="2800" dirty="0">
                <a:latin typeface="Times New Roman"/>
                <a:ea typeface="MS Mincho"/>
              </a:rPr>
              <a:t>  </a:t>
            </a:r>
            <a:r>
              <a:rPr lang="cs-CZ" sz="2800" dirty="0" err="1">
                <a:latin typeface="Times New Roman"/>
                <a:ea typeface="MS Mincho"/>
              </a:rPr>
              <a:t>muodot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vanhastavia</a:t>
            </a:r>
            <a:r>
              <a:rPr lang="cs-CZ" sz="2800" b="1" dirty="0">
                <a:latin typeface="Times New Roman"/>
                <a:ea typeface="MS Mincho"/>
              </a:rPr>
              <a:t>.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30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ESIINTYMINEN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1</a:t>
            </a:r>
            <a:r>
              <a:rPr lang="cs-CZ" sz="2800" dirty="0" smtClean="0">
                <a:latin typeface="Times New Roman"/>
                <a:ea typeface="MS Mincho"/>
              </a:rPr>
              <a:t>) </a:t>
            </a:r>
            <a:r>
              <a:rPr lang="cs-CZ" sz="2800" dirty="0" err="1">
                <a:latin typeface="Times New Roman"/>
                <a:ea typeface="MS Mincho"/>
              </a:rPr>
              <a:t>y</a:t>
            </a:r>
            <a:r>
              <a:rPr lang="cs-CZ" sz="2800" dirty="0" err="1" smtClean="0">
                <a:latin typeface="Times New Roman"/>
                <a:ea typeface="MS Mincho"/>
              </a:rPr>
              <a:t>ksikön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monikon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nominatiivin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akkusatiivin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sekä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yksikön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1800" dirty="0" smtClean="0">
                <a:latin typeface="Courier New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genetiivin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muodoissa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aina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solidFill>
                  <a:srgbClr val="FF0000"/>
                </a:solidFill>
                <a:latin typeface="Times New Roman"/>
                <a:ea typeface="MS Mincho"/>
              </a:rPr>
              <a:t>vahvan</a:t>
            </a:r>
            <a:r>
              <a:rPr lang="cs-CZ" sz="2800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vokaalivartalon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jäljessä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>
                <a:latin typeface="Times New Roman"/>
                <a:ea typeface="MS Mincho"/>
              </a:rPr>
              <a:t>poika+mme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(= náš </a:t>
            </a:r>
            <a:r>
              <a:rPr lang="cs-CZ" sz="2800" dirty="0">
                <a:latin typeface="Times New Roman"/>
                <a:ea typeface="MS Mincho"/>
              </a:rPr>
              <a:t>syn, naši synové, našeho syna, naše syny</a:t>
            </a:r>
            <a:r>
              <a:rPr lang="cs-CZ" sz="2800" dirty="0" smtClean="0">
                <a:latin typeface="Times New Roman"/>
                <a:ea typeface="MS Mincho"/>
              </a:rPr>
              <a:t>)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>
                <a:latin typeface="Times New Roman"/>
                <a:ea typeface="MS Mincho"/>
              </a:rPr>
              <a:t>matto+nne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(= váš </a:t>
            </a:r>
            <a:r>
              <a:rPr lang="cs-CZ" sz="2800" dirty="0">
                <a:latin typeface="Times New Roman"/>
                <a:ea typeface="MS Mincho"/>
              </a:rPr>
              <a:t>koberec, vaše koberce, vašeho koberce, vaše koberce)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2)  </a:t>
            </a:r>
            <a:r>
              <a:rPr lang="cs-CZ" sz="2800" dirty="0" err="1" smtClean="0">
                <a:latin typeface="Times New Roman"/>
                <a:ea typeface="MS Mincho"/>
              </a:rPr>
              <a:t>muissa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sijamuodoissa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sijapäätteen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jäljessä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hattu</a:t>
            </a:r>
            <a:r>
              <a:rPr lang="cs-CZ" sz="2800" dirty="0" smtClean="0">
                <a:latin typeface="Times New Roman"/>
                <a:ea typeface="MS Mincho"/>
              </a:rPr>
              <a:t> - </a:t>
            </a:r>
            <a:r>
              <a:rPr lang="cs-CZ" sz="2800" i="1" dirty="0" err="1" smtClean="0">
                <a:latin typeface="Times New Roman"/>
                <a:ea typeface="MS Mincho"/>
              </a:rPr>
              <a:t>hatui+sta+si</a:t>
            </a:r>
            <a:endParaRPr lang="cs-CZ" sz="1800" dirty="0">
              <a:latin typeface="Courier New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66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TAIVUTUS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931224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1) </a:t>
            </a:r>
            <a:r>
              <a:rPr lang="cs-CZ" sz="2800" b="1" dirty="0" err="1">
                <a:latin typeface="Times New Roman"/>
                <a:ea typeface="MS Mincho"/>
              </a:rPr>
              <a:t>y</a:t>
            </a:r>
            <a:r>
              <a:rPr lang="cs-CZ" sz="2800" b="1" dirty="0" err="1" smtClean="0">
                <a:latin typeface="Times New Roman"/>
                <a:ea typeface="MS Mincho"/>
              </a:rPr>
              <a:t>ksikön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monikon</a:t>
            </a:r>
            <a:r>
              <a:rPr lang="cs-CZ" sz="2800" b="1" dirty="0" smtClean="0">
                <a:latin typeface="Times New Roman"/>
                <a:ea typeface="MS Mincho"/>
              </a:rPr>
              <a:t> NOM, AKK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yksikön</a:t>
            </a:r>
            <a:r>
              <a:rPr lang="cs-CZ" sz="2800" b="1" dirty="0" smtClean="0">
                <a:latin typeface="Times New Roman"/>
                <a:ea typeface="MS Mincho"/>
              </a:rPr>
              <a:t> GEN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samannäköiset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2) </a:t>
            </a:r>
            <a:r>
              <a:rPr lang="cs-CZ" sz="2800" b="1" dirty="0" err="1" smtClean="0">
                <a:latin typeface="Times New Roman"/>
                <a:ea typeface="MS Mincho"/>
              </a:rPr>
              <a:t>monikon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genetiivin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sekä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yksikön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monikon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illatiivin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instruktiivin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päätteiden</a:t>
            </a:r>
            <a:r>
              <a:rPr lang="cs-CZ" sz="2800" b="1" dirty="0" smtClean="0">
                <a:latin typeface="Times New Roman"/>
                <a:ea typeface="MS Mincho"/>
              </a:rPr>
              <a:t>  </a:t>
            </a:r>
            <a:r>
              <a:rPr lang="cs-CZ" sz="2800" b="1" dirty="0">
                <a:latin typeface="Times New Roman"/>
                <a:ea typeface="MS Mincho"/>
              </a:rPr>
              <a:t>n &gt; 0  -</a:t>
            </a:r>
            <a:r>
              <a:rPr lang="cs-CZ" sz="2800" b="1" i="1" dirty="0" err="1">
                <a:latin typeface="Times New Roman"/>
                <a:ea typeface="MS Mincho"/>
              </a:rPr>
              <a:t>nsA</a:t>
            </a:r>
            <a:r>
              <a:rPr lang="cs-CZ" sz="2800" b="1" dirty="0">
                <a:latin typeface="Times New Roman"/>
                <a:ea typeface="MS Mincho"/>
              </a:rPr>
              <a:t> -</a:t>
            </a:r>
            <a:r>
              <a:rPr lang="cs-CZ" sz="2800" b="1" dirty="0" err="1">
                <a:latin typeface="Times New Roman"/>
                <a:ea typeface="MS Mincho"/>
              </a:rPr>
              <a:t>liitteiden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edellä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poikie</a:t>
            </a:r>
            <a:r>
              <a:rPr lang="cs-CZ" sz="2800" i="1" dirty="0" smtClean="0">
                <a:latin typeface="Times New Roman"/>
                <a:ea typeface="MS Mincho"/>
              </a:rPr>
              <a:t> +(n)+</a:t>
            </a:r>
            <a:r>
              <a:rPr lang="cs-CZ" sz="2800" i="1" dirty="0" err="1" smtClean="0">
                <a:latin typeface="Times New Roman"/>
                <a:ea typeface="MS Mincho"/>
              </a:rPr>
              <a:t>nsa</a:t>
            </a:r>
            <a:r>
              <a:rPr lang="cs-CZ" sz="2800" i="1" dirty="0" smtClean="0">
                <a:latin typeface="Times New Roman"/>
                <a:ea typeface="MS Mincho"/>
              </a:rPr>
              <a:t> - </a:t>
            </a:r>
            <a:r>
              <a:rPr lang="cs-CZ" sz="2800" i="1" dirty="0" err="1" smtClean="0">
                <a:latin typeface="Times New Roman"/>
                <a:ea typeface="MS Mincho"/>
              </a:rPr>
              <a:t>poikiensa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poikaa</a:t>
            </a:r>
            <a:r>
              <a:rPr lang="cs-CZ" sz="2800" i="1" dirty="0" smtClean="0">
                <a:latin typeface="Times New Roman"/>
                <a:ea typeface="MS Mincho"/>
              </a:rPr>
              <a:t> +(n)+</a:t>
            </a:r>
            <a:r>
              <a:rPr lang="cs-CZ" sz="2800" i="1" dirty="0" err="1" smtClean="0">
                <a:latin typeface="Times New Roman"/>
                <a:ea typeface="MS Mincho"/>
              </a:rPr>
              <a:t>nsa</a:t>
            </a:r>
            <a:r>
              <a:rPr lang="cs-CZ" sz="2800" i="1" dirty="0" smtClean="0">
                <a:latin typeface="Times New Roman"/>
                <a:ea typeface="MS Mincho"/>
              </a:rPr>
              <a:t> - </a:t>
            </a:r>
            <a:r>
              <a:rPr lang="cs-CZ" sz="2800" i="1" dirty="0" err="1" smtClean="0">
                <a:latin typeface="Times New Roman"/>
                <a:ea typeface="MS Mincho"/>
              </a:rPr>
              <a:t>poikaansa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kauppoihi</a:t>
            </a:r>
            <a:r>
              <a:rPr lang="cs-CZ" sz="2800" i="1" dirty="0" smtClean="0">
                <a:latin typeface="Times New Roman"/>
                <a:ea typeface="MS Mincho"/>
              </a:rPr>
              <a:t> +(n)+</a:t>
            </a:r>
            <a:r>
              <a:rPr lang="cs-CZ" sz="2800" i="1" dirty="0" err="1" smtClean="0">
                <a:latin typeface="Times New Roman"/>
                <a:ea typeface="MS Mincho"/>
              </a:rPr>
              <a:t>nsa</a:t>
            </a:r>
            <a:r>
              <a:rPr lang="cs-CZ" sz="2800" i="1" dirty="0" smtClean="0">
                <a:latin typeface="Times New Roman"/>
                <a:ea typeface="MS Mincho"/>
              </a:rPr>
              <a:t> - </a:t>
            </a:r>
            <a:r>
              <a:rPr lang="cs-CZ" sz="2800" i="1" dirty="0" err="1" smtClean="0">
                <a:latin typeface="Times New Roman"/>
                <a:ea typeface="MS Mincho"/>
              </a:rPr>
              <a:t>kauppoihinsa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om+i+n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 err="1" smtClean="0">
                <a:latin typeface="Times New Roman"/>
                <a:ea typeface="MS Mincho"/>
              </a:rPr>
              <a:t>lup+i</a:t>
            </a:r>
            <a:r>
              <a:rPr lang="cs-CZ" sz="2800" i="1" dirty="0" smtClean="0">
                <a:latin typeface="Times New Roman"/>
                <a:ea typeface="MS Mincho"/>
              </a:rPr>
              <a:t>+(n)+</a:t>
            </a:r>
            <a:r>
              <a:rPr lang="cs-CZ" sz="2800" i="1" dirty="0" err="1" smtClean="0">
                <a:latin typeface="Times New Roman"/>
                <a:ea typeface="MS Mincho"/>
              </a:rPr>
              <a:t>nsa</a:t>
            </a:r>
            <a:r>
              <a:rPr lang="cs-CZ" sz="2800" i="1" dirty="0" smtClean="0">
                <a:latin typeface="Times New Roman"/>
                <a:ea typeface="MS Mincho"/>
              </a:rPr>
              <a:t> – </a:t>
            </a:r>
            <a:r>
              <a:rPr lang="cs-CZ" sz="2800" i="1" dirty="0" err="1" smtClean="0">
                <a:latin typeface="Times New Roman"/>
                <a:ea typeface="MS Mincho"/>
              </a:rPr>
              <a:t>omin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 err="1" smtClean="0">
                <a:latin typeface="Times New Roman"/>
                <a:ea typeface="MS Mincho"/>
              </a:rPr>
              <a:t>lupinsa</a:t>
            </a:r>
            <a:r>
              <a:rPr lang="cs-CZ" sz="2800" i="1" smtClean="0">
                <a:latin typeface="Times New Roman"/>
                <a:ea typeface="MS Mincho"/>
              </a:rPr>
              <a:t>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allatiivissa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ole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loppukahdennnusta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omistusliitteen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edellä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vrt. [</a:t>
            </a:r>
            <a:r>
              <a:rPr lang="cs-CZ" sz="2800" dirty="0" err="1">
                <a:latin typeface="Times New Roman"/>
                <a:ea typeface="MS Mincho"/>
              </a:rPr>
              <a:t>lapsilleppiti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tuoda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jääteloä</a:t>
            </a:r>
            <a:r>
              <a:rPr lang="cs-CZ" sz="2800" dirty="0">
                <a:latin typeface="Times New Roman"/>
                <a:ea typeface="MS Mincho"/>
              </a:rPr>
              <a:t>] - </a:t>
            </a:r>
            <a:r>
              <a:rPr lang="cs-CZ" sz="2800" dirty="0" err="1">
                <a:latin typeface="Times New Roman"/>
                <a:ea typeface="MS Mincho"/>
              </a:rPr>
              <a:t>minun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lapsilleni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ei</a:t>
            </a:r>
            <a:r>
              <a:rPr lang="cs-CZ" sz="2800" dirty="0">
                <a:latin typeface="Times New Roman"/>
                <a:ea typeface="MS Mincho"/>
              </a:rPr>
              <a:t> *[</a:t>
            </a:r>
            <a:r>
              <a:rPr lang="cs-CZ" sz="2800" dirty="0" err="1">
                <a:latin typeface="Times New Roman"/>
                <a:ea typeface="MS Mincho"/>
              </a:rPr>
              <a:t>lapsillenni</a:t>
            </a:r>
            <a:r>
              <a:rPr lang="cs-CZ" sz="2800" dirty="0">
                <a:latin typeface="Times New Roman"/>
                <a:ea typeface="MS Mincho"/>
              </a:rPr>
              <a:t>].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3) </a:t>
            </a:r>
            <a:r>
              <a:rPr lang="cs-CZ" sz="2800" b="1" dirty="0" err="1" smtClean="0">
                <a:latin typeface="Times New Roman"/>
                <a:ea typeface="MS Mincho"/>
              </a:rPr>
              <a:t>translatiivin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pääte</a:t>
            </a:r>
            <a:r>
              <a:rPr lang="cs-CZ" sz="2800" b="1" dirty="0">
                <a:latin typeface="Times New Roman"/>
                <a:ea typeface="MS Mincho"/>
              </a:rPr>
              <a:t> on </a:t>
            </a:r>
            <a:r>
              <a:rPr lang="cs-CZ" sz="2800" b="1" dirty="0" err="1" smtClean="0">
                <a:latin typeface="Times New Roman"/>
                <a:ea typeface="MS Mincho"/>
              </a:rPr>
              <a:t>omistusliitteen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edellä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smtClean="0">
                <a:latin typeface="Times New Roman"/>
                <a:ea typeface="MS Mincho"/>
              </a:rPr>
              <a:t>–</a:t>
            </a:r>
            <a:r>
              <a:rPr lang="cs-CZ" sz="2800" b="1" i="1" dirty="0" err="1" smtClean="0">
                <a:latin typeface="Times New Roman"/>
                <a:ea typeface="MS Mincho"/>
              </a:rPr>
              <a:t>kse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i="1" dirty="0" err="1" smtClean="0">
                <a:latin typeface="Times New Roman"/>
                <a:ea typeface="MS Mincho"/>
              </a:rPr>
              <a:t>lapse+ksi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lapse+</a:t>
            </a:r>
            <a:r>
              <a:rPr lang="cs-CZ" sz="2800" b="1" i="1" dirty="0" err="1">
                <a:latin typeface="Times New Roman"/>
                <a:ea typeface="MS Mincho"/>
              </a:rPr>
              <a:t>kse</a:t>
            </a:r>
            <a:r>
              <a:rPr lang="cs-CZ" sz="2800" i="1" dirty="0" err="1">
                <a:latin typeface="Times New Roman"/>
                <a:ea typeface="MS Mincho"/>
              </a:rPr>
              <a:t>+si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 smtClean="0">
                <a:latin typeface="Times New Roman"/>
                <a:ea typeface="MS Mincho"/>
              </a:rPr>
              <a:t>lapse+</a:t>
            </a:r>
            <a:r>
              <a:rPr lang="cs-CZ" sz="2800" b="1" i="1" dirty="0" err="1" smtClean="0">
                <a:latin typeface="Times New Roman"/>
                <a:ea typeface="MS Mincho"/>
              </a:rPr>
              <a:t>kse</a:t>
            </a:r>
            <a:r>
              <a:rPr lang="cs-CZ" sz="2800" i="1" dirty="0" err="1" smtClean="0">
                <a:latin typeface="Times New Roman"/>
                <a:ea typeface="MS Mincho"/>
              </a:rPr>
              <a:t>+mme</a:t>
            </a:r>
            <a:endParaRPr lang="cs-CZ" sz="1800" dirty="0">
              <a:latin typeface="Courier New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34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</TotalTime>
  <Words>95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Jmění</vt:lpstr>
      <vt:lpstr>MORFOLOGIA</vt:lpstr>
      <vt:lpstr>OMISTUSLIITTEET</vt:lpstr>
      <vt:lpstr>MUODOT</vt:lpstr>
      <vt:lpstr>-nsA vs. -Vn</vt:lpstr>
      <vt:lpstr>ESIINTYMINEN</vt:lpstr>
      <vt:lpstr>TAIVUTUS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4</cp:revision>
  <dcterms:created xsi:type="dcterms:W3CDTF">2020-12-07T09:15:53Z</dcterms:created>
  <dcterms:modified xsi:type="dcterms:W3CDTF">2020-12-09T11:26:52Z</dcterms:modified>
</cp:coreProperties>
</file>