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3" r:id="rId4"/>
    <p:sldId id="274" r:id="rId5"/>
    <p:sldId id="275" r:id="rId6"/>
    <p:sldId id="282" r:id="rId7"/>
    <p:sldId id="276" r:id="rId8"/>
    <p:sldId id="267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éta Zandlová" userId="f597e985-6016-45b0-9e05-c32aa333b728" providerId="ADAL" clId="{C4F18002-B131-42FF-B934-B43EFDAADF1F}"/>
    <pc:docChg chg="undo custSel addSld modSld">
      <pc:chgData name="Markéta Zandlová" userId="f597e985-6016-45b0-9e05-c32aa333b728" providerId="ADAL" clId="{C4F18002-B131-42FF-B934-B43EFDAADF1F}" dt="2024-02-27T19:58:41.720" v="1782" actId="2711"/>
      <pc:docMkLst>
        <pc:docMk/>
      </pc:docMkLst>
      <pc:sldChg chg="modSp mod">
        <pc:chgData name="Markéta Zandlová" userId="f597e985-6016-45b0-9e05-c32aa333b728" providerId="ADAL" clId="{C4F18002-B131-42FF-B934-B43EFDAADF1F}" dt="2024-02-26T14:13:43.643" v="1" actId="20577"/>
        <pc:sldMkLst>
          <pc:docMk/>
          <pc:sldMk cId="600819951" sldId="256"/>
        </pc:sldMkLst>
        <pc:spChg chg="mod">
          <ac:chgData name="Markéta Zandlová" userId="f597e985-6016-45b0-9e05-c32aa333b728" providerId="ADAL" clId="{C4F18002-B131-42FF-B934-B43EFDAADF1F}" dt="2024-02-26T14:13:43.643" v="1" actId="20577"/>
          <ac:spMkLst>
            <pc:docMk/>
            <pc:sldMk cId="600819951" sldId="256"/>
            <ac:spMk id="2" creationId="{00000000-0000-0000-0000-000000000000}"/>
          </ac:spMkLst>
        </pc:spChg>
      </pc:sldChg>
      <pc:sldChg chg="modSp mod">
        <pc:chgData name="Markéta Zandlová" userId="f597e985-6016-45b0-9e05-c32aa333b728" providerId="ADAL" clId="{C4F18002-B131-42FF-B934-B43EFDAADF1F}" dt="2024-02-27T19:46:55.670" v="1760" actId="403"/>
        <pc:sldMkLst>
          <pc:docMk/>
          <pc:sldMk cId="3541042186" sldId="267"/>
        </pc:sldMkLst>
        <pc:spChg chg="mod">
          <ac:chgData name="Markéta Zandlová" userId="f597e985-6016-45b0-9e05-c32aa333b728" providerId="ADAL" clId="{C4F18002-B131-42FF-B934-B43EFDAADF1F}" dt="2024-02-27T19:46:55.670" v="1760" actId="403"/>
          <ac:spMkLst>
            <pc:docMk/>
            <pc:sldMk cId="3541042186" sldId="267"/>
            <ac:spMk id="3" creationId="{00000000-0000-0000-0000-000000000000}"/>
          </ac:spMkLst>
        </pc:spChg>
      </pc:sldChg>
      <pc:sldChg chg="modSp mod">
        <pc:chgData name="Markéta Zandlová" userId="f597e985-6016-45b0-9e05-c32aa333b728" providerId="ADAL" clId="{C4F18002-B131-42FF-B934-B43EFDAADF1F}" dt="2024-02-27T19:43:22.591" v="1751" actId="20577"/>
        <pc:sldMkLst>
          <pc:docMk/>
          <pc:sldMk cId="731157985" sldId="272"/>
        </pc:sldMkLst>
        <pc:spChg chg="mod">
          <ac:chgData name="Markéta Zandlová" userId="f597e985-6016-45b0-9e05-c32aa333b728" providerId="ADAL" clId="{C4F18002-B131-42FF-B934-B43EFDAADF1F}" dt="2024-02-27T19:43:22.591" v="1751" actId="20577"/>
          <ac:spMkLst>
            <pc:docMk/>
            <pc:sldMk cId="731157985" sldId="272"/>
            <ac:spMk id="2" creationId="{00000000-0000-0000-0000-000000000000}"/>
          </ac:spMkLst>
        </pc:spChg>
        <pc:spChg chg="mod">
          <ac:chgData name="Markéta Zandlová" userId="f597e985-6016-45b0-9e05-c32aa333b728" providerId="ADAL" clId="{C4F18002-B131-42FF-B934-B43EFDAADF1F}" dt="2024-02-26T19:18:27.469" v="1701" actId="20577"/>
          <ac:spMkLst>
            <pc:docMk/>
            <pc:sldMk cId="731157985" sldId="272"/>
            <ac:spMk id="3" creationId="{00000000-0000-0000-0000-000000000000}"/>
          </ac:spMkLst>
        </pc:spChg>
      </pc:sldChg>
      <pc:sldChg chg="delSp modSp mod">
        <pc:chgData name="Markéta Zandlová" userId="f597e985-6016-45b0-9e05-c32aa333b728" providerId="ADAL" clId="{C4F18002-B131-42FF-B934-B43EFDAADF1F}" dt="2024-02-26T19:30:25.141" v="1747" actId="207"/>
        <pc:sldMkLst>
          <pc:docMk/>
          <pc:sldMk cId="3346472754" sldId="273"/>
        </pc:sldMkLst>
        <pc:spChg chg="del">
          <ac:chgData name="Markéta Zandlová" userId="f597e985-6016-45b0-9e05-c32aa333b728" providerId="ADAL" clId="{C4F18002-B131-42FF-B934-B43EFDAADF1F}" dt="2024-02-26T17:01:05.425" v="712" actId="478"/>
          <ac:spMkLst>
            <pc:docMk/>
            <pc:sldMk cId="3346472754" sldId="273"/>
            <ac:spMk id="2" creationId="{00000000-0000-0000-0000-000000000000}"/>
          </ac:spMkLst>
        </pc:spChg>
        <pc:spChg chg="mod">
          <ac:chgData name="Markéta Zandlová" userId="f597e985-6016-45b0-9e05-c32aa333b728" providerId="ADAL" clId="{C4F18002-B131-42FF-B934-B43EFDAADF1F}" dt="2024-02-26T19:30:25.141" v="1747" actId="207"/>
          <ac:spMkLst>
            <pc:docMk/>
            <pc:sldMk cId="3346472754" sldId="273"/>
            <ac:spMk id="3" creationId="{00000000-0000-0000-0000-000000000000}"/>
          </ac:spMkLst>
        </pc:spChg>
      </pc:sldChg>
      <pc:sldChg chg="modSp mod">
        <pc:chgData name="Markéta Zandlová" userId="f597e985-6016-45b0-9e05-c32aa333b728" providerId="ADAL" clId="{C4F18002-B131-42FF-B934-B43EFDAADF1F}" dt="2024-02-26T17:06:38.293" v="823" actId="207"/>
        <pc:sldMkLst>
          <pc:docMk/>
          <pc:sldMk cId="1352108319" sldId="274"/>
        </pc:sldMkLst>
        <pc:spChg chg="mod">
          <ac:chgData name="Markéta Zandlová" userId="f597e985-6016-45b0-9e05-c32aa333b728" providerId="ADAL" clId="{C4F18002-B131-42FF-B934-B43EFDAADF1F}" dt="2024-02-26T17:06:38.293" v="823" actId="207"/>
          <ac:spMkLst>
            <pc:docMk/>
            <pc:sldMk cId="1352108319" sldId="274"/>
            <ac:spMk id="3" creationId="{00000000-0000-0000-0000-000000000000}"/>
          </ac:spMkLst>
        </pc:spChg>
      </pc:sldChg>
      <pc:sldChg chg="modSp mod">
        <pc:chgData name="Markéta Zandlová" userId="f597e985-6016-45b0-9e05-c32aa333b728" providerId="ADAL" clId="{C4F18002-B131-42FF-B934-B43EFDAADF1F}" dt="2024-02-26T17:07:13.716" v="832" actId="404"/>
        <pc:sldMkLst>
          <pc:docMk/>
          <pc:sldMk cId="589999862" sldId="275"/>
        </pc:sldMkLst>
        <pc:spChg chg="mod">
          <ac:chgData name="Markéta Zandlová" userId="f597e985-6016-45b0-9e05-c32aa333b728" providerId="ADAL" clId="{C4F18002-B131-42FF-B934-B43EFDAADF1F}" dt="2024-02-26T17:07:13.716" v="832" actId="404"/>
          <ac:spMkLst>
            <pc:docMk/>
            <pc:sldMk cId="589999862" sldId="275"/>
            <ac:spMk id="3" creationId="{00000000-0000-0000-0000-000000000000}"/>
          </ac:spMkLst>
        </pc:spChg>
      </pc:sldChg>
      <pc:sldChg chg="modSp mod">
        <pc:chgData name="Markéta Zandlová" userId="f597e985-6016-45b0-9e05-c32aa333b728" providerId="ADAL" clId="{C4F18002-B131-42FF-B934-B43EFDAADF1F}" dt="2024-02-26T19:31:02.730" v="1750" actId="403"/>
        <pc:sldMkLst>
          <pc:docMk/>
          <pc:sldMk cId="963552242" sldId="276"/>
        </pc:sldMkLst>
        <pc:spChg chg="mod">
          <ac:chgData name="Markéta Zandlová" userId="f597e985-6016-45b0-9e05-c32aa333b728" providerId="ADAL" clId="{C4F18002-B131-42FF-B934-B43EFDAADF1F}" dt="2024-02-26T19:31:02.730" v="1750" actId="403"/>
          <ac:spMkLst>
            <pc:docMk/>
            <pc:sldMk cId="963552242" sldId="276"/>
            <ac:spMk id="2" creationId="{00000000-0000-0000-0000-000000000000}"/>
          </ac:spMkLst>
        </pc:spChg>
        <pc:spChg chg="mod">
          <ac:chgData name="Markéta Zandlová" userId="f597e985-6016-45b0-9e05-c32aa333b728" providerId="ADAL" clId="{C4F18002-B131-42FF-B934-B43EFDAADF1F}" dt="2024-02-26T17:15:49.327" v="929" actId="5793"/>
          <ac:spMkLst>
            <pc:docMk/>
            <pc:sldMk cId="963552242" sldId="276"/>
            <ac:spMk id="3" creationId="{00000000-0000-0000-0000-000000000000}"/>
          </ac:spMkLst>
        </pc:spChg>
      </pc:sldChg>
      <pc:sldChg chg="modSp mod">
        <pc:chgData name="Markéta Zandlová" userId="f597e985-6016-45b0-9e05-c32aa333b728" providerId="ADAL" clId="{C4F18002-B131-42FF-B934-B43EFDAADF1F}" dt="2024-02-26T14:42:59.871" v="65" actId="113"/>
        <pc:sldMkLst>
          <pc:docMk/>
          <pc:sldMk cId="3014489155" sldId="282"/>
        </pc:sldMkLst>
        <pc:spChg chg="mod">
          <ac:chgData name="Markéta Zandlová" userId="f597e985-6016-45b0-9e05-c32aa333b728" providerId="ADAL" clId="{C4F18002-B131-42FF-B934-B43EFDAADF1F}" dt="2024-02-26T14:42:59.871" v="65" actId="113"/>
          <ac:spMkLst>
            <pc:docMk/>
            <pc:sldMk cId="3014489155" sldId="282"/>
            <ac:spMk id="3" creationId="{00000000-0000-0000-0000-000000000000}"/>
          </ac:spMkLst>
        </pc:spChg>
      </pc:sldChg>
      <pc:sldChg chg="modSp new mod">
        <pc:chgData name="Markéta Zandlová" userId="f597e985-6016-45b0-9e05-c32aa333b728" providerId="ADAL" clId="{C4F18002-B131-42FF-B934-B43EFDAADF1F}" dt="2024-02-27T19:58:41.720" v="1782" actId="2711"/>
        <pc:sldMkLst>
          <pc:docMk/>
          <pc:sldMk cId="1590833199" sldId="283"/>
        </pc:sldMkLst>
        <pc:spChg chg="mod">
          <ac:chgData name="Markéta Zandlová" userId="f597e985-6016-45b0-9e05-c32aa333b728" providerId="ADAL" clId="{C4F18002-B131-42FF-B934-B43EFDAADF1F}" dt="2024-02-27T19:58:41.720" v="1782" actId="2711"/>
          <ac:spMkLst>
            <pc:docMk/>
            <pc:sldMk cId="1590833199" sldId="283"/>
            <ac:spMk id="3" creationId="{C4F0C748-1B98-07B3-1409-BC34376F96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3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70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536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898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0878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855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731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43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44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35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1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43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96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12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8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5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7FFE1-D65B-4845-BAA2-D5D4978A53CF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95E807-A448-49AA-831A-D79C2D515D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86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P4iY1TtS3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mbahee_River_Collectiv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3900" y="3818467"/>
            <a:ext cx="3337719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9230" y="0"/>
            <a:ext cx="1324770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00950" y="0"/>
            <a:ext cx="12954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30300" y="4050833"/>
            <a:ext cx="5825202" cy="1096899"/>
          </a:xfrm>
        </p:spPr>
        <p:txBody>
          <a:bodyPr>
            <a:normAutofit/>
          </a:bodyPr>
          <a:lstStyle/>
          <a:p>
            <a:r>
              <a:rPr lang="cs-CZ" b="1" dirty="0"/>
              <a:t>MARKÉTA ZANDLOVÁ, Ph.D. (marketa.zandlova@fhs.cuni.cz)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0300" y="1397000"/>
            <a:ext cx="5825202" cy="2653836"/>
          </a:xfrm>
        </p:spPr>
        <p:txBody>
          <a:bodyPr>
            <a:normAutofit/>
          </a:bodyPr>
          <a:lstStyle/>
          <a:p>
            <a:r>
              <a:rPr lang="cs-CZ" b="1" dirty="0"/>
              <a:t>POLITIKY IDENTIT</a:t>
            </a:r>
            <a:br>
              <a:rPr lang="cs-CZ" dirty="0"/>
            </a:br>
            <a:r>
              <a:rPr lang="cs-CZ" b="1" dirty="0"/>
              <a:t>LS 2024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81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995" y="1179151"/>
            <a:ext cx="2790453" cy="4463889"/>
          </a:xfrm>
        </p:spPr>
        <p:txBody>
          <a:bodyPr anchor="ctr">
            <a:normAutofit/>
          </a:bodyPr>
          <a:lstStyle/>
          <a:p>
            <a:r>
              <a:rPr lang="cs-CZ" b="1" dirty="0"/>
              <a:t>Politiky identity</a:t>
            </a:r>
            <a:br>
              <a:rPr lang="cs-CZ" b="1" dirty="0"/>
            </a:br>
            <a:br>
              <a:rPr lang="cs-CZ" b="1" dirty="0"/>
            </a:br>
            <a:r>
              <a:rPr lang="cs-CZ" sz="2400" b="1" dirty="0"/>
              <a:t>P</a:t>
            </a:r>
            <a:r>
              <a:rPr lang="cs-CZ" sz="2000" b="1" dirty="0"/>
              <a:t>olitický aktivismus založený na mobilizaci určité </a:t>
            </a:r>
            <a:r>
              <a:rPr lang="cs-CZ" sz="2000" b="1" dirty="0" err="1"/>
              <a:t>identitní</a:t>
            </a:r>
            <a:r>
              <a:rPr lang="cs-CZ" sz="2000" b="1" dirty="0"/>
              <a:t> kategorie/</a:t>
            </a:r>
            <a:r>
              <a:rPr lang="cs-CZ" sz="2000" b="1" dirty="0" err="1"/>
              <a:t>identitních</a:t>
            </a:r>
            <a:r>
              <a:rPr lang="cs-CZ" sz="2000" b="1" dirty="0"/>
              <a:t> kategorií (</a:t>
            </a:r>
            <a:r>
              <a:rPr lang="cs-CZ" sz="2000" b="1" dirty="0" err="1"/>
              <a:t>intersekce</a:t>
            </a:r>
            <a:r>
              <a:rPr lang="cs-CZ" sz="2000" b="1" dirty="0"/>
              <a:t>)</a:t>
            </a:r>
            <a:endParaRPr lang="cs-CZ" sz="2000" dirty="0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2502" y="692696"/>
            <a:ext cx="4899156" cy="5688632"/>
          </a:xfrm>
        </p:spPr>
        <p:txBody>
          <a:bodyPr anchor="ctr">
            <a:normAutofit/>
          </a:bodyPr>
          <a:lstStyle/>
          <a:p>
            <a:pPr marL="0" lvl="0" indent="0" algn="ctr">
              <a:lnSpc>
                <a:spcPct val="90000"/>
              </a:lnSpc>
              <a:buNone/>
            </a:pPr>
            <a:r>
              <a:rPr lang="cs-CZ" sz="2400" b="1" dirty="0">
                <a:solidFill>
                  <a:srgbClr val="92D050"/>
                </a:solidFill>
              </a:rPr>
              <a:t>CO je „IDENTITA“?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b="1" dirty="0"/>
              <a:t>Aktérské pojetí</a:t>
            </a:r>
            <a:r>
              <a:rPr lang="cs-CZ" dirty="0"/>
              <a:t>: to, kým člověk je, s čím se narodil, jaký je atd.; kvalita „uvnitř“ člověka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cs-CZ" dirty="0"/>
              <a:t>X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b="1" dirty="0"/>
              <a:t>Analytické pojetí: </a:t>
            </a:r>
            <a:r>
              <a:rPr lang="cs-CZ" dirty="0"/>
              <a:t>identita je </a:t>
            </a:r>
            <a:r>
              <a:rPr lang="cs-CZ" b="1" dirty="0"/>
              <a:t>produkt </a:t>
            </a:r>
            <a:r>
              <a:rPr lang="cs-CZ" dirty="0"/>
              <a:t>sociálního života – </a:t>
            </a:r>
            <a:r>
              <a:rPr lang="cs-CZ" b="1" dirty="0"/>
              <a:t>proces</a:t>
            </a:r>
            <a:r>
              <a:rPr lang="cs-CZ" dirty="0"/>
              <a:t>; důsledek sebe-identifikace + toho, že se lidé navzájem </a:t>
            </a:r>
            <a:r>
              <a:rPr lang="cs-CZ" b="1" dirty="0">
                <a:solidFill>
                  <a:srgbClr val="92D050"/>
                </a:solidFill>
              </a:rPr>
              <a:t>kategorizují </a:t>
            </a:r>
            <a:r>
              <a:rPr lang="cs-CZ" b="1" dirty="0"/>
              <a:t>do skupin, jak se </a:t>
            </a:r>
            <a:r>
              <a:rPr lang="cs-CZ" b="1" dirty="0">
                <a:solidFill>
                  <a:srgbClr val="92D050"/>
                </a:solidFill>
              </a:rPr>
              <a:t>klasifikují</a:t>
            </a:r>
            <a:r>
              <a:rPr lang="cs-CZ" dirty="0"/>
              <a:t>; identita jako proměnlivá, vícevrstevná, nestálá </a:t>
            </a:r>
          </a:p>
          <a:p>
            <a:pPr marL="0" indent="0">
              <a:lnSpc>
                <a:spcPct val="90000"/>
              </a:lnSpc>
              <a:buNone/>
            </a:pPr>
            <a:endParaRPr lang="cs-CZ" dirty="0"/>
          </a:p>
          <a:p>
            <a:pPr lvl="1">
              <a:lnSpc>
                <a:spcPct val="90000"/>
              </a:lnSpc>
            </a:pPr>
            <a:r>
              <a:rPr lang="cs-CZ" b="1" dirty="0">
                <a:solidFill>
                  <a:schemeClr val="accent2"/>
                </a:solidFill>
              </a:rPr>
              <a:t>Klasifikace nejsou neutrální</a:t>
            </a:r>
            <a:r>
              <a:rPr lang="cs-CZ" dirty="0">
                <a:solidFill>
                  <a:schemeClr val="accent2"/>
                </a:solidFill>
              </a:rPr>
              <a:t>: </a:t>
            </a:r>
            <a:r>
              <a:rPr lang="cs-CZ" dirty="0"/>
              <a:t>produkují a reprodukují určitě mocenské hierarchie, jsou projevem </a:t>
            </a:r>
            <a:r>
              <a:rPr lang="cs-CZ" dirty="0" err="1"/>
              <a:t>disciplinace</a:t>
            </a:r>
            <a:r>
              <a:rPr lang="cs-CZ" dirty="0"/>
              <a:t> a normalizace (</a:t>
            </a:r>
            <a:r>
              <a:rPr lang="cs-CZ" b="1" u="sng" dirty="0" err="1"/>
              <a:t>Foucault</a:t>
            </a:r>
            <a:r>
              <a:rPr lang="cs-CZ" dirty="0"/>
              <a:t>) 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accent2"/>
                </a:solidFill>
              </a:rPr>
              <a:t>Jsou projevem </a:t>
            </a:r>
            <a:r>
              <a:rPr lang="cs-CZ" b="1" dirty="0">
                <a:solidFill>
                  <a:schemeClr val="accent2"/>
                </a:solidFill>
              </a:rPr>
              <a:t>zápasů o moc „určovat, kdo je kdo“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/>
              <a:t>(</a:t>
            </a:r>
            <a:r>
              <a:rPr lang="cs-CZ" b="1" u="sng" dirty="0" err="1"/>
              <a:t>Bourdieu</a:t>
            </a:r>
            <a:r>
              <a:rPr lang="cs-CZ" dirty="0"/>
              <a:t>): </a:t>
            </a:r>
            <a:r>
              <a:rPr lang="cs-CZ" b="1" dirty="0"/>
              <a:t>reprezentace světa</a:t>
            </a:r>
            <a:r>
              <a:rPr lang="cs-CZ" dirty="0"/>
              <a:t>, jsou-li v rukách mocných, </a:t>
            </a:r>
            <a:r>
              <a:rPr lang="cs-CZ" b="1" dirty="0">
                <a:solidFill>
                  <a:schemeClr val="accent1"/>
                </a:solidFill>
              </a:rPr>
              <a:t>identity utvářejí </a:t>
            </a:r>
            <a:r>
              <a:rPr lang="cs-CZ" b="1" dirty="0"/>
              <a:t>= </a:t>
            </a:r>
            <a:r>
              <a:rPr lang="cs-CZ" b="1" dirty="0">
                <a:solidFill>
                  <a:schemeClr val="accent2"/>
                </a:solidFill>
              </a:rPr>
              <a:t>JSOU PERFORMATIVNÍ</a:t>
            </a:r>
            <a:r>
              <a:rPr lang="cs-CZ" dirty="0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15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836712"/>
            <a:ext cx="6347714" cy="5204651"/>
          </a:xfrm>
        </p:spPr>
        <p:txBody>
          <a:bodyPr>
            <a:normAutofit fontScale="85000" lnSpcReduction="20000"/>
          </a:bodyPr>
          <a:lstStyle/>
          <a:p>
            <a:pPr marL="0" lvl="1" indent="0" algn="ctr">
              <a:buNone/>
            </a:pPr>
            <a:r>
              <a:rPr lang="cs-CZ" sz="2800" b="1" dirty="0"/>
              <a:t>IDENTITNÍ POLITIKY v širším smyslu</a:t>
            </a:r>
          </a:p>
          <a:p>
            <a:pPr marL="0" lvl="1" indent="0" algn="ctr">
              <a:buNone/>
            </a:pPr>
            <a:r>
              <a:rPr lang="cs-CZ" sz="2800" b="1" dirty="0">
                <a:solidFill>
                  <a:schemeClr val="accent2"/>
                </a:solidFill>
              </a:rPr>
              <a:t>SOUPEŘENÍ REPREZENTACÍ, KTERÉ MAJÍ POTENCIÁLNĚ PERFORMATIVNÍ MOC </a:t>
            </a:r>
          </a:p>
          <a:p>
            <a:pPr marL="0" lvl="1" indent="0" algn="ctr">
              <a:buNone/>
            </a:pPr>
            <a:r>
              <a:rPr lang="cs-CZ" sz="2400" b="1" dirty="0"/>
              <a:t>…</a:t>
            </a:r>
          </a:p>
          <a:p>
            <a:pPr marL="0" lvl="1" indent="0" algn="ctr">
              <a:buNone/>
            </a:pPr>
            <a:endParaRPr lang="cs-CZ" sz="2400" b="1" dirty="0"/>
          </a:p>
          <a:p>
            <a:pPr marL="0" lvl="1" indent="0" algn="ctr">
              <a:buNone/>
            </a:pPr>
            <a:r>
              <a:rPr lang="cs-CZ" sz="2800" b="1" dirty="0">
                <a:solidFill>
                  <a:schemeClr val="tx1"/>
                </a:solidFill>
              </a:rPr>
              <a:t>IDENTITNÍ POLITIKY </a:t>
            </a:r>
            <a:r>
              <a:rPr lang="cs-CZ" sz="2800" b="1" dirty="0"/>
              <a:t>v</a:t>
            </a:r>
            <a:r>
              <a:rPr lang="cs-CZ" sz="2600" b="1" dirty="0"/>
              <a:t> užším smyslu </a:t>
            </a:r>
          </a:p>
          <a:p>
            <a:pPr marL="0" lvl="1" indent="0" algn="ctr">
              <a:buNone/>
            </a:pPr>
            <a:r>
              <a:rPr lang="cs-CZ" sz="2600" b="1" dirty="0"/>
              <a:t>(jako analytická kategorie)</a:t>
            </a:r>
          </a:p>
          <a:p>
            <a:pPr marL="342900" lvl="1" indent="-342900"/>
            <a:r>
              <a:rPr lang="cs-CZ" sz="2400" b="1" dirty="0">
                <a:solidFill>
                  <a:schemeClr val="accent2"/>
                </a:solidFill>
              </a:rPr>
              <a:t>politická akce, vycházející ze zkušenosti nespravedlnosti a vyloučení</a:t>
            </a:r>
            <a:r>
              <a:rPr lang="cs-CZ" sz="2400" b="1" dirty="0"/>
              <a:t>, založené na </a:t>
            </a:r>
            <a:r>
              <a:rPr lang="cs-CZ" sz="2400" b="1" dirty="0">
                <a:solidFill>
                  <a:schemeClr val="accent2"/>
                </a:solidFill>
              </a:rPr>
              <a:t>určitém rysu (identitě)</a:t>
            </a:r>
          </a:p>
          <a:p>
            <a:pPr marL="342900" lvl="1" indent="-342900"/>
            <a:r>
              <a:rPr lang="cs-CZ" sz="2400" b="1" dirty="0" err="1"/>
              <a:t>identitní</a:t>
            </a:r>
            <a:r>
              <a:rPr lang="cs-CZ" sz="2400" b="1" dirty="0"/>
              <a:t> politiky požadují </a:t>
            </a:r>
            <a:r>
              <a:rPr lang="cs-CZ" sz="2400" b="1" dirty="0">
                <a:solidFill>
                  <a:schemeClr val="accent2"/>
                </a:solidFill>
              </a:rPr>
              <a:t>sebeurčení a politickou svobodu pro </a:t>
            </a:r>
            <a:r>
              <a:rPr lang="cs-CZ" sz="2400" b="1" dirty="0" err="1"/>
              <a:t>marginalizované</a:t>
            </a:r>
            <a:r>
              <a:rPr lang="cs-CZ" sz="2400" b="1" dirty="0"/>
              <a:t> skupiny</a:t>
            </a:r>
          </a:p>
          <a:p>
            <a:pPr marL="342900" lvl="1" indent="-342900"/>
            <a:r>
              <a:rPr lang="cs-CZ" sz="2400" b="1" dirty="0"/>
              <a:t>cílem je </a:t>
            </a:r>
            <a:r>
              <a:rPr lang="cs-CZ" sz="2400" b="1" dirty="0">
                <a:solidFill>
                  <a:schemeClr val="accent2"/>
                </a:solidFill>
              </a:rPr>
              <a:t>prosadit </a:t>
            </a:r>
            <a:r>
              <a:rPr lang="cs-CZ" sz="2400" b="1" dirty="0"/>
              <a:t>skupinovou odlišnost a příslušnost a získat pro ni </a:t>
            </a:r>
            <a:r>
              <a:rPr lang="cs-CZ" sz="2400" b="1" dirty="0">
                <a:solidFill>
                  <a:schemeClr val="accent2"/>
                </a:solidFill>
              </a:rPr>
              <a:t>uznání a politický hlas/moc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47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</p:spPr>
        <p:txBody>
          <a:bodyPr anchor="ctr">
            <a:normAutofit/>
          </a:bodyPr>
          <a:lstStyle/>
          <a:p>
            <a:r>
              <a:rPr lang="cs-CZ" b="1"/>
              <a:t>Spory o identity </a:t>
            </a:r>
            <a:endParaRPr lang="cs-CZ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2502" y="836712"/>
            <a:ext cx="4997448" cy="5400600"/>
          </a:xfrm>
        </p:spPr>
        <p:txBody>
          <a:bodyPr anchor="ctr">
            <a:normAutofit/>
          </a:bodyPr>
          <a:lstStyle/>
          <a:p>
            <a:pPr lvl="0">
              <a:lnSpc>
                <a:spcPct val="90000"/>
              </a:lnSpc>
            </a:pPr>
            <a:r>
              <a:rPr lang="cs-CZ" dirty="0"/>
              <a:t>hnutí a mocenské konflikty, vznikající proto, že se lidé považují za </a:t>
            </a:r>
            <a:r>
              <a:rPr lang="cs-CZ" b="1" dirty="0"/>
              <a:t>nositele různých skupinových identit</a:t>
            </a:r>
            <a:r>
              <a:rPr lang="cs-CZ" dirty="0"/>
              <a:t>, které </a:t>
            </a:r>
            <a:r>
              <a:rPr lang="cs-CZ" b="1" dirty="0">
                <a:solidFill>
                  <a:schemeClr val="accent2"/>
                </a:solidFill>
              </a:rPr>
              <a:t>považují za neuznané, utlačované, </a:t>
            </a:r>
            <a:r>
              <a:rPr lang="cs-CZ" b="1" dirty="0" err="1">
                <a:solidFill>
                  <a:schemeClr val="accent2"/>
                </a:solidFill>
              </a:rPr>
              <a:t>marginalizované</a:t>
            </a:r>
            <a:r>
              <a:rPr lang="cs-CZ" b="1" dirty="0">
                <a:solidFill>
                  <a:schemeClr val="accent2"/>
                </a:solidFill>
              </a:rPr>
              <a:t> </a:t>
            </a:r>
            <a:r>
              <a:rPr lang="cs-CZ" dirty="0"/>
              <a:t>atd. </a:t>
            </a:r>
          </a:p>
          <a:p>
            <a:pPr lvl="0">
              <a:lnSpc>
                <a:spcPct val="90000"/>
              </a:lnSpc>
            </a:pPr>
            <a:r>
              <a:rPr lang="cs-CZ" dirty="0" err="1"/>
              <a:t>identitní</a:t>
            </a:r>
            <a:r>
              <a:rPr lang="cs-CZ" dirty="0"/>
              <a:t> rysy se aktérům jeví jako </a:t>
            </a:r>
            <a:r>
              <a:rPr lang="cs-CZ" b="1" dirty="0"/>
              <a:t>spjaté s pocitem vlastního JÁ, jako od člověka neoddělitelné </a:t>
            </a:r>
          </a:p>
          <a:p>
            <a:pPr lvl="0">
              <a:lnSpc>
                <a:spcPct val="90000"/>
              </a:lnSpc>
            </a:pPr>
            <a:r>
              <a:rPr lang="cs-CZ" dirty="0"/>
              <a:t>emancipační hnutí, spojená s otázkami příslušnosti k </a:t>
            </a:r>
            <a:r>
              <a:rPr lang="cs-CZ" b="1" dirty="0"/>
              <a:t>různému pohlaví, rase, etniku, národu, náboženství či sexuální orientaci aj</a:t>
            </a:r>
            <a:r>
              <a:rPr lang="cs-CZ" dirty="0"/>
              <a:t>.</a:t>
            </a:r>
          </a:p>
          <a:p>
            <a:pPr lvl="0">
              <a:lnSpc>
                <a:spcPct val="90000"/>
              </a:lnSpc>
            </a:pPr>
            <a:r>
              <a:rPr lang="cs-CZ" b="1" dirty="0"/>
              <a:t>boje o</a:t>
            </a:r>
            <a:r>
              <a:rPr lang="cs-CZ" dirty="0"/>
              <a:t> </a:t>
            </a:r>
            <a:r>
              <a:rPr lang="cs-CZ" b="1" dirty="0"/>
              <a:t>uznání identity</a:t>
            </a:r>
            <a:r>
              <a:rPr lang="cs-CZ" dirty="0"/>
              <a:t> mají sklon se vyhrocovat do </a:t>
            </a:r>
            <a:r>
              <a:rPr lang="cs-CZ" b="1" dirty="0"/>
              <a:t>„buď/anebo“ - </a:t>
            </a:r>
            <a:r>
              <a:rPr lang="cs-CZ" dirty="0"/>
              <a:t>jde o </a:t>
            </a:r>
            <a:r>
              <a:rPr lang="cs-CZ" b="1" dirty="0"/>
              <a:t>uznání hodnoty osoby/skupiny </a:t>
            </a:r>
            <a:r>
              <a:rPr lang="cs-CZ" dirty="0"/>
              <a:t>jako takové, její</a:t>
            </a:r>
            <a:r>
              <a:rPr lang="cs-CZ" b="1" dirty="0"/>
              <a:t> legitimní existence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cs-CZ" b="1" dirty="0"/>
              <a:t> </a:t>
            </a:r>
            <a:r>
              <a:rPr lang="cs-CZ" dirty="0"/>
              <a:t> </a:t>
            </a:r>
          </a:p>
          <a:p>
            <a:pPr marL="0" lvl="0" indent="0" algn="ctr">
              <a:lnSpc>
                <a:spcPct val="90000"/>
              </a:lnSpc>
              <a:buNone/>
            </a:pPr>
            <a:r>
              <a:rPr lang="cs-CZ" sz="2000" b="1" dirty="0">
                <a:solidFill>
                  <a:schemeClr val="accent2"/>
                </a:solidFill>
              </a:rPr>
              <a:t>Jde o to „kým člověk je“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10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</p:spPr>
        <p:txBody>
          <a:bodyPr anchor="ctr">
            <a:normAutofit/>
          </a:bodyPr>
          <a:lstStyle/>
          <a:p>
            <a:r>
              <a:rPr lang="cs-CZ" b="1"/>
              <a:t>Spory o zájmy či ideje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34187" y="1109144"/>
            <a:ext cx="4870259" cy="5056159"/>
          </a:xfrm>
        </p:spPr>
        <p:txBody>
          <a:bodyPr anchor="ctr">
            <a:normAutofit lnSpcReduction="10000"/>
          </a:bodyPr>
          <a:lstStyle/>
          <a:p>
            <a:pPr lvl="0">
              <a:lnSpc>
                <a:spcPct val="90000"/>
              </a:lnSpc>
            </a:pPr>
            <a:endParaRPr lang="cs-CZ" dirty="0"/>
          </a:p>
          <a:p>
            <a:pPr lvl="0">
              <a:lnSpc>
                <a:spcPct val="90000"/>
              </a:lnSpc>
            </a:pPr>
            <a:endParaRPr lang="cs-CZ" dirty="0"/>
          </a:p>
          <a:p>
            <a:pPr lvl="0">
              <a:lnSpc>
                <a:spcPct val="90000"/>
              </a:lnSpc>
            </a:pPr>
            <a:r>
              <a:rPr lang="cs-CZ" dirty="0"/>
              <a:t>Zájmy či ideje jsou (v principu) oddělitelné od svých nositelů = lze </a:t>
            </a:r>
            <a:r>
              <a:rPr lang="cs-CZ" b="1" dirty="0"/>
              <a:t>vyjednávat a diskutovat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b="1" dirty="0"/>
              <a:t>o materiálních zájmech lze smlouvat, o ideách, </a:t>
            </a:r>
            <a:r>
              <a:rPr lang="cs-CZ" dirty="0"/>
              <a:t>politické příslušnosti </a:t>
            </a:r>
            <a:r>
              <a:rPr lang="cs-CZ" b="1" dirty="0"/>
              <a:t>lze debatovat</a:t>
            </a:r>
            <a:r>
              <a:rPr lang="cs-CZ" dirty="0"/>
              <a:t> atd., </a:t>
            </a:r>
          </a:p>
          <a:p>
            <a:pPr>
              <a:lnSpc>
                <a:spcPct val="90000"/>
              </a:lnSpc>
            </a:pPr>
            <a:r>
              <a:rPr lang="cs-CZ" dirty="0"/>
              <a:t>často (byť nikoli vždy či nutně) jde o </a:t>
            </a:r>
            <a:r>
              <a:rPr lang="cs-CZ" b="1" dirty="0"/>
              <a:t>přerozdělování výhod</a:t>
            </a:r>
            <a:r>
              <a:rPr lang="cs-CZ" dirty="0"/>
              <a:t> či o spory </a:t>
            </a:r>
            <a:r>
              <a:rPr lang="cs-CZ" b="1" dirty="0"/>
              <a:t>různých postojů, způsobů myšlení</a:t>
            </a:r>
            <a:r>
              <a:rPr lang="cs-CZ" dirty="0"/>
              <a:t> atd. – pak mohou být argumenty vedeny spíše racionálně (alespoň podle liberálního ideálu)  </a:t>
            </a:r>
          </a:p>
          <a:p>
            <a:pPr>
              <a:lnSpc>
                <a:spcPct val="90000"/>
              </a:lnSpc>
            </a:pPr>
            <a:r>
              <a:rPr lang="cs-CZ" dirty="0"/>
              <a:t>je možná proměna (zájmu i idejí)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 marL="0" lvl="0" indent="0" algn="ctr">
              <a:lnSpc>
                <a:spcPct val="90000"/>
              </a:lnSpc>
              <a:buNone/>
            </a:pPr>
            <a:r>
              <a:rPr lang="cs-CZ" sz="2000" b="1" dirty="0">
                <a:solidFill>
                  <a:schemeClr val="accent2"/>
                </a:solidFill>
              </a:rPr>
              <a:t>Jde o to, co člověk má nebo co si myslí</a:t>
            </a:r>
            <a:endParaRPr lang="cs-CZ" sz="20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cs-CZ" dirty="0"/>
          </a:p>
          <a:p>
            <a:pPr lvl="0"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endParaRPr lang="cs-CZ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99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</p:spPr>
        <p:txBody>
          <a:bodyPr anchor="ctr">
            <a:normAutofit/>
          </a:bodyPr>
          <a:lstStyle/>
          <a:p>
            <a:r>
              <a:rPr lang="cs-CZ" b="1"/>
              <a:t>Politika identity</a:t>
            </a:r>
            <a:endParaRPr lang="cs-CZ" b="1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34188" y="1109145"/>
            <a:ext cx="4755762" cy="4603900"/>
          </a:xfrm>
        </p:spPr>
        <p:txBody>
          <a:bodyPr anchor="ctr">
            <a:normAutofit/>
          </a:bodyPr>
          <a:lstStyle/>
          <a:p>
            <a:endParaRPr lang="cs-CZ" dirty="0"/>
          </a:p>
          <a:p>
            <a:r>
              <a:rPr lang="cs-CZ" dirty="0"/>
              <a:t>Kategorie identity je používána jako nástroj </a:t>
            </a:r>
            <a:r>
              <a:rPr lang="cs-CZ" b="1" dirty="0"/>
              <a:t>rámování a prosazování politických nároků, mobilizace sociálního hnutí nebo politické aktivity</a:t>
            </a:r>
          </a:p>
          <a:p>
            <a:endParaRPr lang="cs-CZ" dirty="0"/>
          </a:p>
          <a:p>
            <a:r>
              <a:rPr lang="cs-CZ" dirty="0"/>
              <a:t>Kontextem </a:t>
            </a:r>
            <a:r>
              <a:rPr lang="cs-CZ" dirty="0" err="1"/>
              <a:t>identitních</a:t>
            </a:r>
            <a:r>
              <a:rPr lang="cs-CZ" dirty="0"/>
              <a:t> politik obvykle </a:t>
            </a:r>
            <a:r>
              <a:rPr lang="cs-CZ" b="1" dirty="0"/>
              <a:t>sociální nerovnost nebo nespravedlnost; cílem získání moci a uznání</a:t>
            </a:r>
          </a:p>
          <a:p>
            <a:endParaRPr lang="cs-CZ" dirty="0"/>
          </a:p>
          <a:p>
            <a:r>
              <a:rPr lang="cs-CZ" dirty="0"/>
              <a:t>Klíčové koncepty: stejnost a odlišnost (</a:t>
            </a:r>
            <a:r>
              <a:rPr lang="cs-CZ" dirty="0" err="1"/>
              <a:t>sameness</a:t>
            </a:r>
            <a:r>
              <a:rPr lang="cs-CZ" dirty="0"/>
              <a:t> and </a:t>
            </a:r>
            <a:r>
              <a:rPr lang="cs-CZ" dirty="0" err="1"/>
              <a:t>difference</a:t>
            </a:r>
            <a:r>
              <a:rPr lang="cs-CZ" dirty="0"/>
              <a:t>)</a:t>
            </a:r>
          </a:p>
          <a:p>
            <a:endParaRPr lang="cs-CZ" b="1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89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701" y="575394"/>
            <a:ext cx="2991801" cy="5661918"/>
          </a:xfrm>
        </p:spPr>
        <p:txBody>
          <a:bodyPr anchor="ctr">
            <a:normAutofit fontScale="90000"/>
          </a:bodyPr>
          <a:lstStyle/>
          <a:p>
            <a:r>
              <a:rPr lang="cs-CZ" sz="2800" b="1" dirty="0"/>
              <a:t>HISTORICKÝ KONTEXT</a:t>
            </a:r>
            <a:br>
              <a:rPr lang="cs-CZ" sz="2800" b="1" dirty="0"/>
            </a:br>
            <a:r>
              <a:rPr lang="cs-CZ" sz="2800" b="1" dirty="0"/>
              <a:t>VZNIKÁNÍ IDENTITNÍCH POLITIK</a:t>
            </a: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r>
              <a:rPr lang="cs-CZ" sz="2000" b="1" dirty="0"/>
              <a:t>2. polovina 20. století:</a:t>
            </a:r>
            <a:br>
              <a:rPr lang="cs-CZ" sz="2000" b="1" dirty="0"/>
            </a:br>
            <a:r>
              <a:rPr lang="cs-CZ" sz="2000" dirty="0"/>
              <a:t>politická hnutí za zrovnoprávnění sociálních skupin, které jsou </a:t>
            </a:r>
            <a:r>
              <a:rPr lang="cs-CZ" sz="2000" b="1" dirty="0"/>
              <a:t>nerovnoprávné a utlačované na základě sdílených (</a:t>
            </a:r>
            <a:r>
              <a:rPr lang="cs-CZ" sz="2000" b="1" dirty="0" err="1"/>
              <a:t>identitních</a:t>
            </a:r>
            <a:r>
              <a:rPr lang="cs-CZ" sz="2000" b="1" dirty="0"/>
              <a:t>) rysů =</a:t>
            </a:r>
            <a:r>
              <a:rPr lang="cs-CZ" sz="2000" dirty="0"/>
              <a:t> jsou předmětem </a:t>
            </a:r>
            <a:r>
              <a:rPr lang="cs-CZ" sz="2000" b="1" dirty="0"/>
              <a:t>kulturního imperialismu, násilí, vykořisťování, marginalizace</a:t>
            </a:r>
            <a:endParaRPr lang="cs-CZ" sz="2000" dirty="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8447" y="404664"/>
            <a:ext cx="5231503" cy="590465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cs-CZ" sz="1400" dirty="0"/>
              <a:t>	</a:t>
            </a:r>
            <a:r>
              <a:rPr lang="cs-CZ" sz="1200" dirty="0"/>
              <a:t> </a:t>
            </a:r>
            <a:r>
              <a:rPr lang="cs-CZ" sz="2400" b="1" dirty="0" err="1">
                <a:solidFill>
                  <a:schemeClr val="accent2"/>
                </a:solidFill>
              </a:rPr>
              <a:t>Emancipačí</a:t>
            </a:r>
            <a:r>
              <a:rPr lang="cs-CZ" sz="2400" b="1" dirty="0">
                <a:solidFill>
                  <a:schemeClr val="accent2"/>
                </a:solidFill>
              </a:rPr>
              <a:t> hnutí</a:t>
            </a:r>
            <a:endParaRPr lang="cs-CZ" b="1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</a:pPr>
            <a:endParaRPr lang="cs-CZ" sz="1400" dirty="0"/>
          </a:p>
          <a:p>
            <a:pPr lvl="1">
              <a:lnSpc>
                <a:spcPct val="90000"/>
              </a:lnSpc>
            </a:pPr>
            <a:r>
              <a:rPr lang="cs-CZ" sz="1800" dirty="0"/>
              <a:t>souvisí s 2. sv. válkou, dekolonizací, válkou ve Vietnamu… 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druhá vlna feministického hnutí (60. – 80. léta)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hnutí amerických Indiánů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Afroamerické hnutí za občanská práva (proti rasové segregaci a diskriminaci, 50. a 60. léta)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cs-CZ" sz="1800" dirty="0">
                <a:hlinkClick r:id="rId2"/>
              </a:rPr>
              <a:t>https://www.youtube.com/watch?v=vP4iY1TtS3s</a:t>
            </a:r>
            <a:endParaRPr lang="cs-CZ" sz="1800" dirty="0"/>
          </a:p>
          <a:p>
            <a:pPr lvl="1">
              <a:lnSpc>
                <a:spcPct val="90000"/>
              </a:lnSpc>
            </a:pPr>
            <a:r>
              <a:rPr lang="cs-CZ" sz="1800" dirty="0"/>
              <a:t>hnutí za osvobození gayů a leseb (od 60.let), LGBT+ (80./90.léta).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postkolonialismus – nové státy, nové loajality…</a:t>
            </a:r>
          </a:p>
          <a:p>
            <a:pPr lvl="1">
              <a:lnSpc>
                <a:spcPct val="90000"/>
              </a:lnSpc>
            </a:pPr>
            <a:endParaRPr lang="cs-CZ" sz="1100" dirty="0"/>
          </a:p>
          <a:p>
            <a:pPr>
              <a:lnSpc>
                <a:spcPct val="90000"/>
              </a:lnSpc>
            </a:pPr>
            <a:endParaRPr lang="cs-CZ" sz="1100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552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r>
              <a:rPr lang="cs-CZ" b="1" dirty="0"/>
              <a:t>Př. FEMINISMUS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84784"/>
            <a:ext cx="7704856" cy="5112568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cs-CZ" sz="1600" dirty="0"/>
              <a:t>Od počátku boj </a:t>
            </a:r>
            <a:r>
              <a:rPr lang="cs-CZ" sz="1600" b="1" dirty="0"/>
              <a:t>proti biologickému determinismu - </a:t>
            </a:r>
            <a:r>
              <a:rPr lang="cs-CZ" sz="1600" dirty="0"/>
              <a:t>pohledu, že určitou skupinou </a:t>
            </a:r>
            <a:r>
              <a:rPr lang="cs-CZ" sz="1600" b="1" dirty="0"/>
              <a:t>sdílené biologické rysy </a:t>
            </a:r>
            <a:r>
              <a:rPr lang="cs-CZ" sz="1600" dirty="0"/>
              <a:t>s sebou nutně nesou </a:t>
            </a:r>
            <a:r>
              <a:rPr lang="cs-CZ" sz="1600" b="1" dirty="0"/>
              <a:t>konkrétní sociální role a funkce</a:t>
            </a:r>
          </a:p>
          <a:p>
            <a:pPr lvl="0">
              <a:lnSpc>
                <a:spcPct val="90000"/>
              </a:lnSpc>
            </a:pPr>
            <a:r>
              <a:rPr lang="cs-CZ" sz="1600" b="1" dirty="0">
                <a:solidFill>
                  <a:schemeClr val="accent2"/>
                </a:solidFill>
              </a:rPr>
              <a:t>feministické </a:t>
            </a:r>
            <a:r>
              <a:rPr lang="cs-CZ" sz="1600" b="1" dirty="0" err="1">
                <a:solidFill>
                  <a:schemeClr val="accent2"/>
                </a:solidFill>
              </a:rPr>
              <a:t>identitní</a:t>
            </a:r>
            <a:r>
              <a:rPr lang="cs-CZ" sz="1600" b="1" dirty="0">
                <a:solidFill>
                  <a:schemeClr val="accent2"/>
                </a:solidFill>
              </a:rPr>
              <a:t> politiky </a:t>
            </a:r>
            <a:r>
              <a:rPr lang="cs-CZ" sz="1600" dirty="0"/>
              <a:t>(především </a:t>
            </a:r>
            <a:r>
              <a:rPr lang="cs-CZ" sz="1600" b="1" dirty="0"/>
              <a:t>druhé vlny</a:t>
            </a:r>
            <a:r>
              <a:rPr lang="cs-CZ" sz="1600" dirty="0"/>
              <a:t>) chtějí </a:t>
            </a:r>
            <a:r>
              <a:rPr lang="cs-CZ" sz="1600" b="1" dirty="0"/>
              <a:t>artikulovat ženské porozumění sobě samým </a:t>
            </a:r>
            <a:r>
              <a:rPr lang="cs-CZ" sz="1600" dirty="0"/>
              <a:t>(i mužům), aniž by redukovaly feminitu (/maskulinní dominanci) na biologii</a:t>
            </a:r>
          </a:p>
          <a:p>
            <a:pPr lvl="0">
              <a:lnSpc>
                <a:spcPct val="90000"/>
              </a:lnSpc>
            </a:pPr>
            <a:r>
              <a:rPr lang="cs-CZ" sz="1600" b="1" dirty="0"/>
              <a:t>zkušenost „ženství“ </a:t>
            </a:r>
            <a:r>
              <a:rPr lang="cs-CZ" sz="1600" dirty="0"/>
              <a:t>(ženského genderu = „feminity“) </a:t>
            </a:r>
            <a:r>
              <a:rPr lang="cs-CZ" sz="1600" b="1" dirty="0"/>
              <a:t>nevyplývá ze sexuální (biologické) podobnosti</a:t>
            </a:r>
            <a:r>
              <a:rPr lang="cs-CZ" sz="1600" dirty="0"/>
              <a:t>, ale z podobné </a:t>
            </a:r>
            <a:r>
              <a:rPr lang="cs-CZ" sz="1600" b="1" dirty="0"/>
              <a:t>genderově podmíněné sociální zkušenosti bezpráví</a:t>
            </a:r>
          </a:p>
          <a:p>
            <a:pPr lvl="0">
              <a:lnSpc>
                <a:spcPct val="90000"/>
              </a:lnSpc>
            </a:pPr>
            <a:r>
              <a:rPr lang="cs-CZ" sz="1600" b="1" dirty="0"/>
              <a:t>FEMINISMUS 1. a 2. vlny = </a:t>
            </a:r>
            <a:r>
              <a:rPr lang="cs-CZ" sz="1600" b="1" dirty="0">
                <a:solidFill>
                  <a:schemeClr val="accent2"/>
                </a:solidFill>
              </a:rPr>
              <a:t>boj za uznání rovnosti/práv pohlaví, tedy za společenské prosazení ženské genderové identity</a:t>
            </a:r>
          </a:p>
          <a:p>
            <a:pPr lvl="0">
              <a:lnSpc>
                <a:spcPct val="90000"/>
              </a:lnSpc>
            </a:pPr>
            <a:r>
              <a:rPr lang="cs-CZ" sz="1600" b="1" dirty="0"/>
              <a:t>Postupně (od 90. let) se zvětšuje důraz na </a:t>
            </a:r>
            <a:r>
              <a:rPr lang="cs-CZ" sz="1600" b="1" dirty="0">
                <a:solidFill>
                  <a:schemeClr val="accent2"/>
                </a:solidFill>
              </a:rPr>
              <a:t>INTERSEKCIONALITU </a:t>
            </a:r>
            <a:r>
              <a:rPr lang="cs-CZ" sz="1600" b="1" dirty="0"/>
              <a:t>= RŮZNÉ ŽENY </a:t>
            </a:r>
            <a:r>
              <a:rPr lang="cs-CZ" sz="1600" dirty="0"/>
              <a:t>(dle barvy pleti, </a:t>
            </a:r>
            <a:r>
              <a:rPr lang="cs-CZ" sz="1600" dirty="0" err="1"/>
              <a:t>soc.příslušnosti</a:t>
            </a:r>
            <a:r>
              <a:rPr lang="cs-CZ" sz="1600" dirty="0"/>
              <a:t>, genderové identity, sexuální identity…) zažívají různé typy oprese = </a:t>
            </a:r>
            <a:r>
              <a:rPr lang="cs-CZ" sz="1600" b="1" dirty="0"/>
              <a:t>3. vlna feminismu </a:t>
            </a:r>
            <a:r>
              <a:rPr lang="cs-CZ" sz="1600" b="1" dirty="0">
                <a:solidFill>
                  <a:schemeClr val="accent2"/>
                </a:solidFill>
              </a:rPr>
              <a:t>kritizuje esencialismus </a:t>
            </a:r>
            <a:r>
              <a:rPr lang="cs-CZ" sz="1600" b="1" dirty="0"/>
              <a:t>přechozích vln </a:t>
            </a:r>
            <a:r>
              <a:rPr lang="cs-CZ" sz="1600" dirty="0"/>
              <a:t>(„jedna společná feminita“)</a:t>
            </a:r>
            <a:endParaRPr lang="cs-CZ" sz="1600" b="1" dirty="0"/>
          </a:p>
          <a:p>
            <a:pPr lvl="0">
              <a:lnSpc>
                <a:spcPct val="90000"/>
              </a:lnSpc>
            </a:pPr>
            <a:endParaRPr lang="cs-CZ" sz="1300" b="1" dirty="0"/>
          </a:p>
          <a:p>
            <a:pPr lvl="1">
              <a:lnSpc>
                <a:spcPct val="90000"/>
              </a:lnSpc>
            </a:pPr>
            <a:r>
              <a:rPr lang="cs-CZ" b="1" dirty="0">
                <a:solidFill>
                  <a:schemeClr val="tx1"/>
                </a:solidFill>
                <a:hlinkClick r:id="rId2" tooltip="Combahee River Collectiv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První užití pojmu </a:t>
            </a:r>
            <a:r>
              <a:rPr lang="cs-CZ" b="1" dirty="0" err="1">
                <a:solidFill>
                  <a:schemeClr val="tx1"/>
                </a:solidFill>
                <a:hlinkClick r:id="rId2" tooltip="Combahee River Collectiv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identitní</a:t>
            </a:r>
            <a:r>
              <a:rPr lang="cs-CZ" b="1" dirty="0">
                <a:solidFill>
                  <a:schemeClr val="tx1"/>
                </a:solidFill>
                <a:hlinkClick r:id="rId2" tooltip="Combahee River Collectiv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politika r. 1977:</a:t>
            </a:r>
            <a:r>
              <a:rPr lang="cs-CZ" b="1" dirty="0">
                <a:solidFill>
                  <a:schemeClr val="accent2"/>
                </a:solidFill>
                <a:hlinkClick r:id="rId2" tooltip="Combahee River Collectiv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„</a:t>
            </a:r>
            <a:r>
              <a:rPr lang="cs-CZ" b="1" dirty="0" err="1">
                <a:solidFill>
                  <a:schemeClr val="accent2"/>
                </a:solidFill>
                <a:hlinkClick r:id="rId2" tooltip="Combahee River Collectiv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Combahee</a:t>
            </a:r>
            <a:r>
              <a:rPr lang="cs-CZ" b="1" dirty="0">
                <a:solidFill>
                  <a:schemeClr val="accent2"/>
                </a:solidFill>
                <a:hlinkClick r:id="rId2" tooltip="Combahee River Collectiv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River </a:t>
            </a:r>
            <a:r>
              <a:rPr lang="cs-CZ" b="1" dirty="0" err="1">
                <a:solidFill>
                  <a:schemeClr val="accent2"/>
                </a:solidFill>
                <a:hlinkClick r:id="rId2" tooltip="Combahee River Collectiv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Collective</a:t>
            </a:r>
            <a:r>
              <a:rPr lang="cs-CZ" b="1" dirty="0">
                <a:solidFill>
                  <a:schemeClr val="accent2"/>
                </a:solidFill>
              </a:rPr>
              <a:t>“ </a:t>
            </a:r>
            <a:r>
              <a:rPr lang="cs-CZ" b="1" dirty="0"/>
              <a:t>- s</a:t>
            </a:r>
            <a:r>
              <a:rPr lang="cs-CZ" dirty="0"/>
              <a:t>kupina černošských lesbických feministek založená v Bostonu r. 1974</a:t>
            </a:r>
            <a:endParaRPr lang="cs-CZ" b="1" dirty="0"/>
          </a:p>
          <a:p>
            <a:pPr lvl="0">
              <a:lnSpc>
                <a:spcPct val="90000"/>
              </a:lnSpc>
            </a:pPr>
            <a:endParaRPr lang="cs-CZ" sz="1300" b="1" dirty="0"/>
          </a:p>
          <a:p>
            <a:pPr lvl="0">
              <a:lnSpc>
                <a:spcPct val="90000"/>
              </a:lnSpc>
            </a:pPr>
            <a:endParaRPr lang="cs-CZ" sz="13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04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AD2B9-8734-C558-9DC1-C867AA66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F0C748-1B98-07B3-1409-BC34376F9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Barša, P. 2006. Konstruktivismus a politika identity.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AntropoWebzin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2(1-2), s. 21-35. ISSN 1801-8807.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Calhoun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C. 1998: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Theory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Identity. Oxford: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Blackwell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Cohen, Anthony,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2000.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Signifying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identities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Anthropological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perspectives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boundaries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contested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New York: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Routledge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Eriksen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T. H. 2007. Antropologie multikulturních společností. Rozumět identitě. Praha, Kroměříž: Triton. ISBN 978-80-7254-925-2.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Hall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Stuart, and Paul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Gay,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1996.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Questions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cultural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identity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London: SAGE.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Kurzwelly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J.,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Pérez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M. &amp; Spiegel, A.D. Identity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justice. 2023. </a:t>
            </a:r>
            <a:r>
              <a:rPr lang="cs-CZ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Dialect</a:t>
            </a:r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Anthropol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47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5–18.  https://doi.org/10.1007/s10624-023-09686-9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Martin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Alcoff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Linda, Michael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Hames-Garcia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Satya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Mohanty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Paula M. L.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Moya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2006.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Identity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politics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reconsidered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New York: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Palgrave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Macmillan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Snow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D. A.; Soule, S. A.;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Kriesi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H. 2007.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Blackwell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Companion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Movements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Wiley-Blackwel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83319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2538</TotalTime>
  <Words>990</Words>
  <Application>Microsoft Office PowerPoint</Application>
  <PresentationFormat>Předvádění na obrazovce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Trebuchet MS</vt:lpstr>
      <vt:lpstr>Wingdings 3</vt:lpstr>
      <vt:lpstr>Fazeta</vt:lpstr>
      <vt:lpstr>POLITIKY IDENTIT LS 2024 </vt:lpstr>
      <vt:lpstr>Politiky identity  Politický aktivismus založený na mobilizaci určité identitní kategorie/identitních kategorií (intersekce)</vt:lpstr>
      <vt:lpstr>Prezentace aplikace PowerPoint</vt:lpstr>
      <vt:lpstr>Spory o identity </vt:lpstr>
      <vt:lpstr>Spory o zájmy či ideje</vt:lpstr>
      <vt:lpstr>Politika identity</vt:lpstr>
      <vt:lpstr>HISTORICKÝ KONTEXT VZNIKÁNÍ IDENTITNÍCH POLITIK   2. polovina 20. století: politická hnutí za zrovnoprávnění sociálních skupin, které jsou nerovnoprávné a utlačované na základě sdílených (identitních) rysů = jsou předmětem kulturního imperialismu, násilí, vykořisťování, marginalizace</vt:lpstr>
      <vt:lpstr>Př. FEMINISMUS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POLITIKY IDENTIT ZS 2016</dc:title>
  <dc:creator>zandlova@live.com</dc:creator>
  <cp:lastModifiedBy>Markéta Zandlová</cp:lastModifiedBy>
  <cp:revision>25</cp:revision>
  <dcterms:created xsi:type="dcterms:W3CDTF">2016-10-16T15:39:13Z</dcterms:created>
  <dcterms:modified xsi:type="dcterms:W3CDTF">2024-02-27T19:58:52Z</dcterms:modified>
</cp:coreProperties>
</file>