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5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65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69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6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5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59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40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5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5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3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41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7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7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85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5C629E-B1A1-4182-883D-7DD92F96A87A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EBF7C65-911F-4A24-8E45-E1B6DC1CA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4FC970-CA3E-411D-9595-ED319ED19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Lekce 6 postavy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B077B24-9137-4619-93D1-688D54322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R. Kotková</a:t>
            </a:r>
          </a:p>
        </p:txBody>
      </p:sp>
    </p:spTree>
    <p:extLst>
      <p:ext uri="{BB962C8B-B14F-4D97-AF65-F5344CB8AC3E}">
        <p14:creationId xmlns:p14="http://schemas.microsoft.com/office/powerpoint/2010/main" val="70441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726146-F130-4D4F-8272-1CE46BA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Jakou máš dnes náladu?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619CA6-5093-4328-B0E6-3C00664D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Mám dobrou náladu. </a:t>
            </a:r>
            <a:r>
              <a:rPr lang="cs-CZ" sz="2800" dirty="0">
                <a:sym typeface="Wingdings" panose="05000000000000000000" pitchFamily="2" charset="2"/>
              </a:rPr>
              <a:t> </a:t>
            </a:r>
          </a:p>
          <a:p>
            <a:r>
              <a:rPr lang="cs-CZ" sz="2800" dirty="0">
                <a:solidFill>
                  <a:schemeClr val="accent6"/>
                </a:solidFill>
                <a:sym typeface="Wingdings" panose="05000000000000000000" pitchFamily="2" charset="2"/>
              </a:rPr>
              <a:t>Protože je hezký den. Jsem OK….. Miluju češtinu :D</a:t>
            </a:r>
          </a:p>
          <a:p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dirty="0">
                <a:sym typeface="Wingdings" panose="05000000000000000000" pitchFamily="2" charset="2"/>
              </a:rPr>
              <a:t>Mám špatnou náladu . </a:t>
            </a:r>
          </a:p>
          <a:p>
            <a:r>
              <a:rPr lang="cs-CZ" sz="2800" dirty="0">
                <a:solidFill>
                  <a:schemeClr val="accent6"/>
                </a:solidFill>
                <a:sym typeface="Wingdings" panose="05000000000000000000" pitchFamily="2" charset="2"/>
              </a:rPr>
              <a:t>Protože jsem unavený/ nemocný/ mám zkoušku…..</a:t>
            </a:r>
            <a:endParaRPr lang="cs-CZ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15B512-AE58-4E1D-A214-EBE46ED7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Poslouchejte a odpovězte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01488462-7D28-4AD1-80FA-DAFB3DC6E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9385"/>
          <a:stretch/>
        </p:blipFill>
        <p:spPr>
          <a:xfrm>
            <a:off x="0" y="1830831"/>
            <a:ext cx="10737171" cy="13438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B00EBBDA-E0BB-4A6D-BA80-58D176202826}"/>
              </a:ext>
            </a:extLst>
          </p:cNvPr>
          <p:cNvSpPr txBox="1"/>
          <p:nvPr/>
        </p:nvSpPr>
        <p:spPr>
          <a:xfrm>
            <a:off x="466531" y="3331029"/>
            <a:ext cx="10431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2400" dirty="0"/>
              <a:t>Němčinu a historii</a:t>
            </a:r>
          </a:p>
          <a:p>
            <a:pPr marL="342900" indent="-342900">
              <a:buAutoNum type="alphaLcParenR"/>
            </a:pPr>
            <a:r>
              <a:rPr lang="cs-CZ" sz="2400" dirty="0"/>
              <a:t>Protože má pořád dobrou náladu</a:t>
            </a:r>
          </a:p>
          <a:p>
            <a:pPr marL="342900" indent="-342900">
              <a:buAutoNum type="alphaLcParenR"/>
            </a:pPr>
            <a:r>
              <a:rPr lang="cs-CZ" sz="2400" dirty="0"/>
              <a:t>Party</a:t>
            </a:r>
          </a:p>
          <a:p>
            <a:pPr marL="342900" indent="-342900">
              <a:buAutoNum type="alphaLcParenR"/>
            </a:pPr>
            <a:r>
              <a:rPr lang="cs-CZ" sz="2400" dirty="0"/>
              <a:t>Madlu</a:t>
            </a:r>
          </a:p>
          <a:p>
            <a:pPr marL="342900" indent="-342900">
              <a:buAutoNum type="alphaLcParenR"/>
            </a:pPr>
            <a:r>
              <a:rPr lang="cs-CZ" sz="2400" dirty="0"/>
              <a:t>Moderní o klasickou hudbu</a:t>
            </a:r>
          </a:p>
          <a:p>
            <a:pPr marL="342900" indent="-342900">
              <a:buAutoNum type="alphaLcParenR"/>
            </a:pPr>
            <a:r>
              <a:rPr lang="cs-CZ" sz="2400" dirty="0"/>
              <a:t>Výstavy a filmy</a:t>
            </a:r>
          </a:p>
          <a:p>
            <a:pPr marL="342900" indent="-342900">
              <a:buAutoNum type="alphaLcParenR"/>
            </a:pPr>
            <a:r>
              <a:rPr lang="cs-CZ" sz="2400" dirty="0"/>
              <a:t>Helena</a:t>
            </a:r>
          </a:p>
          <a:p>
            <a:pPr marL="342900" indent="-342900">
              <a:buAutoNum type="alphaLcParenR"/>
            </a:pPr>
            <a:r>
              <a:rPr lang="cs-CZ" sz="2400" dirty="0"/>
              <a:t>Malý dům</a:t>
            </a:r>
          </a:p>
          <a:p>
            <a:pPr marL="342900" indent="-342900">
              <a:buAutoNum type="alphaLcParenR"/>
            </a:pPr>
            <a:endParaRPr lang="cs-CZ" dirty="0"/>
          </a:p>
        </p:txBody>
      </p:sp>
      <p:pic>
        <p:nvPicPr>
          <p:cNvPr id="6" name="06-01">
            <a:hlinkClick r:id="" action="ppaction://media"/>
            <a:extLst>
              <a:ext uri="{FF2B5EF4-FFF2-40B4-BE49-F238E27FC236}">
                <a16:creationId xmlns:a16="http://schemas.microsoft.com/office/drawing/2014/main" xmlns="" id="{0271534F-491E-4531-95F6-398A18B7B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9452" y="729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3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FD36D0-C1E0-44D6-BC79-750091FC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správnou formu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3D834F7-24D0-4798-8494-04DB6F4E3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45" y="2146040"/>
            <a:ext cx="5448268" cy="4460033"/>
          </a:xfrm>
        </p:spPr>
        <p:txBody>
          <a:bodyPr>
            <a:normAutofit/>
          </a:bodyPr>
          <a:lstStyle/>
          <a:p>
            <a:r>
              <a:rPr lang="cs-CZ" sz="2000" dirty="0"/>
              <a:t>Má (dobrá nálada)</a:t>
            </a:r>
          </a:p>
          <a:p>
            <a:r>
              <a:rPr lang="cs-CZ" sz="2000" dirty="0"/>
              <a:t>Stará se o (kamarád –</a:t>
            </a:r>
            <a:r>
              <a:rPr lang="cs-CZ" sz="2000" dirty="0" err="1"/>
              <a:t>pl</a:t>
            </a:r>
            <a:r>
              <a:rPr lang="cs-CZ" sz="2000" dirty="0"/>
              <a:t>.)</a:t>
            </a:r>
          </a:p>
          <a:p>
            <a:r>
              <a:rPr lang="cs-CZ" sz="2000" dirty="0"/>
              <a:t>Stará se o ……</a:t>
            </a:r>
          </a:p>
          <a:p>
            <a:r>
              <a:rPr lang="cs-CZ" sz="2000" dirty="0"/>
              <a:t>Zná (Šimon)</a:t>
            </a:r>
          </a:p>
          <a:p>
            <a:r>
              <a:rPr lang="cs-CZ" sz="2000" dirty="0"/>
              <a:t>Zná …. dlouho</a:t>
            </a:r>
          </a:p>
          <a:p>
            <a:r>
              <a:rPr lang="cs-CZ" sz="2000" dirty="0"/>
              <a:t>Má (kamarádka Madla)</a:t>
            </a:r>
          </a:p>
          <a:p>
            <a:r>
              <a:rPr lang="cs-CZ" sz="2000" dirty="0"/>
              <a:t>Nezná …. Dlouho</a:t>
            </a:r>
          </a:p>
          <a:p>
            <a:r>
              <a:rPr lang="cs-CZ" sz="2000" dirty="0"/>
              <a:t>Jdou do (kino, galerie)</a:t>
            </a:r>
          </a:p>
          <a:p>
            <a:r>
              <a:rPr lang="cs-CZ" sz="2000" dirty="0"/>
              <a:t>Rodina je z (Brno)</a:t>
            </a:r>
          </a:p>
          <a:p>
            <a:r>
              <a:rPr lang="cs-CZ" sz="2000" dirty="0"/>
              <a:t>Jsou studentky (univerzita)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34218D5C-A868-49CA-B511-59A8C93E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113" y="2146039"/>
            <a:ext cx="5053758" cy="3873761"/>
          </a:xfrm>
        </p:spPr>
        <p:txBody>
          <a:bodyPr>
            <a:noAutofit/>
          </a:bodyPr>
          <a:lstStyle/>
          <a:p>
            <a:r>
              <a:rPr lang="cs-CZ" sz="2000" dirty="0"/>
              <a:t>Dobrou náladu</a:t>
            </a:r>
          </a:p>
          <a:p>
            <a:r>
              <a:rPr lang="cs-CZ" sz="2000" dirty="0"/>
              <a:t>o kamarády</a:t>
            </a:r>
          </a:p>
          <a:p>
            <a:r>
              <a:rPr lang="cs-CZ" sz="2000" dirty="0"/>
              <a:t>O ně</a:t>
            </a:r>
          </a:p>
          <a:p>
            <a:r>
              <a:rPr lang="cs-CZ" sz="2000" dirty="0"/>
              <a:t>Šimona</a:t>
            </a:r>
          </a:p>
          <a:p>
            <a:r>
              <a:rPr lang="cs-CZ" sz="2000" dirty="0"/>
              <a:t>Ho</a:t>
            </a:r>
          </a:p>
          <a:p>
            <a:r>
              <a:rPr lang="cs-CZ" sz="2000" dirty="0"/>
              <a:t>Kamarádku Madlu</a:t>
            </a:r>
          </a:p>
          <a:p>
            <a:r>
              <a:rPr lang="cs-CZ" sz="2000" dirty="0"/>
              <a:t>Ji</a:t>
            </a:r>
          </a:p>
          <a:p>
            <a:r>
              <a:rPr lang="cs-CZ" sz="2000" dirty="0"/>
              <a:t>Kina, galerie</a:t>
            </a:r>
          </a:p>
          <a:p>
            <a:r>
              <a:rPr lang="cs-CZ" sz="2000" dirty="0"/>
              <a:t>Brna</a:t>
            </a:r>
          </a:p>
          <a:p>
            <a:r>
              <a:rPr lang="cs-CZ" sz="2000" dirty="0" smtClean="0"/>
              <a:t>university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94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F20759-3EA7-4160-A9F3-7DA6B1AD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Jsou studentky </a:t>
            </a:r>
            <a:r>
              <a:rPr lang="cs-CZ" dirty="0">
                <a:solidFill>
                  <a:schemeClr val="accent6"/>
                </a:solidFill>
              </a:rPr>
              <a:t>univerzity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University) </a:t>
            </a:r>
            <a:r>
              <a:rPr lang="cs-CZ" dirty="0">
                <a:solidFill>
                  <a:schemeClr val="accent6"/>
                </a:solidFill>
              </a:rPr>
              <a:t>genitiv posesivní (str. 234)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           Zkuste spojit dvojice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3F330EC-E984-4430-9F5D-2E6102276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593910"/>
            <a:ext cx="4825158" cy="342589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Prezident</a:t>
            </a:r>
          </a:p>
          <a:p>
            <a:r>
              <a:rPr lang="cs-CZ" sz="2800" dirty="0"/>
              <a:t>Román</a:t>
            </a:r>
          </a:p>
          <a:p>
            <a:r>
              <a:rPr lang="cs-CZ" sz="2800" dirty="0"/>
              <a:t>Obraz</a:t>
            </a:r>
          </a:p>
          <a:p>
            <a:r>
              <a:rPr lang="cs-CZ" sz="2800" dirty="0"/>
              <a:t>Drama</a:t>
            </a:r>
          </a:p>
          <a:p>
            <a:r>
              <a:rPr lang="cs-CZ" sz="2800" dirty="0"/>
              <a:t>Nový přítel</a:t>
            </a:r>
          </a:p>
          <a:p>
            <a:r>
              <a:rPr lang="cs-CZ" sz="2800" dirty="0"/>
              <a:t>Zastávka</a:t>
            </a:r>
          </a:p>
          <a:p>
            <a:r>
              <a:rPr lang="cs-CZ" sz="2800" dirty="0"/>
              <a:t>Lekce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024655F-5B99-4DD8-B6FE-1F9C2507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4" y="2659224"/>
            <a:ext cx="4825157" cy="336057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Mojí sestry</a:t>
            </a:r>
          </a:p>
          <a:p>
            <a:r>
              <a:rPr lang="cs-CZ" sz="2800" dirty="0"/>
              <a:t>češtiny</a:t>
            </a:r>
          </a:p>
          <a:p>
            <a:r>
              <a:rPr lang="cs-CZ" sz="2800" dirty="0"/>
              <a:t>Williama Shakespeara</a:t>
            </a:r>
          </a:p>
          <a:p>
            <a:r>
              <a:rPr lang="cs-CZ" sz="2800" dirty="0"/>
              <a:t>autobusu</a:t>
            </a:r>
          </a:p>
          <a:p>
            <a:r>
              <a:rPr lang="cs-CZ" sz="2800" dirty="0"/>
              <a:t>Karla Čapka</a:t>
            </a:r>
          </a:p>
          <a:p>
            <a:r>
              <a:rPr lang="cs-CZ" sz="2800" dirty="0"/>
              <a:t>České republiky</a:t>
            </a:r>
          </a:p>
          <a:p>
            <a:r>
              <a:rPr lang="cs-CZ" sz="2800" dirty="0"/>
              <a:t>Gustava Klimta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15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173990-D4AB-4216-92BA-1B64F741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1DF1CEE-9836-4FAE-A1E7-E3E9DCF3D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761861"/>
            <a:ext cx="7541178" cy="325794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Prezident České republiky</a:t>
            </a:r>
          </a:p>
          <a:p>
            <a:r>
              <a:rPr lang="cs-CZ" sz="2800" dirty="0"/>
              <a:t>Román Karla Čapka</a:t>
            </a:r>
          </a:p>
          <a:p>
            <a:r>
              <a:rPr lang="cs-CZ" sz="2800" dirty="0"/>
              <a:t>Obraz Gustava Klimta</a:t>
            </a:r>
          </a:p>
          <a:p>
            <a:r>
              <a:rPr lang="cs-CZ" sz="2800" dirty="0"/>
              <a:t>Drama Williama Shakespeara</a:t>
            </a:r>
          </a:p>
          <a:p>
            <a:r>
              <a:rPr lang="cs-CZ" sz="2800" dirty="0"/>
              <a:t>Nový přítel mojí sestry</a:t>
            </a:r>
          </a:p>
          <a:p>
            <a:r>
              <a:rPr lang="cs-CZ" sz="2800" dirty="0"/>
              <a:t>Zastávka autobusu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2990D4A-7D79-4C52-A711-FE32E6B9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5420" y="2603499"/>
            <a:ext cx="2188451" cy="3416301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8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9EB24F-D029-4F55-B143-F46496B4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74D6F4CB-EDD3-4060-9FAB-64EDD838A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6794"/>
          <a:stretch/>
        </p:blipFill>
        <p:spPr>
          <a:xfrm>
            <a:off x="408108" y="1903444"/>
            <a:ext cx="7808388" cy="4245430"/>
          </a:xfrm>
          <a:prstGeom prst="rect">
            <a:avLst/>
          </a:prstGeom>
        </p:spPr>
      </p:pic>
      <p:sp>
        <p:nvSpPr>
          <p:cNvPr id="7" name="Kruh: dutý 6">
            <a:extLst>
              <a:ext uri="{FF2B5EF4-FFF2-40B4-BE49-F238E27FC236}">
                <a16:creationId xmlns:a16="http://schemas.microsoft.com/office/drawing/2014/main" xmlns="" id="{F14200E4-2EE0-4C72-AF7C-1E6CF681B2F8}"/>
              </a:ext>
            </a:extLst>
          </p:cNvPr>
          <p:cNvSpPr/>
          <p:nvPr/>
        </p:nvSpPr>
        <p:spPr>
          <a:xfrm>
            <a:off x="1315616" y="5010539"/>
            <a:ext cx="223935" cy="28924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Kruh: dutý 8">
            <a:extLst>
              <a:ext uri="{FF2B5EF4-FFF2-40B4-BE49-F238E27FC236}">
                <a16:creationId xmlns:a16="http://schemas.microsoft.com/office/drawing/2014/main" xmlns="" id="{54FDC9BE-CEAA-4C0F-A3F6-6D864A2ECCA6}"/>
              </a:ext>
            </a:extLst>
          </p:cNvPr>
          <p:cNvSpPr/>
          <p:nvPr/>
        </p:nvSpPr>
        <p:spPr>
          <a:xfrm>
            <a:off x="5234473" y="5663682"/>
            <a:ext cx="317242" cy="289248"/>
          </a:xfrm>
          <a:prstGeom prst="donut">
            <a:avLst>
              <a:gd name="adj" fmla="val 5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Kruh: dutý 9">
            <a:extLst>
              <a:ext uri="{FF2B5EF4-FFF2-40B4-BE49-F238E27FC236}">
                <a16:creationId xmlns:a16="http://schemas.microsoft.com/office/drawing/2014/main" xmlns="" id="{0510B9C8-425B-49DC-90F5-6E8F40DBEDD2}"/>
              </a:ext>
            </a:extLst>
          </p:cNvPr>
          <p:cNvSpPr/>
          <p:nvPr/>
        </p:nvSpPr>
        <p:spPr>
          <a:xfrm>
            <a:off x="5234473" y="3881535"/>
            <a:ext cx="317242" cy="28924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1" name="06-02">
            <a:hlinkClick r:id="" action="ppaction://media"/>
            <a:extLst>
              <a:ext uri="{FF2B5EF4-FFF2-40B4-BE49-F238E27FC236}">
                <a16:creationId xmlns:a16="http://schemas.microsoft.com/office/drawing/2014/main" xmlns="" id="{74839332-314B-486D-B4A7-A2C58FD3C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1844" y="973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EC385F-59DF-45BF-94A0-661F8374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Lucie Malá</a:t>
            </a:r>
            <a:br>
              <a:rPr lang="cs-CZ" dirty="0"/>
            </a:br>
            <a:r>
              <a:rPr lang="cs-CZ" dirty="0"/>
              <a:t>Je to pravda, nebo ne?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0602B5E-D5D0-41EF-8D44-6F8FD27D8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449" y="2323322"/>
            <a:ext cx="5233663" cy="4133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Lucie je učitelka češtiny.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Ivana je teta Lucie.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Lucie je učitelka Madly.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Norbert je manžel Petry.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Petra je kamarádka Lucie.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 </a:t>
            </a:r>
            <a:r>
              <a:rPr lang="cs-CZ" sz="2800" dirty="0" err="1"/>
              <a:t>Baryk</a:t>
            </a:r>
            <a:r>
              <a:rPr lang="cs-CZ" sz="2800" dirty="0"/>
              <a:t> je pes Lucie a Norberta.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C359A408-9103-439C-AA18-783689A6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90" y="2425959"/>
            <a:ext cx="4821981" cy="4030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ANO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NE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ANO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ANO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32939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F13F4B86-535C-4E39-9CDA-BBA998B2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prepozice – někde NE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DE378A1C-16D6-41E7-869A-D9EB58F3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2" y="2276669"/>
            <a:ext cx="8966688" cy="3743132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Lucie učí češtinu___ cizince. Je ___ Prahy. </a:t>
            </a:r>
          </a:p>
          <a:p>
            <a:r>
              <a:rPr lang="cs-CZ" sz="2400" dirty="0"/>
              <a:t>Lucie zná ___ Madlu. Zná ji ___ školy.</a:t>
            </a:r>
          </a:p>
          <a:p>
            <a:r>
              <a:rPr lang="cs-CZ" sz="2400" dirty="0"/>
              <a:t>Norbert není Čech, je ___ Německa. Nechtějí___ Německa, </a:t>
            </a:r>
            <a:r>
              <a:rPr lang="cs-CZ" sz="2400" dirty="0" err="1"/>
              <a:t>žijou</a:t>
            </a:r>
            <a:r>
              <a:rPr lang="cs-CZ" sz="2400" dirty="0"/>
              <a:t> ___ České republice dlouho a mají tady ___ dobrou práci. </a:t>
            </a:r>
          </a:p>
          <a:p>
            <a:r>
              <a:rPr lang="cs-CZ" sz="2400" dirty="0"/>
              <a:t>Každý miluje její polévky a jídla __masa. Norbert zase umí vařit __ maso.</a:t>
            </a:r>
          </a:p>
          <a:p>
            <a:r>
              <a:rPr lang="cs-CZ" sz="2400" dirty="0"/>
              <a:t>Lucie a Norbert, Petra a Michal jsou  ___ víkendu často spolu.</a:t>
            </a:r>
          </a:p>
          <a:p>
            <a:r>
              <a:rPr lang="cs-CZ" sz="2400" dirty="0"/>
              <a:t>Někdy jdou ___ kina nebo ___ divadla, jedou ___ chatu nebo </a:t>
            </a:r>
            <a:r>
              <a:rPr lang="cs-CZ" sz="2400" dirty="0" err="1"/>
              <a:t>hrajou</a:t>
            </a:r>
            <a:r>
              <a:rPr lang="cs-CZ" sz="2400" dirty="0"/>
              <a:t> ___ tenis.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BA9796A-8913-40EA-82DC-583F21D0FB24}"/>
              </a:ext>
            </a:extLst>
          </p:cNvPr>
          <p:cNvSpPr txBox="1"/>
          <p:nvPr/>
        </p:nvSpPr>
        <p:spPr>
          <a:xfrm>
            <a:off x="9916367" y="2412494"/>
            <a:ext cx="2054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/>
                </a:solidFill>
              </a:rPr>
              <a:t>Pro, z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__, ze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Z,   do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V, ___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Bez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___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O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Do, do, na</a:t>
            </a:r>
          </a:p>
          <a:p>
            <a:r>
              <a:rPr lang="cs-CZ" sz="2400" b="1" dirty="0">
                <a:solidFill>
                  <a:schemeClr val="accent6"/>
                </a:solidFill>
              </a:rPr>
              <a:t>____</a:t>
            </a:r>
          </a:p>
        </p:txBody>
      </p:sp>
    </p:spTree>
    <p:extLst>
      <p:ext uri="{BB962C8B-B14F-4D97-AF65-F5344CB8AC3E}">
        <p14:creationId xmlns:p14="http://schemas.microsoft.com/office/powerpoint/2010/main" val="42120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</TotalTime>
  <Words>341</Words>
  <Application>Microsoft Office PowerPoint</Application>
  <PresentationFormat>Širokoúhlá obrazovka</PresentationFormat>
  <Paragraphs>89</Paragraphs>
  <Slides>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 Boardroom</vt:lpstr>
      <vt:lpstr>Lekce 6 postavy</vt:lpstr>
      <vt:lpstr>Jakou máš dnes náladu?</vt:lpstr>
      <vt:lpstr>Poslouchejte a odpovězte</vt:lpstr>
      <vt:lpstr>Doplňte správnou formu</vt:lpstr>
      <vt:lpstr>Jsou studentky univerzity (of University) genitiv posesivní (str. 234)                    Zkuste spojit dvojice</vt:lpstr>
      <vt:lpstr>Prezentace aplikace PowerPoint</vt:lpstr>
      <vt:lpstr>Prezentace aplikace PowerPoint</vt:lpstr>
      <vt:lpstr>Lucie Malá Je to pravda, nebo ne?</vt:lpstr>
      <vt:lpstr>Doplňte prepozice – někde 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Lekce 6 postavy</dc:title>
  <dc:creator>Radomila Kotková</dc:creator>
  <cp:lastModifiedBy>kotkovar</cp:lastModifiedBy>
  <cp:revision>12</cp:revision>
  <dcterms:created xsi:type="dcterms:W3CDTF">2022-12-10T14:27:07Z</dcterms:created>
  <dcterms:modified xsi:type="dcterms:W3CDTF">2022-12-12T11:52:20Z</dcterms:modified>
</cp:coreProperties>
</file>