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79" r:id="rId6"/>
    <p:sldId id="258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03" r:id="rId16"/>
    <p:sldId id="302" r:id="rId17"/>
    <p:sldId id="285" r:id="rId18"/>
    <p:sldId id="304" r:id="rId19"/>
    <p:sldId id="300" r:id="rId20"/>
    <p:sldId id="301" r:id="rId21"/>
    <p:sldId id="261" r:id="rId22"/>
    <p:sldId id="260" r:id="rId23"/>
    <p:sldId id="289" r:id="rId24"/>
    <p:sldId id="291" r:id="rId25"/>
    <p:sldId id="297" r:id="rId26"/>
    <p:sldId id="296" r:id="rId27"/>
    <p:sldId id="314" r:id="rId28"/>
    <p:sldId id="313" r:id="rId29"/>
    <p:sldId id="315" r:id="rId30"/>
    <p:sldId id="298" r:id="rId31"/>
    <p:sldId id="316" r:id="rId32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99"/>
    <a:srgbClr val="FF00FF"/>
    <a:srgbClr val="FFFFCC"/>
    <a:srgbClr val="000066"/>
    <a:srgbClr val="0000A8"/>
    <a:srgbClr val="0000D2"/>
    <a:srgbClr val="0000B8"/>
    <a:srgbClr val="0000B0"/>
    <a:srgbClr val="000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89E927-A929-475A-BBFD-EC4153780732}" v="1" dt="2021-03-23T11:56:43.259"/>
    <p1510:client id="{DDA0E652-0C42-4E7E-8CFF-4992FD68C75A}" v="1" dt="2021-03-23T11:58:45.8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8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ka Elišáková" userId="S::10127727@cuni.cz::60507ab7-deb9-4671-85f3-d398a67a8c5c" providerId="AD" clId="Web-{5989E927-A929-475A-BBFD-EC4153780732}"/>
    <pc:docChg chg="addSld">
      <pc:chgData name="Veronika Elišáková" userId="S::10127727@cuni.cz::60507ab7-deb9-4671-85f3-d398a67a8c5c" providerId="AD" clId="Web-{5989E927-A929-475A-BBFD-EC4153780732}" dt="2021-03-23T11:56:43.259" v="0"/>
      <pc:docMkLst>
        <pc:docMk/>
      </pc:docMkLst>
      <pc:sldChg chg="new">
        <pc:chgData name="Veronika Elišáková" userId="S::10127727@cuni.cz::60507ab7-deb9-4671-85f3-d398a67a8c5c" providerId="AD" clId="Web-{5989E927-A929-475A-BBFD-EC4153780732}" dt="2021-03-23T11:56:43.259" v="0"/>
        <pc:sldMkLst>
          <pc:docMk/>
          <pc:sldMk cId="2856622803" sldId="317"/>
        </pc:sldMkLst>
      </pc:sldChg>
    </pc:docChg>
  </pc:docChgLst>
  <pc:docChgLst>
    <pc:chgData name="Veronika Elišáková" userId="S::10127727@cuni.cz::60507ab7-deb9-4671-85f3-d398a67a8c5c" providerId="AD" clId="Web-{DDA0E652-0C42-4E7E-8CFF-4992FD68C75A}"/>
    <pc:docChg chg="delSld">
      <pc:chgData name="Veronika Elišáková" userId="S::10127727@cuni.cz::60507ab7-deb9-4671-85f3-d398a67a8c5c" providerId="AD" clId="Web-{DDA0E652-0C42-4E7E-8CFF-4992FD68C75A}" dt="2021-03-23T11:58:45.898" v="0"/>
      <pc:docMkLst>
        <pc:docMk/>
      </pc:docMkLst>
      <pc:sldChg chg="del">
        <pc:chgData name="Veronika Elišáková" userId="S::10127727@cuni.cz::60507ab7-deb9-4671-85f3-d398a67a8c5c" providerId="AD" clId="Web-{DDA0E652-0C42-4E7E-8CFF-4992FD68C75A}" dt="2021-03-23T11:58:45.898" v="0"/>
        <pc:sldMkLst>
          <pc:docMk/>
          <pc:sldMk cId="2856622803" sldId="31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5F3B8841-068F-4FFD-A774-1BC339694F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29891B54-8718-44C5-B9C9-E588737AA95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6" name="Rectangle 4">
            <a:extLst>
              <a:ext uri="{FF2B5EF4-FFF2-40B4-BE49-F238E27FC236}">
                <a16:creationId xmlns:a16="http://schemas.microsoft.com/office/drawing/2014/main" id="{E4C16EFD-4B11-43BF-AD3B-EDD4F96BEAF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0357" name="Rectangle 5">
            <a:extLst>
              <a:ext uri="{FF2B5EF4-FFF2-40B4-BE49-F238E27FC236}">
                <a16:creationId xmlns:a16="http://schemas.microsoft.com/office/drawing/2014/main" id="{8C18551F-CFBF-4549-BD5E-84111580DEA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B1FFA296-A56D-47A5-B5E9-1BFA64415D67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8109928E-329B-4BDE-9BFB-B8B7ED0790E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CDDAEC26-ECD3-4B55-A8B0-8F182252BD0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736E9317-39DE-4173-8441-4BB8306FCC1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>
            <a:extLst>
              <a:ext uri="{FF2B5EF4-FFF2-40B4-BE49-F238E27FC236}">
                <a16:creationId xmlns:a16="http://schemas.microsoft.com/office/drawing/2014/main" id="{2B5BFD50-0163-4F18-BC36-0107BCEEBD4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Klepnutím lze upravit styly předlohy textu.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Třetí úroveň</a:t>
            </a:r>
          </a:p>
          <a:p>
            <a:pPr lvl="3"/>
            <a:r>
              <a:rPr lang="en-GB" noProof="0"/>
              <a:t>Čtvrtá úroveň</a:t>
            </a:r>
          </a:p>
          <a:p>
            <a:pPr lvl="4"/>
            <a:r>
              <a:rPr lang="en-GB" noProof="0"/>
              <a:t>Pátá úroveň</a:t>
            </a:r>
          </a:p>
        </p:txBody>
      </p:sp>
      <p:sp>
        <p:nvSpPr>
          <p:cNvPr id="88070" name="Rectangle 6">
            <a:extLst>
              <a:ext uri="{FF2B5EF4-FFF2-40B4-BE49-F238E27FC236}">
                <a16:creationId xmlns:a16="http://schemas.microsoft.com/office/drawing/2014/main" id="{352F7362-2478-447D-9A06-3204A3FD514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8071" name="Rectangle 7">
            <a:extLst>
              <a:ext uri="{FF2B5EF4-FFF2-40B4-BE49-F238E27FC236}">
                <a16:creationId xmlns:a16="http://schemas.microsoft.com/office/drawing/2014/main" id="{1103F38A-1AB4-4C0B-BCF5-E66AC35F81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/>
            </a:lvl1pPr>
          </a:lstStyle>
          <a:p>
            <a:fld id="{7D3BD456-C415-4665-93A6-4D2BBEB47586}" type="slidenum">
              <a:rPr lang="en-GB" altLang="cs-CZ"/>
              <a:pPr/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BD456-C415-4665-93A6-4D2BBEB47586}" type="slidenum">
              <a:rPr lang="en-GB" altLang="cs-CZ" smtClean="0"/>
              <a:pPr/>
              <a:t>2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04933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5FA68AA-6E47-44E8-91C1-0ECD112CCF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D00FA77A-1A49-4E66-946B-2A2EBEADD78B}" type="slidenum">
              <a:rPr lang="en-GB" altLang="cs-CZ" sz="1200"/>
              <a:pPr/>
              <a:t>24</a:t>
            </a:fld>
            <a:endParaRPr lang="en-GB" altLang="cs-CZ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F45A159-F856-43D4-B684-F0175E36D1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D3D66043-59C1-4DB7-86DA-DE7BDA17A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/>
              <a:t>V další graviditě indikováno chromosomální vyšetření plodu (pravděpodobně amniocentéza).</a:t>
            </a:r>
            <a:endParaRPr lang="en-GB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2FF2817B-20B9-4956-A062-4C80E5691B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13DD3C17-56B5-4BC3-BEE0-58DD1D27C669}" type="slidenum">
              <a:rPr lang="en-GB" altLang="cs-CZ" sz="1200"/>
              <a:pPr/>
              <a:t>25</a:t>
            </a:fld>
            <a:endParaRPr lang="en-GB" altLang="cs-CZ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7ECE3DB9-36A3-4576-B2F8-831599522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B2F37E31-758B-4662-8E7F-8C0AA93DAD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/>
              <a:t>Prenatální vyšetření karyotypu plodu v dalším těhotenství není indikováno!</a:t>
            </a:r>
          </a:p>
          <a:p>
            <a:r>
              <a:rPr lang="cs-CZ" altLang="cs-CZ"/>
              <a:t>Řešení závisí na pohlaví nositele translokace – dárcovství spermií, oocytů, adopce,…</a:t>
            </a:r>
            <a:endParaRPr lang="en-GB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629D41-8962-447E-B1B3-1CB1637E28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638063-FA06-4C59-AC5F-6291475612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277FC8-8734-4F78-9322-27196B1E0F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04AF4-C1E1-4F75-9D92-3ECC1F3117D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6677062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DA210F-AB28-4CD8-8307-EDD7DE2F5B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723D4C-9A59-480F-90A7-3DEA33416C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C0165-66F4-4F52-B893-B69B0756A5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F57B6F-E59B-4F7C-87C9-4A4933230CC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20824332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BDDCC1-2A96-4118-B4B6-C1C28887A7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F0BC49-C7FF-406F-AAF7-5FEA945CF4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91C5F7-7E84-4200-BFFC-DBAFE4CBD7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6AAEC-8090-464E-8074-5230AC18570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1625352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C0E95B0-0F6D-4E85-BA36-CAB0A2316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A6AF9A9-7DEB-48B9-B611-43F6E0334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541D213-157E-4D98-9CDB-31F5F8DF6B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3B549-9773-4D51-843A-59E54F7F1A0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9316329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BDF95A-E879-4255-8A37-F28BAEA5F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CF171D-0A86-4684-9EBE-95AFF5D20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DC1E7A-7373-4112-AC16-C268ED5018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879F6-42E0-45F5-9156-F4BFEF03BD1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99942693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Nadpis, 2 malé a 1 velk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F1E13D0-A47D-4184-8B0E-E242058CBA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4102452-B2D5-4B12-9511-F249ADA36F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FF5A147-C7E8-4D60-B0AD-15D4039605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AF30EF-13AA-4B08-BA81-8B3627FA602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56532536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80A1DE5-2D67-4C95-9BA7-0FDFC445E6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96B90C2-7203-4D2E-83DA-46407C4180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3DE015D-A009-4AAB-9B2E-E53252AAF7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C200E-60FB-4F39-9539-35173FE6547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496844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955D8B-CE3A-4C68-8A89-DB86D7EF7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397030-9E3D-4182-8E94-3CAD0B3999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D448E0-CB84-4C5F-8122-98A20CD5C6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AD84FD-9D80-4570-8547-47D9D699CA5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984929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59DD17-91B9-4E87-8B6A-2B1F6A96F6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DBF30A-E730-45D8-BD35-ADC9AE053F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334383-BACC-4F56-875C-6CDA25B3DB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04024D-79C8-4FF1-80E2-AB97DD0CE40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87939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546520-056C-4E2A-A272-D868E02EDB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A73BFB-E24F-44AC-BE75-041AAFDED3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E79EF9-9787-403B-82E9-DFC9E3949D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64D4D-D349-4C77-A4EC-DE9F784F0AC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6261540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DC91F9-EED3-439A-99E5-8D207C3472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5AF8807-01C2-42B3-8A29-1C529FFE9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177004B-D6DB-4C78-99D3-B292A6144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B7004-C29A-4DB9-9EA2-9BAD3ED5349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756510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4BF218-81B7-4FA5-B1FF-EFEF05EA2F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B46168C-2502-4F79-8CB6-3B06D272D3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1B68A76-2A80-4E6D-96DF-8BADB6E44D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A01A3-B057-4024-BA0D-16A9EACD90E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97719431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431C946-4DCC-4ABB-9434-6D2D6DF84A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22C71EE-7B58-41BC-9062-A262B46462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7BE5CEB-ABBD-4436-AACC-E144908C5B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EE772-75D5-4AAD-A7AE-8C7D940D7C6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054336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C1C163-2220-454A-9387-E10351B8AB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ED8718-7974-4EC0-80F8-16914AB70E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E2A9D0-EC58-4F7E-B104-354437E7AD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849085-C028-4A3A-91BA-194E4BA6CE4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38703793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F6FFDA-D0C8-49E3-84FD-E6DF9EA12A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5607FD-B808-4BB3-973E-F92C3431AB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E62743-D448-4D22-A70F-59DFF9823E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A9B67-DB12-4962-9DC6-BEAD8B9636F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9855250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50000">
              <a:srgbClr val="0000CC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644CF87-8CEA-4E1E-A6D4-7C061A422B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125445F-599D-40AF-9535-B6902BBED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BA83A70-180D-4F6B-8600-110C8A559C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742A3DE-4443-4E44-8524-131281E9A8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A164991-A901-4ABC-8005-AA57823465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6420F2-CFB8-4A97-9517-F3552047DBDA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AABF8E5-AB0C-444B-9C4B-6B16A1F6F9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848600" cy="1905000"/>
          </a:xfrm>
        </p:spPr>
        <p:txBody>
          <a:bodyPr/>
          <a:lstStyle/>
          <a:p>
            <a:pPr>
              <a:defRPr/>
            </a:pPr>
            <a:r>
              <a:rPr lang="cs-CZ" sz="6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STRUKTURNÍ ABERACE</a:t>
            </a:r>
            <a:endParaRPr lang="cs-CZ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1261610-6720-4D49-BDAB-4DCA9E3F0A7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5257800"/>
            <a:ext cx="6400800" cy="990600"/>
          </a:xfrm>
        </p:spPr>
        <p:txBody>
          <a:bodyPr/>
          <a:lstStyle/>
          <a:p>
            <a:r>
              <a:rPr lang="cs-CZ" altLang="cs-CZ" sz="2800" b="1">
                <a:latin typeface="Arial" panose="020B0604020202020204" pitchFamily="34" charset="0"/>
              </a:rPr>
              <a:t>ÚBLG 1.LF UK</a:t>
            </a:r>
            <a:endParaRPr lang="cs-CZ" altLang="cs-CZ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D797C4B-6C5C-40F3-9599-2527294F6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TRANSLOKACE</a:t>
            </a:r>
            <a:b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RECIPROKÁ</a:t>
            </a:r>
            <a:endParaRPr lang="cs-CZ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1267" name="Picture 10" descr="rtr1">
            <a:extLst>
              <a:ext uri="{FF2B5EF4-FFF2-40B4-BE49-F238E27FC236}">
                <a16:creationId xmlns:a16="http://schemas.microsoft.com/office/drawing/2014/main" id="{5B2A980E-A5B0-4B4F-B24A-B99F65A9302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8375" y="2684463"/>
            <a:ext cx="1114425" cy="2857500"/>
          </a:xfrm>
          <a:noFill/>
        </p:spPr>
      </p:pic>
      <p:pic>
        <p:nvPicPr>
          <p:cNvPr id="10252" name="Picture 12" descr="rtr2">
            <a:extLst>
              <a:ext uri="{FF2B5EF4-FFF2-40B4-BE49-F238E27FC236}">
                <a16:creationId xmlns:a16="http://schemas.microsoft.com/office/drawing/2014/main" id="{0C74BB9F-6F57-4878-AB8F-2FF103C7D6B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6425" y="2716213"/>
            <a:ext cx="1111250" cy="2847975"/>
          </a:xfrm>
          <a:noFill/>
        </p:spPr>
      </p:pic>
      <p:pic>
        <p:nvPicPr>
          <p:cNvPr id="10254" name="Picture 14" descr="rtr60">
            <a:extLst>
              <a:ext uri="{FF2B5EF4-FFF2-40B4-BE49-F238E27FC236}">
                <a16:creationId xmlns:a16="http://schemas.microsoft.com/office/drawing/2014/main" id="{2CA7AAE6-2ECB-42CD-9956-DA3E86FB3F5B}"/>
              </a:ext>
            </a:extLst>
          </p:cNvPr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7288" y="1968500"/>
            <a:ext cx="1612900" cy="4132263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BAFB8E0-3C29-4675-8C60-7A34AD0C5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TRANSLOKACE</a:t>
            </a:r>
            <a:b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ROBERTSONOVA</a:t>
            </a:r>
            <a:endParaRPr lang="cs-CZ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2291" name="Picture 10" descr="rst1">
            <a:extLst>
              <a:ext uri="{FF2B5EF4-FFF2-40B4-BE49-F238E27FC236}">
                <a16:creationId xmlns:a16="http://schemas.microsoft.com/office/drawing/2014/main" id="{11DC6587-6BF4-44B8-BE4E-12CDAEB0CC9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8113" y="2771775"/>
            <a:ext cx="1114425" cy="2857500"/>
          </a:xfrm>
          <a:noFill/>
        </p:spPr>
      </p:pic>
      <p:pic>
        <p:nvPicPr>
          <p:cNvPr id="33804" name="Picture 12" descr="rst2">
            <a:extLst>
              <a:ext uri="{FF2B5EF4-FFF2-40B4-BE49-F238E27FC236}">
                <a16:creationId xmlns:a16="http://schemas.microsoft.com/office/drawing/2014/main" id="{53E1C875-FD5B-4C4E-8362-E955E1693ED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1838" y="2686050"/>
            <a:ext cx="1123950" cy="2879725"/>
          </a:xfrm>
          <a:noFill/>
        </p:spPr>
      </p:pic>
      <p:pic>
        <p:nvPicPr>
          <p:cNvPr id="33806" name="Picture 14" descr="rst60">
            <a:extLst>
              <a:ext uri="{FF2B5EF4-FFF2-40B4-BE49-F238E27FC236}">
                <a16:creationId xmlns:a16="http://schemas.microsoft.com/office/drawing/2014/main" id="{186DC4B7-3943-4079-93FF-D458F7C01F1D}"/>
              </a:ext>
            </a:extLst>
          </p:cNvPr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0813" y="2160588"/>
            <a:ext cx="1598612" cy="4097337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63EF855-A137-4CC0-9BE7-8A585BBE86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268" y="242888"/>
            <a:ext cx="8978900" cy="1143000"/>
          </a:xfrm>
        </p:spPr>
        <p:txBody>
          <a:bodyPr/>
          <a:lstStyle/>
          <a:p>
            <a:r>
              <a:rPr lang="en-GB" alt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MEZINÁRODNÍ CYTOGEN</a:t>
            </a:r>
            <a:r>
              <a:rPr lang="cs-CZ" alt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OM</a:t>
            </a:r>
            <a:r>
              <a:rPr lang="en-GB" alt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ICKÁ NOMENKLATURA</a:t>
            </a:r>
            <a:br>
              <a:rPr lang="en-GB" altLang="cs-CZ" sz="2600" b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alt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ISCN</a:t>
            </a:r>
            <a:br>
              <a:rPr lang="en-GB" altLang="cs-CZ" sz="2600" b="1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GB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nejzákladnější </a:t>
            </a:r>
            <a:r>
              <a:rPr lang="en-GB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příklady</a:t>
            </a:r>
            <a:r>
              <a:rPr lang="en-GB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symbolů</a:t>
            </a:r>
            <a:r>
              <a:rPr lang="en-GB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alt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zkratek</a:t>
            </a:r>
            <a:r>
              <a:rPr lang="en-GB" alt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altLang="cs-CZ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722A312-BBE8-440A-B59E-EAD690AF0AF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1600" y="1822450"/>
            <a:ext cx="8978900" cy="49847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Normální lidský karyotyp:</a:t>
            </a:r>
            <a:r>
              <a:rPr lang="cs-CZ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  46,XX  nebo  46,XY</a:t>
            </a:r>
            <a:endParaRPr lang="en-GB" altLang="cs-CZ" sz="22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cs-CZ" sz="2200" dirty="0"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cs-CZ" sz="2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Numerické</a:t>
            </a:r>
            <a:r>
              <a:rPr lang="en-GB" altLang="cs-CZ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aberace</a:t>
            </a:r>
            <a:r>
              <a:rPr lang="en-GB" altLang="cs-CZ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  47,XXY;  45,X;  69,XXY                                                  </a:t>
            </a:r>
            <a:endParaRPr lang="en-GB" altLang="cs-CZ" sz="2200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200" b="1" dirty="0">
                <a:latin typeface="Arial" panose="020B0604020202020204" pitchFamily="34" charset="0"/>
              </a:rPr>
              <a:t>	</a:t>
            </a:r>
            <a:r>
              <a:rPr lang="en-GB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+/-   </a:t>
            </a:r>
            <a:r>
              <a:rPr lang="en-GB" alt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před</a:t>
            </a:r>
            <a:r>
              <a:rPr lang="en-GB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chromosomem</a:t>
            </a:r>
            <a:r>
              <a:rPr lang="en-GB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nadpočetným</a:t>
            </a:r>
            <a:r>
              <a:rPr lang="en-GB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alt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chybějícím</a:t>
            </a:r>
            <a:r>
              <a:rPr lang="en-GB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  47,XX,+21</a:t>
            </a:r>
            <a:endParaRPr lang="cs-CZ" altLang="cs-CZ" sz="22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cs-CZ" sz="22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cs-CZ" sz="2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Strukturní</a:t>
            </a:r>
            <a:r>
              <a:rPr lang="en-GB" altLang="cs-CZ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2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aberace</a:t>
            </a:r>
            <a:r>
              <a:rPr lang="cs-CZ" altLang="cs-CZ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vybrané příklady:</a:t>
            </a:r>
            <a:endParaRPr lang="en-GB" altLang="cs-CZ" sz="2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Tx/>
              <a:buNone/>
            </a:pPr>
            <a:r>
              <a:rPr lang="cs-CZ" altLang="cs-CZ" sz="2200" b="1" dirty="0">
                <a:latin typeface="Arial" panose="020B0604020202020204" pitchFamily="34" charset="0"/>
              </a:rPr>
              <a:t>	</a:t>
            </a:r>
            <a:r>
              <a:rPr lang="cs-CZ" alt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cs-CZ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 -  delece    46,XY,del(5)(p?)</a:t>
            </a:r>
            <a:r>
              <a:rPr lang="cs-CZ" altLang="cs-CZ" sz="2200" b="1" dirty="0">
                <a:latin typeface="Arial" panose="020B0604020202020204" pitchFamily="34" charset="0"/>
              </a:rPr>
              <a:t>	</a:t>
            </a:r>
            <a:r>
              <a:rPr lang="en-GB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46,X,del(X)(</a:t>
            </a:r>
            <a:r>
              <a:rPr lang="cs-CZ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?)</a:t>
            </a:r>
            <a:endParaRPr lang="en-GB" altLang="cs-CZ" sz="2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Tx/>
              <a:buNone/>
            </a:pPr>
            <a:r>
              <a:rPr lang="cs-CZ" altLang="cs-CZ" sz="2200" b="1" dirty="0">
                <a:latin typeface="Arial" panose="020B0604020202020204" pitchFamily="34" charset="0"/>
              </a:rPr>
              <a:t>	</a:t>
            </a:r>
            <a:r>
              <a:rPr lang="en-GB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t  -  </a:t>
            </a:r>
            <a:r>
              <a:rPr lang="en-GB" alt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translokace</a:t>
            </a:r>
            <a:r>
              <a:rPr lang="cs-CZ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(reciproká)</a:t>
            </a:r>
            <a:r>
              <a:rPr lang="en-GB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  46,XY,t(2;8)(p?;q?)</a:t>
            </a:r>
            <a:endParaRPr lang="en-GB" altLang="cs-CZ" sz="2200" dirty="0"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Tx/>
              <a:buNone/>
            </a:pPr>
            <a:r>
              <a:rPr lang="cs-CZ" altLang="cs-CZ" sz="2200" b="1" dirty="0">
                <a:latin typeface="Arial" panose="020B0604020202020204" pitchFamily="34" charset="0"/>
              </a:rPr>
              <a:t>	</a:t>
            </a:r>
            <a:r>
              <a:rPr lang="en-GB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cs-CZ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, rob</a:t>
            </a:r>
            <a:r>
              <a:rPr lang="en-GB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 -  </a:t>
            </a:r>
            <a:r>
              <a:rPr lang="en-GB" alt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derivovaný</a:t>
            </a:r>
            <a:r>
              <a:rPr lang="en-GB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chromosom</a:t>
            </a:r>
            <a:r>
              <a:rPr lang="cs-CZ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alt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Robertsonova</a:t>
            </a:r>
            <a:r>
              <a:rPr lang="cs-CZ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translokace)</a:t>
            </a:r>
            <a:r>
              <a:rPr lang="en-GB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GB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45,XX,der(14;21)</a:t>
            </a:r>
            <a:r>
              <a:rPr lang="cs-CZ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 n.  45,XX,rob(14;21)</a:t>
            </a:r>
            <a:endParaRPr lang="en-GB" altLang="cs-CZ" sz="2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Tx/>
              <a:buNone/>
            </a:pPr>
            <a:r>
              <a:rPr lang="en-GB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                       46,XY,</a:t>
            </a:r>
            <a:r>
              <a:rPr lang="cs-CZ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+21,</a:t>
            </a:r>
            <a:r>
              <a:rPr lang="en-GB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der(21;21)</a:t>
            </a:r>
            <a:r>
              <a:rPr lang="cs-CZ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 n.  46,XY,+21,rob(21;21)</a:t>
            </a:r>
            <a:endParaRPr lang="en-GB" altLang="cs-CZ" sz="22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buFontTx/>
              <a:buNone/>
            </a:pPr>
            <a:endParaRPr lang="en-GB" altLang="cs-CZ" sz="2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3FB6C909-DBC0-4967-A165-88E5B1AA2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9925" y="3619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TURNERŮV SYNDROM</a:t>
            </a:r>
            <a:br>
              <a:rPr lang="cs-CZ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DELEČNÍ FORMA</a:t>
            </a:r>
          </a:p>
        </p:txBody>
      </p:sp>
      <p:pic>
        <p:nvPicPr>
          <p:cNvPr id="14339" name="Picture 3" descr="turner18 let">
            <a:extLst>
              <a:ext uri="{FF2B5EF4-FFF2-40B4-BE49-F238E27FC236}">
                <a16:creationId xmlns:a16="http://schemas.microsoft.com/office/drawing/2014/main" id="{14889045-E512-4D68-858C-3DF6B6C8882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150" y="1963738"/>
            <a:ext cx="1766888" cy="4105275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340" name="Picture 4" descr="Turner del">
            <a:extLst>
              <a:ext uri="{FF2B5EF4-FFF2-40B4-BE49-F238E27FC236}">
                <a16:creationId xmlns:a16="http://schemas.microsoft.com/office/drawing/2014/main" id="{F1FE686F-6080-4B3C-BB59-3BEF3FCC8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1995488"/>
            <a:ext cx="6134100" cy="363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Line 5">
            <a:extLst>
              <a:ext uri="{FF2B5EF4-FFF2-40B4-BE49-F238E27FC236}">
                <a16:creationId xmlns:a16="http://schemas.microsoft.com/office/drawing/2014/main" id="{93B9CA48-5332-467A-931E-0F63D0CDCC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05763" y="4348163"/>
            <a:ext cx="412750" cy="43021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0C2B6B77-682C-4EA7-98EF-7BD26898F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5797550"/>
            <a:ext cx="2725738" cy="519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>
                <a:solidFill>
                  <a:srgbClr val="080808"/>
                </a:solidFill>
                <a:latin typeface="Arial" panose="020B0604020202020204" pitchFamily="34" charset="0"/>
              </a:rPr>
              <a:t>46,X,del(Xp)</a:t>
            </a:r>
            <a:endParaRPr lang="en-GB" altLang="cs-CZ">
              <a:solidFill>
                <a:srgbClr val="08080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968293D-1F83-49CD-BD02-107168372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8338" y="22225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CRI DU CHAT SYNDROM</a:t>
            </a:r>
            <a:b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(SYNDROM „KOČIČÍHO KŘIKU“)</a:t>
            </a:r>
            <a:endParaRPr lang="cs-CZ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4E345843-F2E7-4B3D-97B8-C7BFAA2CB97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437063" y="2070100"/>
            <a:ext cx="4706937" cy="4114800"/>
          </a:xfrm>
        </p:spPr>
        <p:txBody>
          <a:bodyPr/>
          <a:lstStyle/>
          <a:p>
            <a:r>
              <a:rPr lang="cs-CZ" altLang="cs-CZ" sz="2800" dirty="0">
                <a:latin typeface="Arial" panose="020B0604020202020204" pitchFamily="34" charset="0"/>
              </a:rPr>
              <a:t>mikrocefalie</a:t>
            </a:r>
          </a:p>
          <a:p>
            <a:r>
              <a:rPr lang="cs-CZ" altLang="cs-CZ" sz="2800" dirty="0">
                <a:latin typeface="Arial" panose="020B0604020202020204" pitchFamily="34" charset="0"/>
              </a:rPr>
              <a:t>těžká vývojová a mentální retardace</a:t>
            </a:r>
          </a:p>
          <a:p>
            <a:r>
              <a:rPr lang="cs-CZ" altLang="cs-CZ" sz="2800" dirty="0">
                <a:latin typeface="Arial" panose="020B0604020202020204" pitchFamily="34" charset="0"/>
              </a:rPr>
              <a:t>kulatý „měsícovitý“ obličej (v dětství)</a:t>
            </a:r>
          </a:p>
          <a:p>
            <a:r>
              <a:rPr lang="cs-CZ" altLang="cs-CZ" sz="2800" dirty="0">
                <a:latin typeface="Arial" panose="020B0604020202020204" pitchFamily="34" charset="0"/>
              </a:rPr>
              <a:t>hypoplasie laryngu - vysoký pronikavý pláč (jako mňoukání kočky)</a:t>
            </a:r>
          </a:p>
        </p:txBody>
      </p:sp>
      <p:pic>
        <p:nvPicPr>
          <p:cNvPr id="15364" name="Picture 6" descr="5p 2">
            <a:extLst>
              <a:ext uri="{FF2B5EF4-FFF2-40B4-BE49-F238E27FC236}">
                <a16:creationId xmlns:a16="http://schemas.microsoft.com/office/drawing/2014/main" id="{6C35D8B2-1180-4FAF-B1C7-DB10E8FF2C9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763" y="1611313"/>
            <a:ext cx="3703637" cy="2432050"/>
          </a:xfrm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5" name="Picture 8" descr="5p">
            <a:extLst>
              <a:ext uri="{FF2B5EF4-FFF2-40B4-BE49-F238E27FC236}">
                <a16:creationId xmlns:a16="http://schemas.microsoft.com/office/drawing/2014/main" id="{25BFE08C-A99D-402E-9514-A8F6E38F2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1" t="3708" b="50833"/>
          <a:stretch>
            <a:fillRect/>
          </a:stretch>
        </p:blipFill>
        <p:spPr bwMode="auto">
          <a:xfrm>
            <a:off x="3000375" y="4406900"/>
            <a:ext cx="1323975" cy="20304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Rectangle 9">
            <a:extLst>
              <a:ext uri="{FF2B5EF4-FFF2-40B4-BE49-F238E27FC236}">
                <a16:creationId xmlns:a16="http://schemas.microsoft.com/office/drawing/2014/main" id="{52D10886-890A-4A90-86A6-28D716641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0163" y="6235700"/>
            <a:ext cx="1463675" cy="596900"/>
          </a:xfrm>
          <a:prstGeom prst="rect">
            <a:avLst/>
          </a:prstGeom>
          <a:solidFill>
            <a:schemeClr val="tx1"/>
          </a:solidFill>
          <a:ln w="9525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cs-CZ" altLang="cs-CZ" sz="2400" b="1">
                <a:solidFill>
                  <a:srgbClr val="080808"/>
                </a:solidFill>
                <a:latin typeface="Arial" panose="020B0604020202020204" pitchFamily="34" charset="0"/>
              </a:rPr>
              <a:t>del(5p)</a:t>
            </a:r>
            <a:endParaRPr lang="cs-CZ" altLang="cs-CZ" sz="2000" b="1">
              <a:solidFill>
                <a:srgbClr val="080808"/>
              </a:solidFill>
              <a:latin typeface="Arial" panose="020B0604020202020204" pitchFamily="34" charset="0"/>
            </a:endParaRPr>
          </a:p>
        </p:txBody>
      </p:sp>
      <p:sp>
        <p:nvSpPr>
          <p:cNvPr id="15367" name="Line 10">
            <a:extLst>
              <a:ext uri="{FF2B5EF4-FFF2-40B4-BE49-F238E27FC236}">
                <a16:creationId xmlns:a16="http://schemas.microsoft.com/office/drawing/2014/main" id="{10F53062-72AB-4788-8D9F-AEB7D22CB9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33788" y="4727575"/>
            <a:ext cx="246062" cy="33337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5368" name="Picture 3" descr="joel_6 cri du chat">
            <a:extLst>
              <a:ext uri="{FF2B5EF4-FFF2-40B4-BE49-F238E27FC236}">
                <a16:creationId xmlns:a16="http://schemas.microsoft.com/office/drawing/2014/main" id="{F1EC476F-8D82-40AA-80FE-191184BE4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429000"/>
            <a:ext cx="2195513" cy="3221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641" name="Group 97">
            <a:extLst>
              <a:ext uri="{FF2B5EF4-FFF2-40B4-BE49-F238E27FC236}">
                <a16:creationId xmlns:a16="http://schemas.microsoft.com/office/drawing/2014/main" id="{30FECD04-D573-48D2-BB6F-AAA01BAA1758}"/>
              </a:ext>
            </a:extLst>
          </p:cNvPr>
          <p:cNvGraphicFramePr>
            <a:graphicFrameLocks noGrp="1"/>
          </p:cNvGraphicFramePr>
          <p:nvPr/>
        </p:nvGraphicFramePr>
        <p:xfrm>
          <a:off x="581025" y="2133600"/>
          <a:ext cx="8018463" cy="4576764"/>
        </p:xfrm>
        <a:graphic>
          <a:graphicData uri="http://schemas.openxmlformats.org/drawingml/2006/table">
            <a:tbl>
              <a:tblPr/>
              <a:tblGrid>
                <a:gridCol w="5637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Mikrodeleční syndrom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B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Lokalizace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B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charset="0"/>
                        </a:rPr>
                        <a:t>Prader-Willi sy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charset="0"/>
                        </a:rPr>
                        <a:t>15q11-13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Angelman sy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B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15q11-13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B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charset="0"/>
                        </a:rPr>
                        <a:t>DiGeorge/VCFS/CATCH 22 sy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charset="0"/>
                        </a:rPr>
                        <a:t>22q11.2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Wolf-Hirschhorn sy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B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4p16.3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B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charset="0"/>
                        </a:rPr>
                        <a:t>Syndrom kočičího křiku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charset="0"/>
                        </a:rPr>
                        <a:t>5p15.2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Williams-Beuren sy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B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7q11.23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B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charset="0"/>
                        </a:rPr>
                        <a:t>Smith-Magenis sy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rgbClr val="0000A8"/>
                          </a:solidFill>
                          <a:effectLst/>
                          <a:latin typeface="Arial" charset="0"/>
                        </a:rPr>
                        <a:t>17p11.2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Miller-Dieker sy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B7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17p13.3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B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8639" name="Rectangle 95">
            <a:extLst>
              <a:ext uri="{FF2B5EF4-FFF2-40B4-BE49-F238E27FC236}">
                <a16:creationId xmlns:a16="http://schemas.microsoft.com/office/drawing/2014/main" id="{9F96F147-590E-4F59-9E0E-C2E0B23E7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275" y="76200"/>
            <a:ext cx="77724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MIKRODELEČNÍ SYNDROMY</a:t>
            </a:r>
          </a:p>
        </p:txBody>
      </p:sp>
      <p:sp>
        <p:nvSpPr>
          <p:cNvPr id="16420" name="Text Box 98">
            <a:extLst>
              <a:ext uri="{FF2B5EF4-FFF2-40B4-BE49-F238E27FC236}">
                <a16:creationId xmlns:a16="http://schemas.microsoft.com/office/drawing/2014/main" id="{AB8DD17E-FB84-4A29-BD45-394AB665C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660400"/>
            <a:ext cx="722153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cs-CZ" sz="2300">
                <a:solidFill>
                  <a:schemeClr val="accent1"/>
                </a:solidFill>
                <a:latin typeface="Arial" panose="020B0604020202020204" pitchFamily="34" charset="0"/>
              </a:rPr>
              <a:t>=</a:t>
            </a:r>
            <a:r>
              <a:rPr lang="cs-CZ" altLang="cs-CZ" sz="2300">
                <a:solidFill>
                  <a:schemeClr val="accent1"/>
                </a:solidFill>
                <a:latin typeface="Arial" panose="020B0604020202020204" pitchFamily="34" charset="0"/>
              </a:rPr>
              <a:t> contiguous genes syndromes (kontigové syndromy)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cs-CZ" altLang="cs-CZ" sz="2300">
                <a:latin typeface="Arial" panose="020B0604020202020204" pitchFamily="34" charset="0"/>
              </a:rPr>
              <a:t>  většinou submikroskopické změny </a:t>
            </a:r>
            <a:r>
              <a:rPr lang="cs-CZ" altLang="cs-CZ" sz="2300">
                <a:latin typeface="Arial" panose="020B0604020202020204" pitchFamily="34" charset="0"/>
                <a:sym typeface="Symbol" panose="05050102010706020507" pitchFamily="18" charset="2"/>
              </a:rPr>
              <a:t> </a:t>
            </a:r>
            <a:r>
              <a:rPr lang="cs-CZ" altLang="cs-CZ" sz="2300">
                <a:latin typeface="Arial" panose="020B0604020202020204" pitchFamily="34" charset="0"/>
              </a:rPr>
              <a:t>4Mb</a:t>
            </a:r>
          </a:p>
          <a:p>
            <a:pPr lvl="1" eaLnBrk="1" hangingPunct="1">
              <a:lnSpc>
                <a:spcPct val="120000"/>
              </a:lnSpc>
              <a:buFontTx/>
              <a:buChar char="•"/>
            </a:pPr>
            <a:r>
              <a:rPr lang="cs-CZ" altLang="cs-CZ" sz="2300">
                <a:latin typeface="Arial" panose="020B0604020202020204" pitchFamily="34" charset="0"/>
              </a:rPr>
              <a:t>  variabilní fenotyp	</a:t>
            </a:r>
          </a:p>
        </p:txBody>
      </p: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7739CC80-7BF6-4A2D-9296-64C56FA431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87790"/>
            <a:ext cx="8683625" cy="1143000"/>
          </a:xfrm>
        </p:spPr>
        <p:txBody>
          <a:bodyPr/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PRADER-WILLI SYNDROM</a:t>
            </a:r>
          </a:p>
        </p:txBody>
      </p:sp>
      <p:pic>
        <p:nvPicPr>
          <p:cNvPr id="17411" name="Picture 3" descr="PWS">
            <a:extLst>
              <a:ext uri="{FF2B5EF4-FFF2-40B4-BE49-F238E27FC236}">
                <a16:creationId xmlns:a16="http://schemas.microsoft.com/office/drawing/2014/main" id="{58DF1D35-5B17-4DD8-9802-0EA85DBEBB2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8" r="15892"/>
          <a:stretch>
            <a:fillRect/>
          </a:stretch>
        </p:blipFill>
        <p:spPr>
          <a:xfrm>
            <a:off x="3098800" y="1570130"/>
            <a:ext cx="1879600" cy="3492500"/>
          </a:xfrm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2" name="Rectangle 4">
            <a:extLst>
              <a:ext uri="{FF2B5EF4-FFF2-40B4-BE49-F238E27FC236}">
                <a16:creationId xmlns:a16="http://schemas.microsoft.com/office/drawing/2014/main" id="{6D652C84-3AE9-470E-B5D8-9C481A6325FF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000625" y="1430815"/>
            <a:ext cx="4105275" cy="4797425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NOVOROZENCI, KOJENCI:</a:t>
            </a:r>
            <a:endParaRPr lang="cs-CZ" altLang="cs-CZ" sz="2400" b="1" dirty="0">
              <a:latin typeface="Arial" panose="020B0604020202020204" pitchFamily="34" charset="0"/>
            </a:endParaRPr>
          </a:p>
          <a:p>
            <a:pPr>
              <a:lnSpc>
                <a:spcPct val="95000"/>
              </a:lnSpc>
            </a:pPr>
            <a:r>
              <a:rPr lang="cs-CZ" altLang="cs-CZ" sz="2400" dirty="0">
                <a:latin typeface="Arial" panose="020B0604020202020204" pitchFamily="34" charset="0"/>
              </a:rPr>
              <a:t>těžká hypotonie</a:t>
            </a:r>
          </a:p>
          <a:p>
            <a:pPr>
              <a:lnSpc>
                <a:spcPct val="95000"/>
              </a:lnSpc>
            </a:pPr>
            <a:r>
              <a:rPr lang="cs-CZ" altLang="cs-CZ" sz="2400" dirty="0">
                <a:latin typeface="Arial" panose="020B0604020202020204" pitchFamily="34" charset="0"/>
              </a:rPr>
              <a:t>neprospívání, opoždění vývoje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cs-CZ" altLang="cs-CZ" sz="2400" b="1" dirty="0">
                <a:solidFill>
                  <a:schemeClr val="accent1"/>
                </a:solidFill>
                <a:latin typeface="Arial" panose="020B0604020202020204" pitchFamily="34" charset="0"/>
              </a:rPr>
              <a:t>POZDĚJI:</a:t>
            </a:r>
          </a:p>
          <a:p>
            <a:pPr>
              <a:lnSpc>
                <a:spcPct val="95000"/>
              </a:lnSpc>
            </a:pPr>
            <a:r>
              <a:rPr lang="cs-CZ" altLang="cs-CZ" sz="2400" dirty="0">
                <a:latin typeface="Arial" panose="020B0604020202020204" pitchFamily="34" charset="0"/>
              </a:rPr>
              <a:t>mentální retardace</a:t>
            </a:r>
            <a:endParaRPr lang="cs-CZ" altLang="cs-CZ" sz="24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>
              <a:lnSpc>
                <a:spcPct val="95000"/>
              </a:lnSpc>
            </a:pPr>
            <a:r>
              <a:rPr lang="cs-CZ" altLang="cs-CZ" sz="2400" dirty="0">
                <a:latin typeface="Arial" panose="020B0604020202020204" pitchFamily="34" charset="0"/>
              </a:rPr>
              <a:t>polyfagie - těžká obezita </a:t>
            </a:r>
            <a:br>
              <a:rPr lang="cs-CZ" altLang="cs-CZ" sz="2400" dirty="0">
                <a:latin typeface="Arial" panose="020B0604020202020204" pitchFamily="34" charset="0"/>
              </a:rPr>
            </a:br>
            <a:r>
              <a:rPr lang="cs-CZ" altLang="cs-CZ" sz="2400" dirty="0">
                <a:latin typeface="Arial" panose="020B0604020202020204" pitchFamily="34" charset="0"/>
              </a:rPr>
              <a:t>s následky (DM, poruchy oběhu,…)</a:t>
            </a:r>
          </a:p>
          <a:p>
            <a:pPr>
              <a:lnSpc>
                <a:spcPct val="95000"/>
              </a:lnSpc>
            </a:pPr>
            <a:r>
              <a:rPr lang="cs-CZ" altLang="cs-CZ" sz="2400" dirty="0" err="1">
                <a:latin typeface="Arial" panose="020B0604020202020204" pitchFamily="34" charset="0"/>
              </a:rPr>
              <a:t>hypogenitalismus</a:t>
            </a:r>
            <a:endParaRPr lang="cs-CZ" altLang="cs-CZ" sz="2400" dirty="0">
              <a:latin typeface="Arial" panose="020B0604020202020204" pitchFamily="34" charset="0"/>
            </a:endParaRPr>
          </a:p>
          <a:p>
            <a:pPr>
              <a:lnSpc>
                <a:spcPct val="95000"/>
              </a:lnSpc>
            </a:pPr>
            <a:r>
              <a:rPr lang="cs-CZ" altLang="cs-CZ" sz="2400" dirty="0">
                <a:latin typeface="Arial" panose="020B0604020202020204" pitchFamily="34" charset="0"/>
              </a:rPr>
              <a:t>poruchy chování</a:t>
            </a:r>
          </a:p>
          <a:p>
            <a:endParaRPr lang="cs-CZ" altLang="cs-CZ" sz="2400" dirty="0">
              <a:latin typeface="Arial" panose="020B0604020202020204" pitchFamily="34" charset="0"/>
            </a:endParaRPr>
          </a:p>
        </p:txBody>
      </p:sp>
      <p:pic>
        <p:nvPicPr>
          <p:cNvPr id="17413" name="Picture 5" descr="Nováková petra PWS">
            <a:extLst>
              <a:ext uri="{FF2B5EF4-FFF2-40B4-BE49-F238E27FC236}">
                <a16:creationId xmlns:a16="http://schemas.microsoft.com/office/drawing/2014/main" id="{C27F79A0-AE9A-431E-92B1-9A0D7A6EB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81" y="1248253"/>
            <a:ext cx="2016125" cy="2687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Rectangle 6">
            <a:extLst>
              <a:ext uri="{FF2B5EF4-FFF2-40B4-BE49-F238E27FC236}">
                <a16:creationId xmlns:a16="http://schemas.microsoft.com/office/drawing/2014/main" id="{E523D6ED-1AB4-4B1F-8A1C-ABB172070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006" y="1673703"/>
            <a:ext cx="579437" cy="187325"/>
          </a:xfrm>
          <a:prstGeom prst="rect">
            <a:avLst/>
          </a:prstGeom>
          <a:solidFill>
            <a:srgbClr val="080808"/>
          </a:solidFill>
          <a:ln w="9525">
            <a:solidFill>
              <a:srgbClr val="08080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cs-CZ" altLang="cs-CZ"/>
          </a:p>
        </p:txBody>
      </p:sp>
      <p:pic>
        <p:nvPicPr>
          <p:cNvPr id="17415" name="Picture 7" descr="Filařová susp">
            <a:extLst>
              <a:ext uri="{FF2B5EF4-FFF2-40B4-BE49-F238E27FC236}">
                <a16:creationId xmlns:a16="http://schemas.microsoft.com/office/drawing/2014/main" id="{42A9D936-7C29-4038-A818-D75218185F7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lum bright="2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1" t="3496" r="25629" b="13139"/>
          <a:stretch>
            <a:fillRect/>
          </a:stretch>
        </p:blipFill>
        <p:spPr>
          <a:xfrm>
            <a:off x="323850" y="4072415"/>
            <a:ext cx="2563813" cy="2495550"/>
          </a:xfrm>
          <a:noFill/>
          <a:ln w="19050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95240" name="Rectangle 8">
            <a:extLst>
              <a:ext uri="{FF2B5EF4-FFF2-40B4-BE49-F238E27FC236}">
                <a16:creationId xmlns:a16="http://schemas.microsoft.com/office/drawing/2014/main" id="{2C49D371-8971-4479-850D-8F060C2A0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5937728"/>
            <a:ext cx="2149475" cy="492125"/>
          </a:xfrm>
          <a:prstGeom prst="rect">
            <a:avLst/>
          </a:prstGeom>
          <a:solidFill>
            <a:srgbClr val="FFFFFF"/>
          </a:solidFill>
          <a:ln w="19050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cs-CZ" sz="1800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del(15)(q11-13)pat</a:t>
            </a:r>
          </a:p>
        </p:txBody>
      </p:sp>
      <p:sp>
        <p:nvSpPr>
          <p:cNvPr id="17417" name="Line 9">
            <a:extLst>
              <a:ext uri="{FF2B5EF4-FFF2-40B4-BE49-F238E27FC236}">
                <a16:creationId xmlns:a16="http://schemas.microsoft.com/office/drawing/2014/main" id="{DAD21446-8E89-4CD9-B774-3F07CB9755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1713" y="4718528"/>
            <a:ext cx="101600" cy="20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BC6922F2-F815-4CD6-AF80-5DC5A59EE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6275" y="156929"/>
            <a:ext cx="7772400" cy="892175"/>
          </a:xfrm>
        </p:spPr>
        <p:txBody>
          <a:bodyPr/>
          <a:lstStyle/>
          <a:p>
            <a:pPr>
              <a:defRPr/>
            </a:pP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ANGELMANŮV SYNDROM</a:t>
            </a:r>
          </a:p>
        </p:txBody>
      </p:sp>
      <p:pic>
        <p:nvPicPr>
          <p:cNvPr id="18435" name="Picture 3" descr="AS">
            <a:extLst>
              <a:ext uri="{FF2B5EF4-FFF2-40B4-BE49-F238E27FC236}">
                <a16:creationId xmlns:a16="http://schemas.microsoft.com/office/drawing/2014/main" id="{833CF981-1779-47EC-8730-F3462EC6EBD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2650" y="1222142"/>
            <a:ext cx="2082800" cy="4370387"/>
          </a:xfr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6" name="Rectangle 4">
            <a:extLst>
              <a:ext uri="{FF2B5EF4-FFF2-40B4-BE49-F238E27FC236}">
                <a16:creationId xmlns:a16="http://schemas.microsoft.com/office/drawing/2014/main" id="{2DE663F3-D3FF-45EF-9BDD-14A107ECF414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584825" y="1746017"/>
            <a:ext cx="3559175" cy="4114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cs-CZ" altLang="cs-CZ" sz="2800">
                <a:latin typeface="Arial" panose="020B0604020202020204" pitchFamily="34" charset="0"/>
              </a:rPr>
              <a:t>těžká mentální retardace</a:t>
            </a:r>
          </a:p>
          <a:p>
            <a:pPr>
              <a:lnSpc>
                <a:spcPct val="85000"/>
              </a:lnSpc>
            </a:pPr>
            <a:r>
              <a:rPr lang="cs-CZ" altLang="cs-CZ" sz="2800">
                <a:latin typeface="Arial" panose="020B0604020202020204" pitchFamily="34" charset="0"/>
              </a:rPr>
              <a:t>chybějící vývoj řeči</a:t>
            </a:r>
          </a:p>
          <a:p>
            <a:pPr>
              <a:lnSpc>
                <a:spcPct val="85000"/>
              </a:lnSpc>
            </a:pPr>
            <a:r>
              <a:rPr lang="cs-CZ" altLang="cs-CZ" sz="2800">
                <a:latin typeface="Arial" panose="020B0604020202020204" pitchFamily="34" charset="0"/>
              </a:rPr>
              <a:t>nemotivované záchvaty smíchu</a:t>
            </a:r>
          </a:p>
          <a:p>
            <a:pPr>
              <a:lnSpc>
                <a:spcPct val="85000"/>
              </a:lnSpc>
            </a:pPr>
            <a:r>
              <a:rPr lang="cs-CZ" altLang="cs-CZ" sz="2800">
                <a:latin typeface="Arial" panose="020B0604020202020204" pitchFamily="34" charset="0"/>
              </a:rPr>
              <a:t>„škubavé“ pohyby končetin</a:t>
            </a:r>
          </a:p>
          <a:p>
            <a:pPr>
              <a:lnSpc>
                <a:spcPct val="85000"/>
              </a:lnSpc>
            </a:pPr>
            <a:r>
              <a:rPr lang="cs-CZ" altLang="cs-CZ" sz="2800">
                <a:latin typeface="Arial" panose="020B0604020202020204" pitchFamily="34" charset="0"/>
              </a:rPr>
              <a:t>toporná chůze</a:t>
            </a:r>
          </a:p>
          <a:p>
            <a:pPr>
              <a:lnSpc>
                <a:spcPct val="85000"/>
              </a:lnSpc>
            </a:pPr>
            <a:r>
              <a:rPr lang="cs-CZ" altLang="cs-CZ" sz="2800">
                <a:latin typeface="Arial" panose="020B0604020202020204" pitchFamily="34" charset="0"/>
              </a:rPr>
              <a:t>syndrom „happy puppet“</a:t>
            </a:r>
          </a:p>
        </p:txBody>
      </p:sp>
      <p:pic>
        <p:nvPicPr>
          <p:cNvPr id="18437" name="Picture 5" descr="vetrová angelmanov sy susp">
            <a:extLst>
              <a:ext uri="{FF2B5EF4-FFF2-40B4-BE49-F238E27FC236}">
                <a16:creationId xmlns:a16="http://schemas.microsoft.com/office/drawing/2014/main" id="{834A8AE4-4F14-40EB-947E-25A9AB8BF1B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1204679"/>
            <a:ext cx="2047875" cy="2732088"/>
          </a:xfr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8" name="Picture 6" descr="Rathová 1 AS upr">
            <a:extLst>
              <a:ext uri="{FF2B5EF4-FFF2-40B4-BE49-F238E27FC236}">
                <a16:creationId xmlns:a16="http://schemas.microsoft.com/office/drawing/2014/main" id="{E2696EC4-24E0-4E9C-B968-2B3AEB5BD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8" t="20590" r="25931" b="27251"/>
          <a:stretch>
            <a:fillRect/>
          </a:stretch>
        </p:blipFill>
        <p:spPr bwMode="auto">
          <a:xfrm>
            <a:off x="234950" y="4030429"/>
            <a:ext cx="3346450" cy="2722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3" name="Rectangle 7">
            <a:extLst>
              <a:ext uri="{FF2B5EF4-FFF2-40B4-BE49-F238E27FC236}">
                <a16:creationId xmlns:a16="http://schemas.microsoft.com/office/drawing/2014/main" id="{11350F7D-576F-4B08-ABDB-901446043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2638" y="6052904"/>
            <a:ext cx="2193925" cy="557213"/>
          </a:xfrm>
          <a:prstGeom prst="rect">
            <a:avLst/>
          </a:prstGeom>
          <a:solidFill>
            <a:srgbClr val="FFFFFF"/>
          </a:solidFill>
          <a:ln w="12700">
            <a:solidFill>
              <a:srgbClr val="080808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r>
              <a:rPr lang="cs-CZ" sz="1800" b="1">
                <a:solidFill>
                  <a:srgbClr val="08080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del(15)(q11-13)mat</a:t>
            </a:r>
          </a:p>
        </p:txBody>
      </p:sp>
      <p:sp>
        <p:nvSpPr>
          <p:cNvPr id="18440" name="Line 8">
            <a:extLst>
              <a:ext uri="{FF2B5EF4-FFF2-40B4-BE49-F238E27FC236}">
                <a16:creationId xmlns:a16="http://schemas.microsoft.com/office/drawing/2014/main" id="{AAF41EDE-F77A-4EC3-8BE2-DC6EE762FA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9313" y="4989279"/>
            <a:ext cx="14287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Oval 5">
            <a:extLst>
              <a:ext uri="{FF2B5EF4-FFF2-40B4-BE49-F238E27FC236}">
                <a16:creationId xmlns:a16="http://schemas.microsoft.com/office/drawing/2014/main" id="{3B40EB5D-EB7A-45B1-BE10-9F982ED2FB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62552" y="3137060"/>
            <a:ext cx="1033463" cy="228600"/>
          </a:xfrm>
          <a:prstGeom prst="ellipse">
            <a:avLst/>
          </a:prstGeom>
          <a:solidFill>
            <a:srgbClr val="FF00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74" name="Oval 6" descr="Široký šikmo nahoru">
            <a:extLst>
              <a:ext uri="{FF2B5EF4-FFF2-40B4-BE49-F238E27FC236}">
                <a16:creationId xmlns:a16="http://schemas.microsoft.com/office/drawing/2014/main" id="{51D23A9D-BA43-4C55-85B5-5B830719CE1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62552" y="1516053"/>
            <a:ext cx="1033463" cy="228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5C93C79F-0F6D-4F29-8CC4-2D361AF2BCB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126177" y="1413836"/>
            <a:ext cx="2640013" cy="2540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cs-CZ" alt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Prader-Willi</a:t>
            </a:r>
            <a:r>
              <a:rPr lang="cs-CZ" alt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alt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region „PWCR“</a:t>
            </a:r>
            <a:endParaRPr lang="cs-CZ" alt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D393210A-162C-44A3-A4A1-D930D51917A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126177" y="3000535"/>
            <a:ext cx="2405263" cy="2540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cs-CZ" alt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Angelman</a:t>
            </a:r>
            <a:r>
              <a:rPr lang="cs-CZ" alt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critical</a:t>
            </a:r>
            <a:r>
              <a:rPr lang="cs-CZ" alt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region „ACR“</a:t>
            </a:r>
            <a:endParaRPr lang="cs-CZ" alt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13" name="Group 45">
            <a:extLst>
              <a:ext uri="{FF2B5EF4-FFF2-40B4-BE49-F238E27FC236}">
                <a16:creationId xmlns:a16="http://schemas.microsoft.com/office/drawing/2014/main" id="{9ADA728F-C0B2-4A76-AB00-CCD9DC71487D}"/>
              </a:ext>
            </a:extLst>
          </p:cNvPr>
          <p:cNvGrpSpPr>
            <a:grpSpLocks/>
          </p:cNvGrpSpPr>
          <p:nvPr/>
        </p:nvGrpSpPr>
        <p:grpSpPr bwMode="auto">
          <a:xfrm>
            <a:off x="851009" y="635392"/>
            <a:ext cx="3575050" cy="3860800"/>
            <a:chOff x="898" y="98"/>
            <a:chExt cx="2252" cy="2432"/>
          </a:xfrm>
        </p:grpSpPr>
        <p:grpSp>
          <p:nvGrpSpPr>
            <p:cNvPr id="7178" name="Group 10">
              <a:extLst>
                <a:ext uri="{FF2B5EF4-FFF2-40B4-BE49-F238E27FC236}">
                  <a16:creationId xmlns:a16="http://schemas.microsoft.com/office/drawing/2014/main" id="{C367C9F9-9429-4419-A3D0-4B4D9593A22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35" y="250"/>
              <a:ext cx="684" cy="2081"/>
              <a:chOff x="912" y="1797"/>
              <a:chExt cx="2053" cy="5936"/>
            </a:xfrm>
          </p:grpSpPr>
          <p:sp>
            <p:nvSpPr>
              <p:cNvPr id="7179" name="Freeform 11">
                <a:extLst>
                  <a:ext uri="{FF2B5EF4-FFF2-40B4-BE49-F238E27FC236}">
                    <a16:creationId xmlns:a16="http://schemas.microsoft.com/office/drawing/2014/main" id="{41E747F8-FE02-487E-B956-8EBE86ADF69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1422" y="2741"/>
                <a:ext cx="482" cy="607"/>
              </a:xfrm>
              <a:custGeom>
                <a:avLst/>
                <a:gdLst>
                  <a:gd name="T0" fmla="*/ 0 w 391"/>
                  <a:gd name="T1" fmla="*/ 420 h 420"/>
                  <a:gd name="T2" fmla="*/ 46 w 391"/>
                  <a:gd name="T3" fmla="*/ 75 h 420"/>
                  <a:gd name="T4" fmla="*/ 271 w 391"/>
                  <a:gd name="T5" fmla="*/ 0 h 420"/>
                  <a:gd name="T6" fmla="*/ 391 w 391"/>
                  <a:gd name="T7" fmla="*/ 120 h 420"/>
                  <a:gd name="T8" fmla="*/ 256 w 391"/>
                  <a:gd name="T9" fmla="*/ 345 h 420"/>
                  <a:gd name="T10" fmla="*/ 0 w 391"/>
                  <a:gd name="T11" fmla="*/ 42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1" h="420">
                    <a:moveTo>
                      <a:pt x="0" y="420"/>
                    </a:moveTo>
                    <a:lnTo>
                      <a:pt x="46" y="75"/>
                    </a:lnTo>
                    <a:lnTo>
                      <a:pt x="271" y="0"/>
                    </a:lnTo>
                    <a:lnTo>
                      <a:pt x="391" y="120"/>
                    </a:lnTo>
                    <a:lnTo>
                      <a:pt x="256" y="345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FFFF99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80" name="Freeform 12">
                <a:extLst>
                  <a:ext uri="{FF2B5EF4-FFF2-40B4-BE49-F238E27FC236}">
                    <a16:creationId xmlns:a16="http://schemas.microsoft.com/office/drawing/2014/main" id="{FA9CDDAC-B456-4682-918B-8F20BEEC6AF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60" y="2760"/>
                <a:ext cx="457" cy="580"/>
              </a:xfrm>
              <a:custGeom>
                <a:avLst/>
                <a:gdLst>
                  <a:gd name="T0" fmla="*/ 0 w 391"/>
                  <a:gd name="T1" fmla="*/ 420 h 420"/>
                  <a:gd name="T2" fmla="*/ 46 w 391"/>
                  <a:gd name="T3" fmla="*/ 75 h 420"/>
                  <a:gd name="T4" fmla="*/ 271 w 391"/>
                  <a:gd name="T5" fmla="*/ 0 h 420"/>
                  <a:gd name="T6" fmla="*/ 391 w 391"/>
                  <a:gd name="T7" fmla="*/ 120 h 420"/>
                  <a:gd name="T8" fmla="*/ 256 w 391"/>
                  <a:gd name="T9" fmla="*/ 345 h 420"/>
                  <a:gd name="T10" fmla="*/ 0 w 391"/>
                  <a:gd name="T11" fmla="*/ 42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1" h="420">
                    <a:moveTo>
                      <a:pt x="0" y="420"/>
                    </a:moveTo>
                    <a:lnTo>
                      <a:pt x="46" y="75"/>
                    </a:lnTo>
                    <a:lnTo>
                      <a:pt x="271" y="0"/>
                    </a:lnTo>
                    <a:lnTo>
                      <a:pt x="391" y="120"/>
                    </a:lnTo>
                    <a:lnTo>
                      <a:pt x="256" y="345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FFFF99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81" name="Freeform 13">
                <a:extLst>
                  <a:ext uri="{FF2B5EF4-FFF2-40B4-BE49-F238E27FC236}">
                    <a16:creationId xmlns:a16="http://schemas.microsoft.com/office/drawing/2014/main" id="{08029910-6B7F-461E-AE5B-A4B376A1790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12" y="3345"/>
                <a:ext cx="1116" cy="4388"/>
              </a:xfrm>
              <a:custGeom>
                <a:avLst/>
                <a:gdLst>
                  <a:gd name="T0" fmla="*/ 4 w 354"/>
                  <a:gd name="T1" fmla="*/ 1263 h 1416"/>
                  <a:gd name="T2" fmla="*/ 108 w 354"/>
                  <a:gd name="T3" fmla="*/ 1416 h 1416"/>
                  <a:gd name="T4" fmla="*/ 140 w 354"/>
                  <a:gd name="T5" fmla="*/ 1397 h 1416"/>
                  <a:gd name="T6" fmla="*/ 169 w 354"/>
                  <a:gd name="T7" fmla="*/ 1343 h 1416"/>
                  <a:gd name="T8" fmla="*/ 183 w 354"/>
                  <a:gd name="T9" fmla="*/ 1263 h 1416"/>
                  <a:gd name="T10" fmla="*/ 172 w 354"/>
                  <a:gd name="T11" fmla="*/ 1173 h 1416"/>
                  <a:gd name="T12" fmla="*/ 176 w 354"/>
                  <a:gd name="T13" fmla="*/ 1117 h 1416"/>
                  <a:gd name="T14" fmla="*/ 172 w 354"/>
                  <a:gd name="T15" fmla="*/ 938 h 1416"/>
                  <a:gd name="T16" fmla="*/ 172 w 354"/>
                  <a:gd name="T17" fmla="*/ 714 h 1416"/>
                  <a:gd name="T18" fmla="*/ 172 w 354"/>
                  <a:gd name="T19" fmla="*/ 590 h 1416"/>
                  <a:gd name="T20" fmla="*/ 169 w 354"/>
                  <a:gd name="T21" fmla="*/ 504 h 1416"/>
                  <a:gd name="T22" fmla="*/ 172 w 354"/>
                  <a:gd name="T23" fmla="*/ 389 h 1416"/>
                  <a:gd name="T24" fmla="*/ 181 w 354"/>
                  <a:gd name="T25" fmla="*/ 333 h 1416"/>
                  <a:gd name="T26" fmla="*/ 197 w 354"/>
                  <a:gd name="T27" fmla="*/ 276 h 1416"/>
                  <a:gd name="T28" fmla="*/ 305 w 354"/>
                  <a:gd name="T29" fmla="*/ 116 h 1416"/>
                  <a:gd name="T30" fmla="*/ 341 w 354"/>
                  <a:gd name="T31" fmla="*/ 19 h 1416"/>
                  <a:gd name="T32" fmla="*/ 222 w 354"/>
                  <a:gd name="T33" fmla="*/ 7 h 1416"/>
                  <a:gd name="T34" fmla="*/ 154 w 354"/>
                  <a:gd name="T35" fmla="*/ 30 h 1416"/>
                  <a:gd name="T36" fmla="*/ 58 w 354"/>
                  <a:gd name="T37" fmla="*/ 144 h 1416"/>
                  <a:gd name="T38" fmla="*/ 10 w 354"/>
                  <a:gd name="T39" fmla="*/ 342 h 1416"/>
                  <a:gd name="T40" fmla="*/ 0 w 354"/>
                  <a:gd name="T41" fmla="*/ 568 h 1416"/>
                  <a:gd name="T42" fmla="*/ 4 w 354"/>
                  <a:gd name="T43" fmla="*/ 876 h 1416"/>
                  <a:gd name="T44" fmla="*/ 4 w 354"/>
                  <a:gd name="T45" fmla="*/ 1263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4" h="1416">
                    <a:moveTo>
                      <a:pt x="4" y="1263"/>
                    </a:moveTo>
                    <a:cubicBezTo>
                      <a:pt x="19" y="1381"/>
                      <a:pt x="65" y="1401"/>
                      <a:pt x="108" y="1416"/>
                    </a:cubicBezTo>
                    <a:cubicBezTo>
                      <a:pt x="108" y="1416"/>
                      <a:pt x="135" y="1407"/>
                      <a:pt x="140" y="1397"/>
                    </a:cubicBezTo>
                    <a:cubicBezTo>
                      <a:pt x="152" y="1373"/>
                      <a:pt x="153" y="1356"/>
                      <a:pt x="169" y="1343"/>
                    </a:cubicBezTo>
                    <a:cubicBezTo>
                      <a:pt x="181" y="1313"/>
                      <a:pt x="183" y="1304"/>
                      <a:pt x="183" y="1263"/>
                    </a:cubicBezTo>
                    <a:cubicBezTo>
                      <a:pt x="175" y="1125"/>
                      <a:pt x="185" y="1250"/>
                      <a:pt x="172" y="1173"/>
                    </a:cubicBezTo>
                    <a:cubicBezTo>
                      <a:pt x="169" y="1154"/>
                      <a:pt x="176" y="1117"/>
                      <a:pt x="176" y="1117"/>
                    </a:cubicBezTo>
                    <a:cubicBezTo>
                      <a:pt x="175" y="1080"/>
                      <a:pt x="175" y="1007"/>
                      <a:pt x="172" y="938"/>
                    </a:cubicBezTo>
                    <a:cubicBezTo>
                      <a:pt x="172" y="871"/>
                      <a:pt x="172" y="772"/>
                      <a:pt x="172" y="714"/>
                    </a:cubicBezTo>
                    <a:cubicBezTo>
                      <a:pt x="176" y="702"/>
                      <a:pt x="165" y="658"/>
                      <a:pt x="172" y="590"/>
                    </a:cubicBezTo>
                    <a:cubicBezTo>
                      <a:pt x="177" y="560"/>
                      <a:pt x="169" y="504"/>
                      <a:pt x="169" y="504"/>
                    </a:cubicBezTo>
                    <a:cubicBezTo>
                      <a:pt x="171" y="480"/>
                      <a:pt x="167" y="409"/>
                      <a:pt x="172" y="389"/>
                    </a:cubicBezTo>
                    <a:cubicBezTo>
                      <a:pt x="173" y="360"/>
                      <a:pt x="177" y="352"/>
                      <a:pt x="181" y="333"/>
                    </a:cubicBezTo>
                    <a:cubicBezTo>
                      <a:pt x="185" y="314"/>
                      <a:pt x="176" y="312"/>
                      <a:pt x="197" y="276"/>
                    </a:cubicBezTo>
                    <a:cubicBezTo>
                      <a:pt x="221" y="200"/>
                      <a:pt x="277" y="185"/>
                      <a:pt x="305" y="116"/>
                    </a:cubicBezTo>
                    <a:cubicBezTo>
                      <a:pt x="326" y="75"/>
                      <a:pt x="354" y="37"/>
                      <a:pt x="341" y="19"/>
                    </a:cubicBezTo>
                    <a:cubicBezTo>
                      <a:pt x="328" y="0"/>
                      <a:pt x="254" y="6"/>
                      <a:pt x="222" y="7"/>
                    </a:cubicBezTo>
                    <a:cubicBezTo>
                      <a:pt x="213" y="17"/>
                      <a:pt x="179" y="6"/>
                      <a:pt x="154" y="30"/>
                    </a:cubicBezTo>
                    <a:lnTo>
                      <a:pt x="58" y="144"/>
                    </a:lnTo>
                    <a:lnTo>
                      <a:pt x="10" y="342"/>
                    </a:lnTo>
                    <a:lnTo>
                      <a:pt x="0" y="568"/>
                    </a:lnTo>
                    <a:cubicBezTo>
                      <a:pt x="11" y="770"/>
                      <a:pt x="7" y="725"/>
                      <a:pt x="4" y="876"/>
                    </a:cubicBezTo>
                    <a:cubicBezTo>
                      <a:pt x="10" y="1115"/>
                      <a:pt x="4" y="958"/>
                      <a:pt x="4" y="1263"/>
                    </a:cubicBezTo>
                    <a:close/>
                  </a:path>
                </a:pathLst>
              </a:custGeom>
              <a:solidFill>
                <a:srgbClr val="FFFF99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82" name="Freeform 14">
                <a:extLst>
                  <a:ext uri="{FF2B5EF4-FFF2-40B4-BE49-F238E27FC236}">
                    <a16:creationId xmlns:a16="http://schemas.microsoft.com/office/drawing/2014/main" id="{81E9E2EA-F457-4CF0-95CB-8BF5860E84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49" y="3345"/>
                <a:ext cx="1116" cy="4388"/>
              </a:xfrm>
              <a:custGeom>
                <a:avLst/>
                <a:gdLst>
                  <a:gd name="T0" fmla="*/ 350 w 354"/>
                  <a:gd name="T1" fmla="*/ 1263 h 1416"/>
                  <a:gd name="T2" fmla="*/ 246 w 354"/>
                  <a:gd name="T3" fmla="*/ 1416 h 1416"/>
                  <a:gd name="T4" fmla="*/ 214 w 354"/>
                  <a:gd name="T5" fmla="*/ 1397 h 1416"/>
                  <a:gd name="T6" fmla="*/ 185 w 354"/>
                  <a:gd name="T7" fmla="*/ 1343 h 1416"/>
                  <a:gd name="T8" fmla="*/ 171 w 354"/>
                  <a:gd name="T9" fmla="*/ 1263 h 1416"/>
                  <a:gd name="T10" fmla="*/ 182 w 354"/>
                  <a:gd name="T11" fmla="*/ 1173 h 1416"/>
                  <a:gd name="T12" fmla="*/ 178 w 354"/>
                  <a:gd name="T13" fmla="*/ 1117 h 1416"/>
                  <a:gd name="T14" fmla="*/ 182 w 354"/>
                  <a:gd name="T15" fmla="*/ 938 h 1416"/>
                  <a:gd name="T16" fmla="*/ 182 w 354"/>
                  <a:gd name="T17" fmla="*/ 714 h 1416"/>
                  <a:gd name="T18" fmla="*/ 182 w 354"/>
                  <a:gd name="T19" fmla="*/ 590 h 1416"/>
                  <a:gd name="T20" fmla="*/ 185 w 354"/>
                  <a:gd name="T21" fmla="*/ 504 h 1416"/>
                  <a:gd name="T22" fmla="*/ 182 w 354"/>
                  <a:gd name="T23" fmla="*/ 389 h 1416"/>
                  <a:gd name="T24" fmla="*/ 170 w 354"/>
                  <a:gd name="T25" fmla="*/ 336 h 1416"/>
                  <a:gd name="T26" fmla="*/ 157 w 354"/>
                  <a:gd name="T27" fmla="*/ 276 h 1416"/>
                  <a:gd name="T28" fmla="*/ 49 w 354"/>
                  <a:gd name="T29" fmla="*/ 116 h 1416"/>
                  <a:gd name="T30" fmla="*/ 13 w 354"/>
                  <a:gd name="T31" fmla="*/ 19 h 1416"/>
                  <a:gd name="T32" fmla="*/ 132 w 354"/>
                  <a:gd name="T33" fmla="*/ 7 h 1416"/>
                  <a:gd name="T34" fmla="*/ 200 w 354"/>
                  <a:gd name="T35" fmla="*/ 30 h 1416"/>
                  <a:gd name="T36" fmla="*/ 286 w 354"/>
                  <a:gd name="T37" fmla="*/ 151 h 1416"/>
                  <a:gd name="T38" fmla="*/ 323 w 354"/>
                  <a:gd name="T39" fmla="*/ 240 h 1416"/>
                  <a:gd name="T40" fmla="*/ 344 w 354"/>
                  <a:gd name="T41" fmla="*/ 348 h 1416"/>
                  <a:gd name="T42" fmla="*/ 354 w 354"/>
                  <a:gd name="T43" fmla="*/ 568 h 1416"/>
                  <a:gd name="T44" fmla="*/ 350 w 354"/>
                  <a:gd name="T45" fmla="*/ 876 h 1416"/>
                  <a:gd name="T46" fmla="*/ 350 w 354"/>
                  <a:gd name="T47" fmla="*/ 1263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54" h="1416">
                    <a:moveTo>
                      <a:pt x="350" y="1263"/>
                    </a:moveTo>
                    <a:cubicBezTo>
                      <a:pt x="335" y="1381"/>
                      <a:pt x="289" y="1401"/>
                      <a:pt x="246" y="1416"/>
                    </a:cubicBezTo>
                    <a:cubicBezTo>
                      <a:pt x="246" y="1416"/>
                      <a:pt x="219" y="1407"/>
                      <a:pt x="214" y="1397"/>
                    </a:cubicBezTo>
                    <a:cubicBezTo>
                      <a:pt x="202" y="1373"/>
                      <a:pt x="201" y="1356"/>
                      <a:pt x="185" y="1343"/>
                    </a:cubicBezTo>
                    <a:cubicBezTo>
                      <a:pt x="173" y="1313"/>
                      <a:pt x="171" y="1304"/>
                      <a:pt x="171" y="1263"/>
                    </a:cubicBezTo>
                    <a:cubicBezTo>
                      <a:pt x="179" y="1125"/>
                      <a:pt x="169" y="1250"/>
                      <a:pt x="182" y="1173"/>
                    </a:cubicBezTo>
                    <a:cubicBezTo>
                      <a:pt x="185" y="1154"/>
                      <a:pt x="178" y="1117"/>
                      <a:pt x="178" y="1117"/>
                    </a:cubicBezTo>
                    <a:cubicBezTo>
                      <a:pt x="179" y="1080"/>
                      <a:pt x="179" y="1007"/>
                      <a:pt x="182" y="938"/>
                    </a:cubicBezTo>
                    <a:cubicBezTo>
                      <a:pt x="182" y="871"/>
                      <a:pt x="182" y="772"/>
                      <a:pt x="182" y="714"/>
                    </a:cubicBezTo>
                    <a:cubicBezTo>
                      <a:pt x="178" y="702"/>
                      <a:pt x="189" y="658"/>
                      <a:pt x="182" y="590"/>
                    </a:cubicBezTo>
                    <a:cubicBezTo>
                      <a:pt x="177" y="560"/>
                      <a:pt x="185" y="504"/>
                      <a:pt x="185" y="504"/>
                    </a:cubicBezTo>
                    <a:cubicBezTo>
                      <a:pt x="183" y="480"/>
                      <a:pt x="187" y="409"/>
                      <a:pt x="182" y="389"/>
                    </a:cubicBezTo>
                    <a:cubicBezTo>
                      <a:pt x="181" y="360"/>
                      <a:pt x="174" y="355"/>
                      <a:pt x="170" y="336"/>
                    </a:cubicBezTo>
                    <a:cubicBezTo>
                      <a:pt x="166" y="317"/>
                      <a:pt x="177" y="313"/>
                      <a:pt x="157" y="276"/>
                    </a:cubicBezTo>
                    <a:cubicBezTo>
                      <a:pt x="133" y="200"/>
                      <a:pt x="77" y="185"/>
                      <a:pt x="49" y="116"/>
                    </a:cubicBezTo>
                    <a:cubicBezTo>
                      <a:pt x="28" y="75"/>
                      <a:pt x="0" y="37"/>
                      <a:pt x="13" y="19"/>
                    </a:cubicBezTo>
                    <a:cubicBezTo>
                      <a:pt x="26" y="0"/>
                      <a:pt x="100" y="6"/>
                      <a:pt x="132" y="7"/>
                    </a:cubicBezTo>
                    <a:cubicBezTo>
                      <a:pt x="141" y="17"/>
                      <a:pt x="175" y="6"/>
                      <a:pt x="200" y="30"/>
                    </a:cubicBezTo>
                    <a:lnTo>
                      <a:pt x="286" y="151"/>
                    </a:lnTo>
                    <a:lnTo>
                      <a:pt x="323" y="240"/>
                    </a:lnTo>
                    <a:lnTo>
                      <a:pt x="344" y="348"/>
                    </a:lnTo>
                    <a:lnTo>
                      <a:pt x="354" y="568"/>
                    </a:lnTo>
                    <a:cubicBezTo>
                      <a:pt x="343" y="770"/>
                      <a:pt x="347" y="725"/>
                      <a:pt x="350" y="876"/>
                    </a:cubicBezTo>
                    <a:cubicBezTo>
                      <a:pt x="344" y="1115"/>
                      <a:pt x="350" y="958"/>
                      <a:pt x="350" y="1263"/>
                    </a:cubicBezTo>
                    <a:close/>
                  </a:path>
                </a:pathLst>
              </a:custGeom>
              <a:solidFill>
                <a:srgbClr val="FFFF99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83" name="Oval 15">
                <a:extLst>
                  <a:ext uri="{FF2B5EF4-FFF2-40B4-BE49-F238E27FC236}">
                    <a16:creationId xmlns:a16="http://schemas.microsoft.com/office/drawing/2014/main" id="{77C3DF9D-C9A3-453F-B3FC-AC3AEE61CA9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71" y="3124"/>
                <a:ext cx="511" cy="526"/>
              </a:xfrm>
              <a:prstGeom prst="ellipse">
                <a:avLst/>
              </a:prstGeom>
              <a:solidFill>
                <a:srgbClr val="FFFF99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84" name="Oval 16">
                <a:extLst>
                  <a:ext uri="{FF2B5EF4-FFF2-40B4-BE49-F238E27FC236}">
                    <a16:creationId xmlns:a16="http://schemas.microsoft.com/office/drawing/2014/main" id="{A4B0EB79-94CE-4E9E-B814-0B5E5D97DC3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-3631721">
                <a:off x="2324" y="1793"/>
                <a:ext cx="602" cy="610"/>
              </a:xfrm>
              <a:prstGeom prst="ellipse">
                <a:avLst/>
              </a:prstGeom>
              <a:solidFill>
                <a:srgbClr val="FFFF99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85" name="Oval 17">
                <a:extLst>
                  <a:ext uri="{FF2B5EF4-FFF2-40B4-BE49-F238E27FC236}">
                    <a16:creationId xmlns:a16="http://schemas.microsoft.com/office/drawing/2014/main" id="{817B85EC-26A0-44D5-9614-51DA8B0E6CC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3631721" flipH="1">
                <a:off x="955" y="1794"/>
                <a:ext cx="602" cy="612"/>
              </a:xfrm>
              <a:prstGeom prst="ellipse">
                <a:avLst/>
              </a:prstGeom>
              <a:solidFill>
                <a:srgbClr val="FFFF99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86" name="Line 18">
                <a:extLst>
                  <a:ext uri="{FF2B5EF4-FFF2-40B4-BE49-F238E27FC236}">
                    <a16:creationId xmlns:a16="http://schemas.microsoft.com/office/drawing/2014/main" id="{CD70569B-B2D4-4D82-987C-0D205DBA0E3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386" y="2353"/>
                <a:ext cx="175" cy="3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87" name="Line 19">
                <a:extLst>
                  <a:ext uri="{FF2B5EF4-FFF2-40B4-BE49-F238E27FC236}">
                    <a16:creationId xmlns:a16="http://schemas.microsoft.com/office/drawing/2014/main" id="{A8D72F97-73BC-4AA7-BA52-2741DF5854B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2256" y="2335"/>
                <a:ext cx="223" cy="43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7188" name="Oval 20" descr="Široký šikmo nahoru">
              <a:extLst>
                <a:ext uri="{FF2B5EF4-FFF2-40B4-BE49-F238E27FC236}">
                  <a16:creationId xmlns:a16="http://schemas.microsoft.com/office/drawing/2014/main" id="{5F3AFAFA-46F6-4E41-9716-204D0214754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25" y="994"/>
              <a:ext cx="897" cy="14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189" name="Oval 21">
              <a:extLst>
                <a:ext uri="{FF2B5EF4-FFF2-40B4-BE49-F238E27FC236}">
                  <a16:creationId xmlns:a16="http://schemas.microsoft.com/office/drawing/2014/main" id="{5999E9E7-20B2-4F78-9AB9-924E2E3E292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25" y="1144"/>
              <a:ext cx="897" cy="143"/>
            </a:xfrm>
            <a:prstGeom prst="ellipse">
              <a:avLst/>
            </a:prstGeom>
            <a:solidFill>
              <a:srgbClr val="FF00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7190" name="Group 22">
              <a:extLst>
                <a:ext uri="{FF2B5EF4-FFF2-40B4-BE49-F238E27FC236}">
                  <a16:creationId xmlns:a16="http://schemas.microsoft.com/office/drawing/2014/main" id="{723AE4B7-3ED6-469E-AF16-687F9575046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338" y="250"/>
              <a:ext cx="684" cy="2081"/>
              <a:chOff x="912" y="1797"/>
              <a:chExt cx="2053" cy="5936"/>
            </a:xfrm>
          </p:grpSpPr>
          <p:sp>
            <p:nvSpPr>
              <p:cNvPr id="7191" name="Freeform 23">
                <a:extLst>
                  <a:ext uri="{FF2B5EF4-FFF2-40B4-BE49-F238E27FC236}">
                    <a16:creationId xmlns:a16="http://schemas.microsoft.com/office/drawing/2014/main" id="{DFFE7057-D785-480A-82DF-FF8A9D9C11A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1422" y="2741"/>
                <a:ext cx="482" cy="607"/>
              </a:xfrm>
              <a:custGeom>
                <a:avLst/>
                <a:gdLst>
                  <a:gd name="T0" fmla="*/ 0 w 391"/>
                  <a:gd name="T1" fmla="*/ 420 h 420"/>
                  <a:gd name="T2" fmla="*/ 46 w 391"/>
                  <a:gd name="T3" fmla="*/ 75 h 420"/>
                  <a:gd name="T4" fmla="*/ 271 w 391"/>
                  <a:gd name="T5" fmla="*/ 0 h 420"/>
                  <a:gd name="T6" fmla="*/ 391 w 391"/>
                  <a:gd name="T7" fmla="*/ 120 h 420"/>
                  <a:gd name="T8" fmla="*/ 256 w 391"/>
                  <a:gd name="T9" fmla="*/ 345 h 420"/>
                  <a:gd name="T10" fmla="*/ 0 w 391"/>
                  <a:gd name="T11" fmla="*/ 42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1" h="420">
                    <a:moveTo>
                      <a:pt x="0" y="420"/>
                    </a:moveTo>
                    <a:lnTo>
                      <a:pt x="46" y="75"/>
                    </a:lnTo>
                    <a:lnTo>
                      <a:pt x="271" y="0"/>
                    </a:lnTo>
                    <a:lnTo>
                      <a:pt x="391" y="120"/>
                    </a:lnTo>
                    <a:lnTo>
                      <a:pt x="256" y="345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92" name="Freeform 24">
                <a:extLst>
                  <a:ext uri="{FF2B5EF4-FFF2-40B4-BE49-F238E27FC236}">
                    <a16:creationId xmlns:a16="http://schemas.microsoft.com/office/drawing/2014/main" id="{8EB0B4AE-92C9-4CB9-AA1D-64F0ACA80B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60" y="2760"/>
                <a:ext cx="457" cy="580"/>
              </a:xfrm>
              <a:custGeom>
                <a:avLst/>
                <a:gdLst>
                  <a:gd name="T0" fmla="*/ 0 w 391"/>
                  <a:gd name="T1" fmla="*/ 420 h 420"/>
                  <a:gd name="T2" fmla="*/ 46 w 391"/>
                  <a:gd name="T3" fmla="*/ 75 h 420"/>
                  <a:gd name="T4" fmla="*/ 271 w 391"/>
                  <a:gd name="T5" fmla="*/ 0 h 420"/>
                  <a:gd name="T6" fmla="*/ 391 w 391"/>
                  <a:gd name="T7" fmla="*/ 120 h 420"/>
                  <a:gd name="T8" fmla="*/ 256 w 391"/>
                  <a:gd name="T9" fmla="*/ 345 h 420"/>
                  <a:gd name="T10" fmla="*/ 0 w 391"/>
                  <a:gd name="T11" fmla="*/ 42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1" h="420">
                    <a:moveTo>
                      <a:pt x="0" y="420"/>
                    </a:moveTo>
                    <a:lnTo>
                      <a:pt x="46" y="75"/>
                    </a:lnTo>
                    <a:lnTo>
                      <a:pt x="271" y="0"/>
                    </a:lnTo>
                    <a:lnTo>
                      <a:pt x="391" y="120"/>
                    </a:lnTo>
                    <a:lnTo>
                      <a:pt x="256" y="345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93" name="Freeform 25">
                <a:extLst>
                  <a:ext uri="{FF2B5EF4-FFF2-40B4-BE49-F238E27FC236}">
                    <a16:creationId xmlns:a16="http://schemas.microsoft.com/office/drawing/2014/main" id="{2F57530F-650D-4287-B883-EFD9D02440F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12" y="3345"/>
                <a:ext cx="1116" cy="4388"/>
              </a:xfrm>
              <a:custGeom>
                <a:avLst/>
                <a:gdLst>
                  <a:gd name="T0" fmla="*/ 4 w 354"/>
                  <a:gd name="T1" fmla="*/ 1263 h 1416"/>
                  <a:gd name="T2" fmla="*/ 108 w 354"/>
                  <a:gd name="T3" fmla="*/ 1416 h 1416"/>
                  <a:gd name="T4" fmla="*/ 140 w 354"/>
                  <a:gd name="T5" fmla="*/ 1397 h 1416"/>
                  <a:gd name="T6" fmla="*/ 169 w 354"/>
                  <a:gd name="T7" fmla="*/ 1343 h 1416"/>
                  <a:gd name="T8" fmla="*/ 183 w 354"/>
                  <a:gd name="T9" fmla="*/ 1263 h 1416"/>
                  <a:gd name="T10" fmla="*/ 172 w 354"/>
                  <a:gd name="T11" fmla="*/ 1173 h 1416"/>
                  <a:gd name="T12" fmla="*/ 176 w 354"/>
                  <a:gd name="T13" fmla="*/ 1117 h 1416"/>
                  <a:gd name="T14" fmla="*/ 172 w 354"/>
                  <a:gd name="T15" fmla="*/ 938 h 1416"/>
                  <a:gd name="T16" fmla="*/ 172 w 354"/>
                  <a:gd name="T17" fmla="*/ 714 h 1416"/>
                  <a:gd name="T18" fmla="*/ 172 w 354"/>
                  <a:gd name="T19" fmla="*/ 590 h 1416"/>
                  <a:gd name="T20" fmla="*/ 169 w 354"/>
                  <a:gd name="T21" fmla="*/ 504 h 1416"/>
                  <a:gd name="T22" fmla="*/ 172 w 354"/>
                  <a:gd name="T23" fmla="*/ 389 h 1416"/>
                  <a:gd name="T24" fmla="*/ 181 w 354"/>
                  <a:gd name="T25" fmla="*/ 333 h 1416"/>
                  <a:gd name="T26" fmla="*/ 197 w 354"/>
                  <a:gd name="T27" fmla="*/ 276 h 1416"/>
                  <a:gd name="T28" fmla="*/ 305 w 354"/>
                  <a:gd name="T29" fmla="*/ 116 h 1416"/>
                  <a:gd name="T30" fmla="*/ 341 w 354"/>
                  <a:gd name="T31" fmla="*/ 19 h 1416"/>
                  <a:gd name="T32" fmla="*/ 222 w 354"/>
                  <a:gd name="T33" fmla="*/ 7 h 1416"/>
                  <a:gd name="T34" fmla="*/ 154 w 354"/>
                  <a:gd name="T35" fmla="*/ 30 h 1416"/>
                  <a:gd name="T36" fmla="*/ 58 w 354"/>
                  <a:gd name="T37" fmla="*/ 144 h 1416"/>
                  <a:gd name="T38" fmla="*/ 10 w 354"/>
                  <a:gd name="T39" fmla="*/ 342 h 1416"/>
                  <a:gd name="T40" fmla="*/ 0 w 354"/>
                  <a:gd name="T41" fmla="*/ 568 h 1416"/>
                  <a:gd name="T42" fmla="*/ 4 w 354"/>
                  <a:gd name="T43" fmla="*/ 876 h 1416"/>
                  <a:gd name="T44" fmla="*/ 4 w 354"/>
                  <a:gd name="T45" fmla="*/ 1263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4" h="1416">
                    <a:moveTo>
                      <a:pt x="4" y="1263"/>
                    </a:moveTo>
                    <a:cubicBezTo>
                      <a:pt x="19" y="1381"/>
                      <a:pt x="65" y="1401"/>
                      <a:pt x="108" y="1416"/>
                    </a:cubicBezTo>
                    <a:cubicBezTo>
                      <a:pt x="108" y="1416"/>
                      <a:pt x="135" y="1407"/>
                      <a:pt x="140" y="1397"/>
                    </a:cubicBezTo>
                    <a:cubicBezTo>
                      <a:pt x="152" y="1373"/>
                      <a:pt x="153" y="1356"/>
                      <a:pt x="169" y="1343"/>
                    </a:cubicBezTo>
                    <a:cubicBezTo>
                      <a:pt x="181" y="1313"/>
                      <a:pt x="183" y="1304"/>
                      <a:pt x="183" y="1263"/>
                    </a:cubicBezTo>
                    <a:cubicBezTo>
                      <a:pt x="175" y="1125"/>
                      <a:pt x="185" y="1250"/>
                      <a:pt x="172" y="1173"/>
                    </a:cubicBezTo>
                    <a:cubicBezTo>
                      <a:pt x="169" y="1154"/>
                      <a:pt x="176" y="1117"/>
                      <a:pt x="176" y="1117"/>
                    </a:cubicBezTo>
                    <a:cubicBezTo>
                      <a:pt x="175" y="1080"/>
                      <a:pt x="175" y="1007"/>
                      <a:pt x="172" y="938"/>
                    </a:cubicBezTo>
                    <a:cubicBezTo>
                      <a:pt x="172" y="871"/>
                      <a:pt x="172" y="772"/>
                      <a:pt x="172" y="714"/>
                    </a:cubicBezTo>
                    <a:cubicBezTo>
                      <a:pt x="176" y="702"/>
                      <a:pt x="165" y="658"/>
                      <a:pt x="172" y="590"/>
                    </a:cubicBezTo>
                    <a:cubicBezTo>
                      <a:pt x="177" y="560"/>
                      <a:pt x="169" y="504"/>
                      <a:pt x="169" y="504"/>
                    </a:cubicBezTo>
                    <a:cubicBezTo>
                      <a:pt x="171" y="480"/>
                      <a:pt x="167" y="409"/>
                      <a:pt x="172" y="389"/>
                    </a:cubicBezTo>
                    <a:cubicBezTo>
                      <a:pt x="173" y="360"/>
                      <a:pt x="177" y="352"/>
                      <a:pt x="181" y="333"/>
                    </a:cubicBezTo>
                    <a:cubicBezTo>
                      <a:pt x="185" y="314"/>
                      <a:pt x="176" y="312"/>
                      <a:pt x="197" y="276"/>
                    </a:cubicBezTo>
                    <a:cubicBezTo>
                      <a:pt x="221" y="200"/>
                      <a:pt x="277" y="185"/>
                      <a:pt x="305" y="116"/>
                    </a:cubicBezTo>
                    <a:cubicBezTo>
                      <a:pt x="326" y="75"/>
                      <a:pt x="354" y="37"/>
                      <a:pt x="341" y="19"/>
                    </a:cubicBezTo>
                    <a:cubicBezTo>
                      <a:pt x="328" y="0"/>
                      <a:pt x="254" y="6"/>
                      <a:pt x="222" y="7"/>
                    </a:cubicBezTo>
                    <a:cubicBezTo>
                      <a:pt x="213" y="17"/>
                      <a:pt x="179" y="6"/>
                      <a:pt x="154" y="30"/>
                    </a:cubicBezTo>
                    <a:lnTo>
                      <a:pt x="58" y="144"/>
                    </a:lnTo>
                    <a:lnTo>
                      <a:pt x="10" y="342"/>
                    </a:lnTo>
                    <a:lnTo>
                      <a:pt x="0" y="568"/>
                    </a:lnTo>
                    <a:cubicBezTo>
                      <a:pt x="11" y="770"/>
                      <a:pt x="7" y="725"/>
                      <a:pt x="4" y="876"/>
                    </a:cubicBezTo>
                    <a:cubicBezTo>
                      <a:pt x="10" y="1115"/>
                      <a:pt x="4" y="958"/>
                      <a:pt x="4" y="126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94" name="Freeform 26">
                <a:extLst>
                  <a:ext uri="{FF2B5EF4-FFF2-40B4-BE49-F238E27FC236}">
                    <a16:creationId xmlns:a16="http://schemas.microsoft.com/office/drawing/2014/main" id="{0A9D81BD-7A5B-48A6-96FE-390E11646E7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49" y="3345"/>
                <a:ext cx="1116" cy="4388"/>
              </a:xfrm>
              <a:custGeom>
                <a:avLst/>
                <a:gdLst>
                  <a:gd name="T0" fmla="*/ 350 w 354"/>
                  <a:gd name="T1" fmla="*/ 1263 h 1416"/>
                  <a:gd name="T2" fmla="*/ 246 w 354"/>
                  <a:gd name="T3" fmla="*/ 1416 h 1416"/>
                  <a:gd name="T4" fmla="*/ 214 w 354"/>
                  <a:gd name="T5" fmla="*/ 1397 h 1416"/>
                  <a:gd name="T6" fmla="*/ 185 w 354"/>
                  <a:gd name="T7" fmla="*/ 1343 h 1416"/>
                  <a:gd name="T8" fmla="*/ 171 w 354"/>
                  <a:gd name="T9" fmla="*/ 1263 h 1416"/>
                  <a:gd name="T10" fmla="*/ 182 w 354"/>
                  <a:gd name="T11" fmla="*/ 1173 h 1416"/>
                  <a:gd name="T12" fmla="*/ 178 w 354"/>
                  <a:gd name="T13" fmla="*/ 1117 h 1416"/>
                  <a:gd name="T14" fmla="*/ 182 w 354"/>
                  <a:gd name="T15" fmla="*/ 938 h 1416"/>
                  <a:gd name="T16" fmla="*/ 182 w 354"/>
                  <a:gd name="T17" fmla="*/ 714 h 1416"/>
                  <a:gd name="T18" fmla="*/ 182 w 354"/>
                  <a:gd name="T19" fmla="*/ 590 h 1416"/>
                  <a:gd name="T20" fmla="*/ 185 w 354"/>
                  <a:gd name="T21" fmla="*/ 504 h 1416"/>
                  <a:gd name="T22" fmla="*/ 182 w 354"/>
                  <a:gd name="T23" fmla="*/ 389 h 1416"/>
                  <a:gd name="T24" fmla="*/ 170 w 354"/>
                  <a:gd name="T25" fmla="*/ 336 h 1416"/>
                  <a:gd name="T26" fmla="*/ 157 w 354"/>
                  <a:gd name="T27" fmla="*/ 276 h 1416"/>
                  <a:gd name="T28" fmla="*/ 49 w 354"/>
                  <a:gd name="T29" fmla="*/ 116 h 1416"/>
                  <a:gd name="T30" fmla="*/ 13 w 354"/>
                  <a:gd name="T31" fmla="*/ 19 h 1416"/>
                  <a:gd name="T32" fmla="*/ 132 w 354"/>
                  <a:gd name="T33" fmla="*/ 7 h 1416"/>
                  <a:gd name="T34" fmla="*/ 200 w 354"/>
                  <a:gd name="T35" fmla="*/ 30 h 1416"/>
                  <a:gd name="T36" fmla="*/ 286 w 354"/>
                  <a:gd name="T37" fmla="*/ 151 h 1416"/>
                  <a:gd name="T38" fmla="*/ 323 w 354"/>
                  <a:gd name="T39" fmla="*/ 240 h 1416"/>
                  <a:gd name="T40" fmla="*/ 344 w 354"/>
                  <a:gd name="T41" fmla="*/ 348 h 1416"/>
                  <a:gd name="T42" fmla="*/ 354 w 354"/>
                  <a:gd name="T43" fmla="*/ 568 h 1416"/>
                  <a:gd name="T44" fmla="*/ 350 w 354"/>
                  <a:gd name="T45" fmla="*/ 876 h 1416"/>
                  <a:gd name="T46" fmla="*/ 350 w 354"/>
                  <a:gd name="T47" fmla="*/ 1263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54" h="1416">
                    <a:moveTo>
                      <a:pt x="350" y="1263"/>
                    </a:moveTo>
                    <a:cubicBezTo>
                      <a:pt x="335" y="1381"/>
                      <a:pt x="289" y="1401"/>
                      <a:pt x="246" y="1416"/>
                    </a:cubicBezTo>
                    <a:cubicBezTo>
                      <a:pt x="246" y="1416"/>
                      <a:pt x="219" y="1407"/>
                      <a:pt x="214" y="1397"/>
                    </a:cubicBezTo>
                    <a:cubicBezTo>
                      <a:pt x="202" y="1373"/>
                      <a:pt x="201" y="1356"/>
                      <a:pt x="185" y="1343"/>
                    </a:cubicBezTo>
                    <a:cubicBezTo>
                      <a:pt x="173" y="1313"/>
                      <a:pt x="171" y="1304"/>
                      <a:pt x="171" y="1263"/>
                    </a:cubicBezTo>
                    <a:cubicBezTo>
                      <a:pt x="179" y="1125"/>
                      <a:pt x="169" y="1250"/>
                      <a:pt x="182" y="1173"/>
                    </a:cubicBezTo>
                    <a:cubicBezTo>
                      <a:pt x="185" y="1154"/>
                      <a:pt x="178" y="1117"/>
                      <a:pt x="178" y="1117"/>
                    </a:cubicBezTo>
                    <a:cubicBezTo>
                      <a:pt x="179" y="1080"/>
                      <a:pt x="179" y="1007"/>
                      <a:pt x="182" y="938"/>
                    </a:cubicBezTo>
                    <a:cubicBezTo>
                      <a:pt x="182" y="871"/>
                      <a:pt x="182" y="772"/>
                      <a:pt x="182" y="714"/>
                    </a:cubicBezTo>
                    <a:cubicBezTo>
                      <a:pt x="178" y="702"/>
                      <a:pt x="189" y="658"/>
                      <a:pt x="182" y="590"/>
                    </a:cubicBezTo>
                    <a:cubicBezTo>
                      <a:pt x="177" y="560"/>
                      <a:pt x="185" y="504"/>
                      <a:pt x="185" y="504"/>
                    </a:cubicBezTo>
                    <a:cubicBezTo>
                      <a:pt x="183" y="480"/>
                      <a:pt x="187" y="409"/>
                      <a:pt x="182" y="389"/>
                    </a:cubicBezTo>
                    <a:cubicBezTo>
                      <a:pt x="181" y="360"/>
                      <a:pt x="174" y="355"/>
                      <a:pt x="170" y="336"/>
                    </a:cubicBezTo>
                    <a:cubicBezTo>
                      <a:pt x="166" y="317"/>
                      <a:pt x="177" y="313"/>
                      <a:pt x="157" y="276"/>
                    </a:cubicBezTo>
                    <a:cubicBezTo>
                      <a:pt x="133" y="200"/>
                      <a:pt x="77" y="185"/>
                      <a:pt x="49" y="116"/>
                    </a:cubicBezTo>
                    <a:cubicBezTo>
                      <a:pt x="28" y="75"/>
                      <a:pt x="0" y="37"/>
                      <a:pt x="13" y="19"/>
                    </a:cubicBezTo>
                    <a:cubicBezTo>
                      <a:pt x="26" y="0"/>
                      <a:pt x="100" y="6"/>
                      <a:pt x="132" y="7"/>
                    </a:cubicBezTo>
                    <a:cubicBezTo>
                      <a:pt x="141" y="17"/>
                      <a:pt x="175" y="6"/>
                      <a:pt x="200" y="30"/>
                    </a:cubicBezTo>
                    <a:lnTo>
                      <a:pt x="286" y="151"/>
                    </a:lnTo>
                    <a:lnTo>
                      <a:pt x="323" y="240"/>
                    </a:lnTo>
                    <a:lnTo>
                      <a:pt x="344" y="348"/>
                    </a:lnTo>
                    <a:lnTo>
                      <a:pt x="354" y="568"/>
                    </a:lnTo>
                    <a:cubicBezTo>
                      <a:pt x="343" y="770"/>
                      <a:pt x="347" y="725"/>
                      <a:pt x="350" y="876"/>
                    </a:cubicBezTo>
                    <a:cubicBezTo>
                      <a:pt x="344" y="1115"/>
                      <a:pt x="350" y="958"/>
                      <a:pt x="350" y="126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95" name="Oval 27">
                <a:extLst>
                  <a:ext uri="{FF2B5EF4-FFF2-40B4-BE49-F238E27FC236}">
                    <a16:creationId xmlns:a16="http://schemas.microsoft.com/office/drawing/2014/main" id="{C3A40B92-4661-48F1-A25F-5A2C86CC446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71" y="3124"/>
                <a:ext cx="511" cy="526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96" name="Oval 28">
                <a:extLst>
                  <a:ext uri="{FF2B5EF4-FFF2-40B4-BE49-F238E27FC236}">
                    <a16:creationId xmlns:a16="http://schemas.microsoft.com/office/drawing/2014/main" id="{2960B331-FDF9-4C97-8AAB-EF485340F23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-3631721">
                <a:off x="2324" y="1793"/>
                <a:ext cx="602" cy="61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97" name="Oval 29">
                <a:extLst>
                  <a:ext uri="{FF2B5EF4-FFF2-40B4-BE49-F238E27FC236}">
                    <a16:creationId xmlns:a16="http://schemas.microsoft.com/office/drawing/2014/main" id="{1729E6A6-775F-4FE4-B21D-70B6A55B6D6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3631721" flipH="1">
                <a:off x="955" y="1794"/>
                <a:ext cx="602" cy="612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98" name="Line 30">
                <a:extLst>
                  <a:ext uri="{FF2B5EF4-FFF2-40B4-BE49-F238E27FC236}">
                    <a16:creationId xmlns:a16="http://schemas.microsoft.com/office/drawing/2014/main" id="{71F14E7B-9C08-48E0-9C37-2D580B970D9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386" y="2353"/>
                <a:ext cx="175" cy="3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99" name="Line 31">
                <a:extLst>
                  <a:ext uri="{FF2B5EF4-FFF2-40B4-BE49-F238E27FC236}">
                    <a16:creationId xmlns:a16="http://schemas.microsoft.com/office/drawing/2014/main" id="{DAE37023-4303-4EB9-9DE5-FA52856FC70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2256" y="2335"/>
                <a:ext cx="223" cy="43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7200" name="Oval 32" descr="Široký šikmo nahoru">
              <a:extLst>
                <a:ext uri="{FF2B5EF4-FFF2-40B4-BE49-F238E27FC236}">
                  <a16:creationId xmlns:a16="http://schemas.microsoft.com/office/drawing/2014/main" id="{739858CE-E620-47F3-9E19-403F467D011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27" y="994"/>
              <a:ext cx="897" cy="14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01" name="Oval 33">
              <a:extLst>
                <a:ext uri="{FF2B5EF4-FFF2-40B4-BE49-F238E27FC236}">
                  <a16:creationId xmlns:a16="http://schemas.microsoft.com/office/drawing/2014/main" id="{748A7C4F-033B-4D33-B523-9F516F6646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27" y="1144"/>
              <a:ext cx="897" cy="143"/>
            </a:xfrm>
            <a:prstGeom prst="ellipse">
              <a:avLst/>
            </a:prstGeom>
            <a:solidFill>
              <a:srgbClr val="FF00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202" name="Line 34">
              <a:extLst>
                <a:ext uri="{FF2B5EF4-FFF2-40B4-BE49-F238E27FC236}">
                  <a16:creationId xmlns:a16="http://schemas.microsoft.com/office/drawing/2014/main" id="{8A5F0577-B5FA-4FC9-A243-45AAECE80CBC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898" y="1147"/>
              <a:ext cx="953" cy="1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03" name="Line 35">
              <a:extLst>
                <a:ext uri="{FF2B5EF4-FFF2-40B4-BE49-F238E27FC236}">
                  <a16:creationId xmlns:a16="http://schemas.microsoft.com/office/drawing/2014/main" id="{F35ED7AC-167D-48A2-BAC1-18234996EB2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898" y="1147"/>
              <a:ext cx="953" cy="1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04" name="Line 36">
              <a:extLst>
                <a:ext uri="{FF2B5EF4-FFF2-40B4-BE49-F238E27FC236}">
                  <a16:creationId xmlns:a16="http://schemas.microsoft.com/office/drawing/2014/main" id="{D96064C1-64F1-4B64-B1CA-E8180653663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197" y="998"/>
              <a:ext cx="953" cy="1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05" name="Line 37">
              <a:extLst>
                <a:ext uri="{FF2B5EF4-FFF2-40B4-BE49-F238E27FC236}">
                  <a16:creationId xmlns:a16="http://schemas.microsoft.com/office/drawing/2014/main" id="{698C368D-7D3B-4514-AEE6-80C2E0DDFE0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197" y="998"/>
              <a:ext cx="953" cy="13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206" name="Text Box 38">
              <a:extLst>
                <a:ext uri="{FF2B5EF4-FFF2-40B4-BE49-F238E27FC236}">
                  <a16:creationId xmlns:a16="http://schemas.microsoft.com/office/drawing/2014/main" id="{7E75323D-6BE4-41CE-88BD-221270052985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71" y="98"/>
              <a:ext cx="223" cy="16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cs-CZ" altLang="cs-CZ" sz="1600" b="1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cs-CZ" altLang="cs-CZ" sz="2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7" name="Text Box 39">
              <a:extLst>
                <a:ext uri="{FF2B5EF4-FFF2-40B4-BE49-F238E27FC236}">
                  <a16:creationId xmlns:a16="http://schemas.microsoft.com/office/drawing/2014/main" id="{65E3E719-1268-441B-8EC5-E7EDDCEAB9A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570" y="98"/>
              <a:ext cx="224" cy="16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cs-CZ" altLang="cs-CZ" sz="1600" b="1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cs-CZ" altLang="cs-CZ" sz="2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8" name="Text Box 40">
              <a:extLst>
                <a:ext uri="{FF2B5EF4-FFF2-40B4-BE49-F238E27FC236}">
                  <a16:creationId xmlns:a16="http://schemas.microsoft.com/office/drawing/2014/main" id="{407FEE1A-2B99-4D0B-92EB-8215506D2108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535" y="2370"/>
              <a:ext cx="1014" cy="160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cs-CZ" alt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chromosom 15</a:t>
              </a:r>
              <a:endParaRPr lang="cs-CZ" altLang="cs-CZ" sz="2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211" name="Picture 43">
            <a:extLst>
              <a:ext uri="{FF2B5EF4-FFF2-40B4-BE49-F238E27FC236}">
                <a16:creationId xmlns:a16="http://schemas.microsoft.com/office/drawing/2014/main" id="{845F35B0-64B3-4B04-AFF8-0605DA4C7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09" y="4652674"/>
            <a:ext cx="7461034" cy="1848714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12" name="Text Box 44">
            <a:extLst>
              <a:ext uri="{FF2B5EF4-FFF2-40B4-BE49-F238E27FC236}">
                <a16:creationId xmlns:a16="http://schemas.microsoft.com/office/drawing/2014/main" id="{D1D6F564-B923-4C5B-8895-60E3EB8E3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088" y="6521450"/>
            <a:ext cx="4114800" cy="255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318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77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8636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079500" indent="-215900" defTabSz="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536700" indent="-2159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993900" indent="-2159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451100" indent="-2159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08300" indent="-215900" defTabSz="4572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</a:pPr>
            <a:r>
              <a:rPr lang="en-GB" altLang="cs-CZ" sz="1200" b="1" dirty="0"/>
              <a:t>Clayton-Smith J , </a:t>
            </a:r>
            <a:r>
              <a:rPr lang="en-GB" altLang="cs-CZ" sz="1200" b="1" dirty="0" err="1"/>
              <a:t>Laan</a:t>
            </a:r>
            <a:r>
              <a:rPr lang="en-GB" altLang="cs-CZ" sz="1200" b="1" dirty="0"/>
              <a:t> L</a:t>
            </a:r>
            <a:r>
              <a:rPr lang="cs-CZ" altLang="cs-CZ" sz="1200" b="1" dirty="0"/>
              <a:t>;</a:t>
            </a:r>
            <a:r>
              <a:rPr lang="en-GB" altLang="cs-CZ" sz="1200" b="1" dirty="0"/>
              <a:t> J Med Genet 2003;40:87-95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619AECA-80F8-4413-9819-F00033840589}"/>
              </a:ext>
            </a:extLst>
          </p:cNvPr>
          <p:cNvSpPr txBox="1"/>
          <p:nvPr/>
        </p:nvSpPr>
        <p:spPr>
          <a:xfrm>
            <a:off x="5229069" y="1990185"/>
            <a:ext cx="3688039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geny na </a:t>
            </a:r>
            <a:r>
              <a:rPr lang="cs-CZ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paternální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alele jsou aktivní, </a:t>
            </a:r>
            <a:r>
              <a:rPr lang="cs-CZ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maternální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alela je </a:t>
            </a:r>
            <a:r>
              <a:rPr lang="cs-CZ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imprintovaná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(neaktivní)  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7CDC4058-FC51-49DD-B8FE-A50C99E7053B}"/>
              </a:ext>
            </a:extLst>
          </p:cNvPr>
          <p:cNvSpPr txBox="1"/>
          <p:nvPr/>
        </p:nvSpPr>
        <p:spPr>
          <a:xfrm>
            <a:off x="5229070" y="3660793"/>
            <a:ext cx="3688038" cy="5232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geny na </a:t>
            </a:r>
            <a:r>
              <a:rPr lang="cs-CZ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maternální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alele jsou aktivní, </a:t>
            </a:r>
            <a:r>
              <a:rPr lang="cs-CZ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paternální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alela je </a:t>
            </a:r>
            <a:r>
              <a:rPr lang="cs-CZ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imprintovaná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(neaktivní) </a:t>
            </a:r>
          </a:p>
        </p:txBody>
      </p:sp>
      <p:sp>
        <p:nvSpPr>
          <p:cNvPr id="51" name="Rectangle 130">
            <a:extLst>
              <a:ext uri="{FF2B5EF4-FFF2-40B4-BE49-F238E27FC236}">
                <a16:creationId xmlns:a16="http://schemas.microsoft.com/office/drawing/2014/main" id="{A80C2600-B910-45C3-8B70-9656CB107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43" y="53975"/>
            <a:ext cx="890430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3000" b="1" dirty="0"/>
              <a:t>GENOMICKÝ IMPRINTING CHROMOSOMU 15</a:t>
            </a:r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3" name="Group 129">
            <a:extLst>
              <a:ext uri="{FF2B5EF4-FFF2-40B4-BE49-F238E27FC236}">
                <a16:creationId xmlns:a16="http://schemas.microsoft.com/office/drawing/2014/main" id="{EE4F685F-D729-4DB7-8F13-3F87F1C7ABAD}"/>
              </a:ext>
            </a:extLst>
          </p:cNvPr>
          <p:cNvGrpSpPr>
            <a:grpSpLocks/>
          </p:cNvGrpSpPr>
          <p:nvPr/>
        </p:nvGrpSpPr>
        <p:grpSpPr bwMode="auto">
          <a:xfrm>
            <a:off x="1758950" y="827088"/>
            <a:ext cx="5299075" cy="5784850"/>
            <a:chOff x="279" y="253"/>
            <a:chExt cx="3338" cy="3644"/>
          </a:xfrm>
        </p:grpSpPr>
        <p:grpSp>
          <p:nvGrpSpPr>
            <p:cNvPr id="6149" name="Group 5">
              <a:extLst>
                <a:ext uri="{FF2B5EF4-FFF2-40B4-BE49-F238E27FC236}">
                  <a16:creationId xmlns:a16="http://schemas.microsoft.com/office/drawing/2014/main" id="{C4E6B733-8E57-4120-AF17-EAE24584392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61" y="386"/>
              <a:ext cx="407" cy="1239"/>
              <a:chOff x="912" y="1797"/>
              <a:chExt cx="2053" cy="5936"/>
            </a:xfrm>
          </p:grpSpPr>
          <p:sp>
            <p:nvSpPr>
              <p:cNvPr id="6150" name="Freeform 6">
                <a:extLst>
                  <a:ext uri="{FF2B5EF4-FFF2-40B4-BE49-F238E27FC236}">
                    <a16:creationId xmlns:a16="http://schemas.microsoft.com/office/drawing/2014/main" id="{F8111306-0B80-419C-A88A-AA76E26A104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1422" y="2741"/>
                <a:ext cx="482" cy="607"/>
              </a:xfrm>
              <a:custGeom>
                <a:avLst/>
                <a:gdLst>
                  <a:gd name="T0" fmla="*/ 0 w 391"/>
                  <a:gd name="T1" fmla="*/ 420 h 420"/>
                  <a:gd name="T2" fmla="*/ 46 w 391"/>
                  <a:gd name="T3" fmla="*/ 75 h 420"/>
                  <a:gd name="T4" fmla="*/ 271 w 391"/>
                  <a:gd name="T5" fmla="*/ 0 h 420"/>
                  <a:gd name="T6" fmla="*/ 391 w 391"/>
                  <a:gd name="T7" fmla="*/ 120 h 420"/>
                  <a:gd name="T8" fmla="*/ 256 w 391"/>
                  <a:gd name="T9" fmla="*/ 345 h 420"/>
                  <a:gd name="T10" fmla="*/ 0 w 391"/>
                  <a:gd name="T11" fmla="*/ 42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1" h="420">
                    <a:moveTo>
                      <a:pt x="0" y="420"/>
                    </a:moveTo>
                    <a:lnTo>
                      <a:pt x="46" y="75"/>
                    </a:lnTo>
                    <a:lnTo>
                      <a:pt x="271" y="0"/>
                    </a:lnTo>
                    <a:lnTo>
                      <a:pt x="391" y="120"/>
                    </a:lnTo>
                    <a:lnTo>
                      <a:pt x="256" y="345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FFFF99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51" name="Freeform 7">
                <a:extLst>
                  <a:ext uri="{FF2B5EF4-FFF2-40B4-BE49-F238E27FC236}">
                    <a16:creationId xmlns:a16="http://schemas.microsoft.com/office/drawing/2014/main" id="{CAA077C1-918F-4216-B933-3F95000E6C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60" y="2760"/>
                <a:ext cx="457" cy="580"/>
              </a:xfrm>
              <a:custGeom>
                <a:avLst/>
                <a:gdLst>
                  <a:gd name="T0" fmla="*/ 0 w 391"/>
                  <a:gd name="T1" fmla="*/ 420 h 420"/>
                  <a:gd name="T2" fmla="*/ 46 w 391"/>
                  <a:gd name="T3" fmla="*/ 75 h 420"/>
                  <a:gd name="T4" fmla="*/ 271 w 391"/>
                  <a:gd name="T5" fmla="*/ 0 h 420"/>
                  <a:gd name="T6" fmla="*/ 391 w 391"/>
                  <a:gd name="T7" fmla="*/ 120 h 420"/>
                  <a:gd name="T8" fmla="*/ 256 w 391"/>
                  <a:gd name="T9" fmla="*/ 345 h 420"/>
                  <a:gd name="T10" fmla="*/ 0 w 391"/>
                  <a:gd name="T11" fmla="*/ 42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1" h="420">
                    <a:moveTo>
                      <a:pt x="0" y="420"/>
                    </a:moveTo>
                    <a:lnTo>
                      <a:pt x="46" y="75"/>
                    </a:lnTo>
                    <a:lnTo>
                      <a:pt x="271" y="0"/>
                    </a:lnTo>
                    <a:lnTo>
                      <a:pt x="391" y="120"/>
                    </a:lnTo>
                    <a:lnTo>
                      <a:pt x="256" y="345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FFFF99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52" name="Freeform 8">
                <a:extLst>
                  <a:ext uri="{FF2B5EF4-FFF2-40B4-BE49-F238E27FC236}">
                    <a16:creationId xmlns:a16="http://schemas.microsoft.com/office/drawing/2014/main" id="{148198F3-C26B-4DED-A936-DEDC18BAA95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12" y="3345"/>
                <a:ext cx="1116" cy="4388"/>
              </a:xfrm>
              <a:custGeom>
                <a:avLst/>
                <a:gdLst>
                  <a:gd name="T0" fmla="*/ 4 w 354"/>
                  <a:gd name="T1" fmla="*/ 1263 h 1416"/>
                  <a:gd name="T2" fmla="*/ 108 w 354"/>
                  <a:gd name="T3" fmla="*/ 1416 h 1416"/>
                  <a:gd name="T4" fmla="*/ 140 w 354"/>
                  <a:gd name="T5" fmla="*/ 1397 h 1416"/>
                  <a:gd name="T6" fmla="*/ 169 w 354"/>
                  <a:gd name="T7" fmla="*/ 1343 h 1416"/>
                  <a:gd name="T8" fmla="*/ 183 w 354"/>
                  <a:gd name="T9" fmla="*/ 1263 h 1416"/>
                  <a:gd name="T10" fmla="*/ 172 w 354"/>
                  <a:gd name="T11" fmla="*/ 1173 h 1416"/>
                  <a:gd name="T12" fmla="*/ 176 w 354"/>
                  <a:gd name="T13" fmla="*/ 1117 h 1416"/>
                  <a:gd name="T14" fmla="*/ 172 w 354"/>
                  <a:gd name="T15" fmla="*/ 938 h 1416"/>
                  <a:gd name="T16" fmla="*/ 172 w 354"/>
                  <a:gd name="T17" fmla="*/ 714 h 1416"/>
                  <a:gd name="T18" fmla="*/ 172 w 354"/>
                  <a:gd name="T19" fmla="*/ 590 h 1416"/>
                  <a:gd name="T20" fmla="*/ 169 w 354"/>
                  <a:gd name="T21" fmla="*/ 504 h 1416"/>
                  <a:gd name="T22" fmla="*/ 172 w 354"/>
                  <a:gd name="T23" fmla="*/ 389 h 1416"/>
                  <a:gd name="T24" fmla="*/ 181 w 354"/>
                  <a:gd name="T25" fmla="*/ 333 h 1416"/>
                  <a:gd name="T26" fmla="*/ 197 w 354"/>
                  <a:gd name="T27" fmla="*/ 276 h 1416"/>
                  <a:gd name="T28" fmla="*/ 305 w 354"/>
                  <a:gd name="T29" fmla="*/ 116 h 1416"/>
                  <a:gd name="T30" fmla="*/ 341 w 354"/>
                  <a:gd name="T31" fmla="*/ 19 h 1416"/>
                  <a:gd name="T32" fmla="*/ 222 w 354"/>
                  <a:gd name="T33" fmla="*/ 7 h 1416"/>
                  <a:gd name="T34" fmla="*/ 154 w 354"/>
                  <a:gd name="T35" fmla="*/ 30 h 1416"/>
                  <a:gd name="T36" fmla="*/ 58 w 354"/>
                  <a:gd name="T37" fmla="*/ 144 h 1416"/>
                  <a:gd name="T38" fmla="*/ 10 w 354"/>
                  <a:gd name="T39" fmla="*/ 342 h 1416"/>
                  <a:gd name="T40" fmla="*/ 0 w 354"/>
                  <a:gd name="T41" fmla="*/ 568 h 1416"/>
                  <a:gd name="T42" fmla="*/ 4 w 354"/>
                  <a:gd name="T43" fmla="*/ 876 h 1416"/>
                  <a:gd name="T44" fmla="*/ 4 w 354"/>
                  <a:gd name="T45" fmla="*/ 1263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4" h="1416">
                    <a:moveTo>
                      <a:pt x="4" y="1263"/>
                    </a:moveTo>
                    <a:cubicBezTo>
                      <a:pt x="19" y="1381"/>
                      <a:pt x="65" y="1401"/>
                      <a:pt x="108" y="1416"/>
                    </a:cubicBezTo>
                    <a:cubicBezTo>
                      <a:pt x="108" y="1416"/>
                      <a:pt x="135" y="1407"/>
                      <a:pt x="140" y="1397"/>
                    </a:cubicBezTo>
                    <a:cubicBezTo>
                      <a:pt x="152" y="1373"/>
                      <a:pt x="153" y="1356"/>
                      <a:pt x="169" y="1343"/>
                    </a:cubicBezTo>
                    <a:cubicBezTo>
                      <a:pt x="181" y="1313"/>
                      <a:pt x="183" y="1304"/>
                      <a:pt x="183" y="1263"/>
                    </a:cubicBezTo>
                    <a:cubicBezTo>
                      <a:pt x="175" y="1125"/>
                      <a:pt x="185" y="1250"/>
                      <a:pt x="172" y="1173"/>
                    </a:cubicBezTo>
                    <a:cubicBezTo>
                      <a:pt x="169" y="1154"/>
                      <a:pt x="176" y="1117"/>
                      <a:pt x="176" y="1117"/>
                    </a:cubicBezTo>
                    <a:cubicBezTo>
                      <a:pt x="175" y="1080"/>
                      <a:pt x="175" y="1007"/>
                      <a:pt x="172" y="938"/>
                    </a:cubicBezTo>
                    <a:cubicBezTo>
                      <a:pt x="172" y="871"/>
                      <a:pt x="172" y="772"/>
                      <a:pt x="172" y="714"/>
                    </a:cubicBezTo>
                    <a:cubicBezTo>
                      <a:pt x="176" y="702"/>
                      <a:pt x="165" y="658"/>
                      <a:pt x="172" y="590"/>
                    </a:cubicBezTo>
                    <a:cubicBezTo>
                      <a:pt x="177" y="560"/>
                      <a:pt x="169" y="504"/>
                      <a:pt x="169" y="504"/>
                    </a:cubicBezTo>
                    <a:cubicBezTo>
                      <a:pt x="171" y="480"/>
                      <a:pt x="167" y="409"/>
                      <a:pt x="172" y="389"/>
                    </a:cubicBezTo>
                    <a:cubicBezTo>
                      <a:pt x="173" y="360"/>
                      <a:pt x="177" y="352"/>
                      <a:pt x="181" y="333"/>
                    </a:cubicBezTo>
                    <a:cubicBezTo>
                      <a:pt x="185" y="314"/>
                      <a:pt x="176" y="312"/>
                      <a:pt x="197" y="276"/>
                    </a:cubicBezTo>
                    <a:cubicBezTo>
                      <a:pt x="221" y="200"/>
                      <a:pt x="277" y="185"/>
                      <a:pt x="305" y="116"/>
                    </a:cubicBezTo>
                    <a:cubicBezTo>
                      <a:pt x="326" y="75"/>
                      <a:pt x="354" y="37"/>
                      <a:pt x="341" y="19"/>
                    </a:cubicBezTo>
                    <a:cubicBezTo>
                      <a:pt x="328" y="0"/>
                      <a:pt x="254" y="6"/>
                      <a:pt x="222" y="7"/>
                    </a:cubicBezTo>
                    <a:cubicBezTo>
                      <a:pt x="213" y="17"/>
                      <a:pt x="179" y="6"/>
                      <a:pt x="154" y="30"/>
                    </a:cubicBezTo>
                    <a:lnTo>
                      <a:pt x="58" y="144"/>
                    </a:lnTo>
                    <a:lnTo>
                      <a:pt x="10" y="342"/>
                    </a:lnTo>
                    <a:lnTo>
                      <a:pt x="0" y="568"/>
                    </a:lnTo>
                    <a:cubicBezTo>
                      <a:pt x="11" y="770"/>
                      <a:pt x="7" y="725"/>
                      <a:pt x="4" y="876"/>
                    </a:cubicBezTo>
                    <a:cubicBezTo>
                      <a:pt x="10" y="1115"/>
                      <a:pt x="4" y="958"/>
                      <a:pt x="4" y="1263"/>
                    </a:cubicBezTo>
                    <a:close/>
                  </a:path>
                </a:pathLst>
              </a:custGeom>
              <a:solidFill>
                <a:srgbClr val="FFFF99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53" name="Freeform 9">
                <a:extLst>
                  <a:ext uri="{FF2B5EF4-FFF2-40B4-BE49-F238E27FC236}">
                    <a16:creationId xmlns:a16="http://schemas.microsoft.com/office/drawing/2014/main" id="{A4F0278B-CE94-433B-AEFB-68CD7F70A08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49" y="3345"/>
                <a:ext cx="1116" cy="4388"/>
              </a:xfrm>
              <a:custGeom>
                <a:avLst/>
                <a:gdLst>
                  <a:gd name="T0" fmla="*/ 350 w 354"/>
                  <a:gd name="T1" fmla="*/ 1263 h 1416"/>
                  <a:gd name="T2" fmla="*/ 246 w 354"/>
                  <a:gd name="T3" fmla="*/ 1416 h 1416"/>
                  <a:gd name="T4" fmla="*/ 214 w 354"/>
                  <a:gd name="T5" fmla="*/ 1397 h 1416"/>
                  <a:gd name="T6" fmla="*/ 185 w 354"/>
                  <a:gd name="T7" fmla="*/ 1343 h 1416"/>
                  <a:gd name="T8" fmla="*/ 171 w 354"/>
                  <a:gd name="T9" fmla="*/ 1263 h 1416"/>
                  <a:gd name="T10" fmla="*/ 182 w 354"/>
                  <a:gd name="T11" fmla="*/ 1173 h 1416"/>
                  <a:gd name="T12" fmla="*/ 178 w 354"/>
                  <a:gd name="T13" fmla="*/ 1117 h 1416"/>
                  <a:gd name="T14" fmla="*/ 182 w 354"/>
                  <a:gd name="T15" fmla="*/ 938 h 1416"/>
                  <a:gd name="T16" fmla="*/ 182 w 354"/>
                  <a:gd name="T17" fmla="*/ 714 h 1416"/>
                  <a:gd name="T18" fmla="*/ 182 w 354"/>
                  <a:gd name="T19" fmla="*/ 590 h 1416"/>
                  <a:gd name="T20" fmla="*/ 185 w 354"/>
                  <a:gd name="T21" fmla="*/ 504 h 1416"/>
                  <a:gd name="T22" fmla="*/ 182 w 354"/>
                  <a:gd name="T23" fmla="*/ 389 h 1416"/>
                  <a:gd name="T24" fmla="*/ 170 w 354"/>
                  <a:gd name="T25" fmla="*/ 336 h 1416"/>
                  <a:gd name="T26" fmla="*/ 157 w 354"/>
                  <a:gd name="T27" fmla="*/ 276 h 1416"/>
                  <a:gd name="T28" fmla="*/ 49 w 354"/>
                  <a:gd name="T29" fmla="*/ 116 h 1416"/>
                  <a:gd name="T30" fmla="*/ 13 w 354"/>
                  <a:gd name="T31" fmla="*/ 19 h 1416"/>
                  <a:gd name="T32" fmla="*/ 132 w 354"/>
                  <a:gd name="T33" fmla="*/ 7 h 1416"/>
                  <a:gd name="T34" fmla="*/ 200 w 354"/>
                  <a:gd name="T35" fmla="*/ 30 h 1416"/>
                  <a:gd name="T36" fmla="*/ 286 w 354"/>
                  <a:gd name="T37" fmla="*/ 151 h 1416"/>
                  <a:gd name="T38" fmla="*/ 323 w 354"/>
                  <a:gd name="T39" fmla="*/ 240 h 1416"/>
                  <a:gd name="T40" fmla="*/ 344 w 354"/>
                  <a:gd name="T41" fmla="*/ 348 h 1416"/>
                  <a:gd name="T42" fmla="*/ 354 w 354"/>
                  <a:gd name="T43" fmla="*/ 568 h 1416"/>
                  <a:gd name="T44" fmla="*/ 350 w 354"/>
                  <a:gd name="T45" fmla="*/ 876 h 1416"/>
                  <a:gd name="T46" fmla="*/ 350 w 354"/>
                  <a:gd name="T47" fmla="*/ 1263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54" h="1416">
                    <a:moveTo>
                      <a:pt x="350" y="1263"/>
                    </a:moveTo>
                    <a:cubicBezTo>
                      <a:pt x="335" y="1381"/>
                      <a:pt x="289" y="1401"/>
                      <a:pt x="246" y="1416"/>
                    </a:cubicBezTo>
                    <a:cubicBezTo>
                      <a:pt x="246" y="1416"/>
                      <a:pt x="219" y="1407"/>
                      <a:pt x="214" y="1397"/>
                    </a:cubicBezTo>
                    <a:cubicBezTo>
                      <a:pt x="202" y="1373"/>
                      <a:pt x="201" y="1356"/>
                      <a:pt x="185" y="1343"/>
                    </a:cubicBezTo>
                    <a:cubicBezTo>
                      <a:pt x="173" y="1313"/>
                      <a:pt x="171" y="1304"/>
                      <a:pt x="171" y="1263"/>
                    </a:cubicBezTo>
                    <a:cubicBezTo>
                      <a:pt x="179" y="1125"/>
                      <a:pt x="169" y="1250"/>
                      <a:pt x="182" y="1173"/>
                    </a:cubicBezTo>
                    <a:cubicBezTo>
                      <a:pt x="185" y="1154"/>
                      <a:pt x="178" y="1117"/>
                      <a:pt x="178" y="1117"/>
                    </a:cubicBezTo>
                    <a:cubicBezTo>
                      <a:pt x="179" y="1080"/>
                      <a:pt x="179" y="1007"/>
                      <a:pt x="182" y="938"/>
                    </a:cubicBezTo>
                    <a:cubicBezTo>
                      <a:pt x="182" y="871"/>
                      <a:pt x="182" y="772"/>
                      <a:pt x="182" y="714"/>
                    </a:cubicBezTo>
                    <a:cubicBezTo>
                      <a:pt x="178" y="702"/>
                      <a:pt x="189" y="658"/>
                      <a:pt x="182" y="590"/>
                    </a:cubicBezTo>
                    <a:cubicBezTo>
                      <a:pt x="177" y="560"/>
                      <a:pt x="185" y="504"/>
                      <a:pt x="185" y="504"/>
                    </a:cubicBezTo>
                    <a:cubicBezTo>
                      <a:pt x="183" y="480"/>
                      <a:pt x="187" y="409"/>
                      <a:pt x="182" y="389"/>
                    </a:cubicBezTo>
                    <a:cubicBezTo>
                      <a:pt x="181" y="360"/>
                      <a:pt x="174" y="355"/>
                      <a:pt x="170" y="336"/>
                    </a:cubicBezTo>
                    <a:cubicBezTo>
                      <a:pt x="166" y="317"/>
                      <a:pt x="177" y="313"/>
                      <a:pt x="157" y="276"/>
                    </a:cubicBezTo>
                    <a:cubicBezTo>
                      <a:pt x="133" y="200"/>
                      <a:pt x="77" y="185"/>
                      <a:pt x="49" y="116"/>
                    </a:cubicBezTo>
                    <a:cubicBezTo>
                      <a:pt x="28" y="75"/>
                      <a:pt x="0" y="37"/>
                      <a:pt x="13" y="19"/>
                    </a:cubicBezTo>
                    <a:cubicBezTo>
                      <a:pt x="26" y="0"/>
                      <a:pt x="100" y="6"/>
                      <a:pt x="132" y="7"/>
                    </a:cubicBezTo>
                    <a:cubicBezTo>
                      <a:pt x="141" y="17"/>
                      <a:pt x="175" y="6"/>
                      <a:pt x="200" y="30"/>
                    </a:cubicBezTo>
                    <a:lnTo>
                      <a:pt x="286" y="151"/>
                    </a:lnTo>
                    <a:lnTo>
                      <a:pt x="323" y="240"/>
                    </a:lnTo>
                    <a:lnTo>
                      <a:pt x="344" y="348"/>
                    </a:lnTo>
                    <a:lnTo>
                      <a:pt x="354" y="568"/>
                    </a:lnTo>
                    <a:cubicBezTo>
                      <a:pt x="343" y="770"/>
                      <a:pt x="347" y="725"/>
                      <a:pt x="350" y="876"/>
                    </a:cubicBezTo>
                    <a:cubicBezTo>
                      <a:pt x="344" y="1115"/>
                      <a:pt x="350" y="958"/>
                      <a:pt x="350" y="1263"/>
                    </a:cubicBezTo>
                    <a:close/>
                  </a:path>
                </a:pathLst>
              </a:custGeom>
              <a:solidFill>
                <a:srgbClr val="FFFF99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54" name="Oval 10">
                <a:extLst>
                  <a:ext uri="{FF2B5EF4-FFF2-40B4-BE49-F238E27FC236}">
                    <a16:creationId xmlns:a16="http://schemas.microsoft.com/office/drawing/2014/main" id="{B3C92413-BDC0-41AA-BF94-1E80B3FCC65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71" y="3124"/>
                <a:ext cx="511" cy="526"/>
              </a:xfrm>
              <a:prstGeom prst="ellipse">
                <a:avLst/>
              </a:prstGeom>
              <a:solidFill>
                <a:srgbClr val="FFFF99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55" name="Oval 11">
                <a:extLst>
                  <a:ext uri="{FF2B5EF4-FFF2-40B4-BE49-F238E27FC236}">
                    <a16:creationId xmlns:a16="http://schemas.microsoft.com/office/drawing/2014/main" id="{7E499C43-D5C0-46F9-8CAD-E628407224E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-3631721">
                <a:off x="2324" y="1793"/>
                <a:ext cx="602" cy="610"/>
              </a:xfrm>
              <a:prstGeom prst="ellipse">
                <a:avLst/>
              </a:prstGeom>
              <a:solidFill>
                <a:srgbClr val="FFFF99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56" name="Oval 12">
                <a:extLst>
                  <a:ext uri="{FF2B5EF4-FFF2-40B4-BE49-F238E27FC236}">
                    <a16:creationId xmlns:a16="http://schemas.microsoft.com/office/drawing/2014/main" id="{4859A885-79A1-468D-81F9-DFC7231BF73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3631721" flipH="1">
                <a:off x="955" y="1794"/>
                <a:ext cx="602" cy="612"/>
              </a:xfrm>
              <a:prstGeom prst="ellipse">
                <a:avLst/>
              </a:prstGeom>
              <a:solidFill>
                <a:srgbClr val="FFFF99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57" name="Line 13">
                <a:extLst>
                  <a:ext uri="{FF2B5EF4-FFF2-40B4-BE49-F238E27FC236}">
                    <a16:creationId xmlns:a16="http://schemas.microsoft.com/office/drawing/2014/main" id="{88640477-CB38-439A-A337-856D7B7284B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386" y="2353"/>
                <a:ext cx="175" cy="3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58" name="Line 14">
                <a:extLst>
                  <a:ext uri="{FF2B5EF4-FFF2-40B4-BE49-F238E27FC236}">
                    <a16:creationId xmlns:a16="http://schemas.microsoft.com/office/drawing/2014/main" id="{C2ECA5EA-49DB-4257-947F-31E3596DD425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2256" y="2335"/>
                <a:ext cx="223" cy="43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59" name="Group 15">
              <a:extLst>
                <a:ext uri="{FF2B5EF4-FFF2-40B4-BE49-F238E27FC236}">
                  <a16:creationId xmlns:a16="http://schemas.microsoft.com/office/drawing/2014/main" id="{DA02478F-0810-4D2F-8BE8-ECF3C84FAB9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36" y="386"/>
              <a:ext cx="407" cy="1239"/>
              <a:chOff x="912" y="1797"/>
              <a:chExt cx="2053" cy="5936"/>
            </a:xfrm>
          </p:grpSpPr>
          <p:sp>
            <p:nvSpPr>
              <p:cNvPr id="6160" name="Freeform 16">
                <a:extLst>
                  <a:ext uri="{FF2B5EF4-FFF2-40B4-BE49-F238E27FC236}">
                    <a16:creationId xmlns:a16="http://schemas.microsoft.com/office/drawing/2014/main" id="{CD6295CB-DBF8-4CFE-8996-B7FB13D2B07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1422" y="2741"/>
                <a:ext cx="482" cy="607"/>
              </a:xfrm>
              <a:custGeom>
                <a:avLst/>
                <a:gdLst>
                  <a:gd name="T0" fmla="*/ 0 w 391"/>
                  <a:gd name="T1" fmla="*/ 420 h 420"/>
                  <a:gd name="T2" fmla="*/ 46 w 391"/>
                  <a:gd name="T3" fmla="*/ 75 h 420"/>
                  <a:gd name="T4" fmla="*/ 271 w 391"/>
                  <a:gd name="T5" fmla="*/ 0 h 420"/>
                  <a:gd name="T6" fmla="*/ 391 w 391"/>
                  <a:gd name="T7" fmla="*/ 120 h 420"/>
                  <a:gd name="T8" fmla="*/ 256 w 391"/>
                  <a:gd name="T9" fmla="*/ 345 h 420"/>
                  <a:gd name="T10" fmla="*/ 0 w 391"/>
                  <a:gd name="T11" fmla="*/ 42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1" h="420">
                    <a:moveTo>
                      <a:pt x="0" y="420"/>
                    </a:moveTo>
                    <a:lnTo>
                      <a:pt x="46" y="75"/>
                    </a:lnTo>
                    <a:lnTo>
                      <a:pt x="271" y="0"/>
                    </a:lnTo>
                    <a:lnTo>
                      <a:pt x="391" y="120"/>
                    </a:lnTo>
                    <a:lnTo>
                      <a:pt x="256" y="345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61" name="Freeform 17">
                <a:extLst>
                  <a:ext uri="{FF2B5EF4-FFF2-40B4-BE49-F238E27FC236}">
                    <a16:creationId xmlns:a16="http://schemas.microsoft.com/office/drawing/2014/main" id="{BEA81FED-9C08-40BA-A70E-97BBEBF8BC0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60" y="2760"/>
                <a:ext cx="457" cy="580"/>
              </a:xfrm>
              <a:custGeom>
                <a:avLst/>
                <a:gdLst>
                  <a:gd name="T0" fmla="*/ 0 w 391"/>
                  <a:gd name="T1" fmla="*/ 420 h 420"/>
                  <a:gd name="T2" fmla="*/ 46 w 391"/>
                  <a:gd name="T3" fmla="*/ 75 h 420"/>
                  <a:gd name="T4" fmla="*/ 271 w 391"/>
                  <a:gd name="T5" fmla="*/ 0 h 420"/>
                  <a:gd name="T6" fmla="*/ 391 w 391"/>
                  <a:gd name="T7" fmla="*/ 120 h 420"/>
                  <a:gd name="T8" fmla="*/ 256 w 391"/>
                  <a:gd name="T9" fmla="*/ 345 h 420"/>
                  <a:gd name="T10" fmla="*/ 0 w 391"/>
                  <a:gd name="T11" fmla="*/ 42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1" h="420">
                    <a:moveTo>
                      <a:pt x="0" y="420"/>
                    </a:moveTo>
                    <a:lnTo>
                      <a:pt x="46" y="75"/>
                    </a:lnTo>
                    <a:lnTo>
                      <a:pt x="271" y="0"/>
                    </a:lnTo>
                    <a:lnTo>
                      <a:pt x="391" y="120"/>
                    </a:lnTo>
                    <a:lnTo>
                      <a:pt x="256" y="345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62" name="Freeform 18">
                <a:extLst>
                  <a:ext uri="{FF2B5EF4-FFF2-40B4-BE49-F238E27FC236}">
                    <a16:creationId xmlns:a16="http://schemas.microsoft.com/office/drawing/2014/main" id="{C2CE438A-FB17-4E78-BF90-C176EEA744D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12" y="3345"/>
                <a:ext cx="1116" cy="4388"/>
              </a:xfrm>
              <a:custGeom>
                <a:avLst/>
                <a:gdLst>
                  <a:gd name="T0" fmla="*/ 4 w 354"/>
                  <a:gd name="T1" fmla="*/ 1263 h 1416"/>
                  <a:gd name="T2" fmla="*/ 108 w 354"/>
                  <a:gd name="T3" fmla="*/ 1416 h 1416"/>
                  <a:gd name="T4" fmla="*/ 140 w 354"/>
                  <a:gd name="T5" fmla="*/ 1397 h 1416"/>
                  <a:gd name="T6" fmla="*/ 169 w 354"/>
                  <a:gd name="T7" fmla="*/ 1343 h 1416"/>
                  <a:gd name="T8" fmla="*/ 183 w 354"/>
                  <a:gd name="T9" fmla="*/ 1263 h 1416"/>
                  <a:gd name="T10" fmla="*/ 172 w 354"/>
                  <a:gd name="T11" fmla="*/ 1173 h 1416"/>
                  <a:gd name="T12" fmla="*/ 176 w 354"/>
                  <a:gd name="T13" fmla="*/ 1117 h 1416"/>
                  <a:gd name="T14" fmla="*/ 172 w 354"/>
                  <a:gd name="T15" fmla="*/ 938 h 1416"/>
                  <a:gd name="T16" fmla="*/ 172 w 354"/>
                  <a:gd name="T17" fmla="*/ 714 h 1416"/>
                  <a:gd name="T18" fmla="*/ 172 w 354"/>
                  <a:gd name="T19" fmla="*/ 590 h 1416"/>
                  <a:gd name="T20" fmla="*/ 169 w 354"/>
                  <a:gd name="T21" fmla="*/ 504 h 1416"/>
                  <a:gd name="T22" fmla="*/ 172 w 354"/>
                  <a:gd name="T23" fmla="*/ 389 h 1416"/>
                  <a:gd name="T24" fmla="*/ 181 w 354"/>
                  <a:gd name="T25" fmla="*/ 333 h 1416"/>
                  <a:gd name="T26" fmla="*/ 197 w 354"/>
                  <a:gd name="T27" fmla="*/ 276 h 1416"/>
                  <a:gd name="T28" fmla="*/ 305 w 354"/>
                  <a:gd name="T29" fmla="*/ 116 h 1416"/>
                  <a:gd name="T30" fmla="*/ 341 w 354"/>
                  <a:gd name="T31" fmla="*/ 19 h 1416"/>
                  <a:gd name="T32" fmla="*/ 222 w 354"/>
                  <a:gd name="T33" fmla="*/ 7 h 1416"/>
                  <a:gd name="T34" fmla="*/ 154 w 354"/>
                  <a:gd name="T35" fmla="*/ 30 h 1416"/>
                  <a:gd name="T36" fmla="*/ 58 w 354"/>
                  <a:gd name="T37" fmla="*/ 144 h 1416"/>
                  <a:gd name="T38" fmla="*/ 10 w 354"/>
                  <a:gd name="T39" fmla="*/ 342 h 1416"/>
                  <a:gd name="T40" fmla="*/ 0 w 354"/>
                  <a:gd name="T41" fmla="*/ 568 h 1416"/>
                  <a:gd name="T42" fmla="*/ 4 w 354"/>
                  <a:gd name="T43" fmla="*/ 876 h 1416"/>
                  <a:gd name="T44" fmla="*/ 4 w 354"/>
                  <a:gd name="T45" fmla="*/ 1263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4" h="1416">
                    <a:moveTo>
                      <a:pt x="4" y="1263"/>
                    </a:moveTo>
                    <a:cubicBezTo>
                      <a:pt x="19" y="1381"/>
                      <a:pt x="65" y="1401"/>
                      <a:pt x="108" y="1416"/>
                    </a:cubicBezTo>
                    <a:cubicBezTo>
                      <a:pt x="108" y="1416"/>
                      <a:pt x="135" y="1407"/>
                      <a:pt x="140" y="1397"/>
                    </a:cubicBezTo>
                    <a:cubicBezTo>
                      <a:pt x="152" y="1373"/>
                      <a:pt x="153" y="1356"/>
                      <a:pt x="169" y="1343"/>
                    </a:cubicBezTo>
                    <a:cubicBezTo>
                      <a:pt x="181" y="1313"/>
                      <a:pt x="183" y="1304"/>
                      <a:pt x="183" y="1263"/>
                    </a:cubicBezTo>
                    <a:cubicBezTo>
                      <a:pt x="175" y="1125"/>
                      <a:pt x="185" y="1250"/>
                      <a:pt x="172" y="1173"/>
                    </a:cubicBezTo>
                    <a:cubicBezTo>
                      <a:pt x="169" y="1154"/>
                      <a:pt x="176" y="1117"/>
                      <a:pt x="176" y="1117"/>
                    </a:cubicBezTo>
                    <a:cubicBezTo>
                      <a:pt x="175" y="1080"/>
                      <a:pt x="175" y="1007"/>
                      <a:pt x="172" y="938"/>
                    </a:cubicBezTo>
                    <a:cubicBezTo>
                      <a:pt x="172" y="871"/>
                      <a:pt x="172" y="772"/>
                      <a:pt x="172" y="714"/>
                    </a:cubicBezTo>
                    <a:cubicBezTo>
                      <a:pt x="176" y="702"/>
                      <a:pt x="165" y="658"/>
                      <a:pt x="172" y="590"/>
                    </a:cubicBezTo>
                    <a:cubicBezTo>
                      <a:pt x="177" y="560"/>
                      <a:pt x="169" y="504"/>
                      <a:pt x="169" y="504"/>
                    </a:cubicBezTo>
                    <a:cubicBezTo>
                      <a:pt x="171" y="480"/>
                      <a:pt x="167" y="409"/>
                      <a:pt x="172" y="389"/>
                    </a:cubicBezTo>
                    <a:cubicBezTo>
                      <a:pt x="173" y="360"/>
                      <a:pt x="177" y="352"/>
                      <a:pt x="181" y="333"/>
                    </a:cubicBezTo>
                    <a:cubicBezTo>
                      <a:pt x="185" y="314"/>
                      <a:pt x="176" y="312"/>
                      <a:pt x="197" y="276"/>
                    </a:cubicBezTo>
                    <a:cubicBezTo>
                      <a:pt x="221" y="200"/>
                      <a:pt x="277" y="185"/>
                      <a:pt x="305" y="116"/>
                    </a:cubicBezTo>
                    <a:cubicBezTo>
                      <a:pt x="326" y="75"/>
                      <a:pt x="354" y="37"/>
                      <a:pt x="341" y="19"/>
                    </a:cubicBezTo>
                    <a:cubicBezTo>
                      <a:pt x="328" y="0"/>
                      <a:pt x="254" y="6"/>
                      <a:pt x="222" y="7"/>
                    </a:cubicBezTo>
                    <a:cubicBezTo>
                      <a:pt x="213" y="17"/>
                      <a:pt x="179" y="6"/>
                      <a:pt x="154" y="30"/>
                    </a:cubicBezTo>
                    <a:lnTo>
                      <a:pt x="58" y="144"/>
                    </a:lnTo>
                    <a:lnTo>
                      <a:pt x="10" y="342"/>
                    </a:lnTo>
                    <a:lnTo>
                      <a:pt x="0" y="568"/>
                    </a:lnTo>
                    <a:cubicBezTo>
                      <a:pt x="11" y="770"/>
                      <a:pt x="7" y="725"/>
                      <a:pt x="4" y="876"/>
                    </a:cubicBezTo>
                    <a:cubicBezTo>
                      <a:pt x="10" y="1115"/>
                      <a:pt x="4" y="958"/>
                      <a:pt x="4" y="126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63" name="Freeform 19">
                <a:extLst>
                  <a:ext uri="{FF2B5EF4-FFF2-40B4-BE49-F238E27FC236}">
                    <a16:creationId xmlns:a16="http://schemas.microsoft.com/office/drawing/2014/main" id="{B000B57D-B462-4AB1-8D6B-E5D284EB4EB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49" y="3345"/>
                <a:ext cx="1116" cy="4388"/>
              </a:xfrm>
              <a:custGeom>
                <a:avLst/>
                <a:gdLst>
                  <a:gd name="T0" fmla="*/ 350 w 354"/>
                  <a:gd name="T1" fmla="*/ 1263 h 1416"/>
                  <a:gd name="T2" fmla="*/ 246 w 354"/>
                  <a:gd name="T3" fmla="*/ 1416 h 1416"/>
                  <a:gd name="T4" fmla="*/ 214 w 354"/>
                  <a:gd name="T5" fmla="*/ 1397 h 1416"/>
                  <a:gd name="T6" fmla="*/ 185 w 354"/>
                  <a:gd name="T7" fmla="*/ 1343 h 1416"/>
                  <a:gd name="T8" fmla="*/ 171 w 354"/>
                  <a:gd name="T9" fmla="*/ 1263 h 1416"/>
                  <a:gd name="T10" fmla="*/ 182 w 354"/>
                  <a:gd name="T11" fmla="*/ 1173 h 1416"/>
                  <a:gd name="T12" fmla="*/ 178 w 354"/>
                  <a:gd name="T13" fmla="*/ 1117 h 1416"/>
                  <a:gd name="T14" fmla="*/ 182 w 354"/>
                  <a:gd name="T15" fmla="*/ 938 h 1416"/>
                  <a:gd name="T16" fmla="*/ 182 w 354"/>
                  <a:gd name="T17" fmla="*/ 714 h 1416"/>
                  <a:gd name="T18" fmla="*/ 182 w 354"/>
                  <a:gd name="T19" fmla="*/ 590 h 1416"/>
                  <a:gd name="T20" fmla="*/ 185 w 354"/>
                  <a:gd name="T21" fmla="*/ 504 h 1416"/>
                  <a:gd name="T22" fmla="*/ 182 w 354"/>
                  <a:gd name="T23" fmla="*/ 389 h 1416"/>
                  <a:gd name="T24" fmla="*/ 170 w 354"/>
                  <a:gd name="T25" fmla="*/ 336 h 1416"/>
                  <a:gd name="T26" fmla="*/ 157 w 354"/>
                  <a:gd name="T27" fmla="*/ 276 h 1416"/>
                  <a:gd name="T28" fmla="*/ 49 w 354"/>
                  <a:gd name="T29" fmla="*/ 116 h 1416"/>
                  <a:gd name="T30" fmla="*/ 13 w 354"/>
                  <a:gd name="T31" fmla="*/ 19 h 1416"/>
                  <a:gd name="T32" fmla="*/ 132 w 354"/>
                  <a:gd name="T33" fmla="*/ 7 h 1416"/>
                  <a:gd name="T34" fmla="*/ 200 w 354"/>
                  <a:gd name="T35" fmla="*/ 30 h 1416"/>
                  <a:gd name="T36" fmla="*/ 286 w 354"/>
                  <a:gd name="T37" fmla="*/ 151 h 1416"/>
                  <a:gd name="T38" fmla="*/ 323 w 354"/>
                  <a:gd name="T39" fmla="*/ 240 h 1416"/>
                  <a:gd name="T40" fmla="*/ 344 w 354"/>
                  <a:gd name="T41" fmla="*/ 348 h 1416"/>
                  <a:gd name="T42" fmla="*/ 354 w 354"/>
                  <a:gd name="T43" fmla="*/ 568 h 1416"/>
                  <a:gd name="T44" fmla="*/ 350 w 354"/>
                  <a:gd name="T45" fmla="*/ 876 h 1416"/>
                  <a:gd name="T46" fmla="*/ 350 w 354"/>
                  <a:gd name="T47" fmla="*/ 1263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54" h="1416">
                    <a:moveTo>
                      <a:pt x="350" y="1263"/>
                    </a:moveTo>
                    <a:cubicBezTo>
                      <a:pt x="335" y="1381"/>
                      <a:pt x="289" y="1401"/>
                      <a:pt x="246" y="1416"/>
                    </a:cubicBezTo>
                    <a:cubicBezTo>
                      <a:pt x="246" y="1416"/>
                      <a:pt x="219" y="1407"/>
                      <a:pt x="214" y="1397"/>
                    </a:cubicBezTo>
                    <a:cubicBezTo>
                      <a:pt x="202" y="1373"/>
                      <a:pt x="201" y="1356"/>
                      <a:pt x="185" y="1343"/>
                    </a:cubicBezTo>
                    <a:cubicBezTo>
                      <a:pt x="173" y="1313"/>
                      <a:pt x="171" y="1304"/>
                      <a:pt x="171" y="1263"/>
                    </a:cubicBezTo>
                    <a:cubicBezTo>
                      <a:pt x="179" y="1125"/>
                      <a:pt x="169" y="1250"/>
                      <a:pt x="182" y="1173"/>
                    </a:cubicBezTo>
                    <a:cubicBezTo>
                      <a:pt x="185" y="1154"/>
                      <a:pt x="178" y="1117"/>
                      <a:pt x="178" y="1117"/>
                    </a:cubicBezTo>
                    <a:cubicBezTo>
                      <a:pt x="179" y="1080"/>
                      <a:pt x="179" y="1007"/>
                      <a:pt x="182" y="938"/>
                    </a:cubicBezTo>
                    <a:cubicBezTo>
                      <a:pt x="182" y="871"/>
                      <a:pt x="182" y="772"/>
                      <a:pt x="182" y="714"/>
                    </a:cubicBezTo>
                    <a:cubicBezTo>
                      <a:pt x="178" y="702"/>
                      <a:pt x="189" y="658"/>
                      <a:pt x="182" y="590"/>
                    </a:cubicBezTo>
                    <a:cubicBezTo>
                      <a:pt x="177" y="560"/>
                      <a:pt x="185" y="504"/>
                      <a:pt x="185" y="504"/>
                    </a:cubicBezTo>
                    <a:cubicBezTo>
                      <a:pt x="183" y="480"/>
                      <a:pt x="187" y="409"/>
                      <a:pt x="182" y="389"/>
                    </a:cubicBezTo>
                    <a:cubicBezTo>
                      <a:pt x="181" y="360"/>
                      <a:pt x="174" y="355"/>
                      <a:pt x="170" y="336"/>
                    </a:cubicBezTo>
                    <a:cubicBezTo>
                      <a:pt x="166" y="317"/>
                      <a:pt x="177" y="313"/>
                      <a:pt x="157" y="276"/>
                    </a:cubicBezTo>
                    <a:cubicBezTo>
                      <a:pt x="133" y="200"/>
                      <a:pt x="77" y="185"/>
                      <a:pt x="49" y="116"/>
                    </a:cubicBezTo>
                    <a:cubicBezTo>
                      <a:pt x="28" y="75"/>
                      <a:pt x="0" y="37"/>
                      <a:pt x="13" y="19"/>
                    </a:cubicBezTo>
                    <a:cubicBezTo>
                      <a:pt x="26" y="0"/>
                      <a:pt x="100" y="6"/>
                      <a:pt x="132" y="7"/>
                    </a:cubicBezTo>
                    <a:cubicBezTo>
                      <a:pt x="141" y="17"/>
                      <a:pt x="175" y="6"/>
                      <a:pt x="200" y="30"/>
                    </a:cubicBezTo>
                    <a:lnTo>
                      <a:pt x="286" y="151"/>
                    </a:lnTo>
                    <a:lnTo>
                      <a:pt x="323" y="240"/>
                    </a:lnTo>
                    <a:lnTo>
                      <a:pt x="344" y="348"/>
                    </a:lnTo>
                    <a:lnTo>
                      <a:pt x="354" y="568"/>
                    </a:lnTo>
                    <a:cubicBezTo>
                      <a:pt x="343" y="770"/>
                      <a:pt x="347" y="725"/>
                      <a:pt x="350" y="876"/>
                    </a:cubicBezTo>
                    <a:cubicBezTo>
                      <a:pt x="344" y="1115"/>
                      <a:pt x="350" y="958"/>
                      <a:pt x="350" y="126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64" name="Oval 20">
                <a:extLst>
                  <a:ext uri="{FF2B5EF4-FFF2-40B4-BE49-F238E27FC236}">
                    <a16:creationId xmlns:a16="http://schemas.microsoft.com/office/drawing/2014/main" id="{F4C9EF6D-D679-4147-855B-613F0999DF6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71" y="3124"/>
                <a:ext cx="511" cy="526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65" name="Oval 21">
                <a:extLst>
                  <a:ext uri="{FF2B5EF4-FFF2-40B4-BE49-F238E27FC236}">
                    <a16:creationId xmlns:a16="http://schemas.microsoft.com/office/drawing/2014/main" id="{22DDDCF7-446B-464F-89EE-4D5F800CFFE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-3631721">
                <a:off x="2324" y="1793"/>
                <a:ext cx="602" cy="61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66" name="Oval 22">
                <a:extLst>
                  <a:ext uri="{FF2B5EF4-FFF2-40B4-BE49-F238E27FC236}">
                    <a16:creationId xmlns:a16="http://schemas.microsoft.com/office/drawing/2014/main" id="{99261D39-1D72-4DEE-B743-66A7A948D9B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3631721" flipH="1">
                <a:off x="955" y="1794"/>
                <a:ext cx="602" cy="612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67" name="Line 23">
                <a:extLst>
                  <a:ext uri="{FF2B5EF4-FFF2-40B4-BE49-F238E27FC236}">
                    <a16:creationId xmlns:a16="http://schemas.microsoft.com/office/drawing/2014/main" id="{F0D59452-69A5-4132-A949-648620C4EFE8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386" y="2353"/>
                <a:ext cx="175" cy="3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68" name="Line 24">
                <a:extLst>
                  <a:ext uri="{FF2B5EF4-FFF2-40B4-BE49-F238E27FC236}">
                    <a16:creationId xmlns:a16="http://schemas.microsoft.com/office/drawing/2014/main" id="{73EB4198-84AE-4E7C-B030-4CDD19BB846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2256" y="2335"/>
                <a:ext cx="223" cy="43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69" name="Oval 25" descr="Široký šikmo nahoru">
              <a:extLst>
                <a:ext uri="{FF2B5EF4-FFF2-40B4-BE49-F238E27FC236}">
                  <a16:creationId xmlns:a16="http://schemas.microsoft.com/office/drawing/2014/main" id="{3877C8D5-22E6-41BD-941E-F6EF1DA453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70" y="829"/>
              <a:ext cx="534" cy="8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0" name="Oval 26">
              <a:extLst>
                <a:ext uri="{FF2B5EF4-FFF2-40B4-BE49-F238E27FC236}">
                  <a16:creationId xmlns:a16="http://schemas.microsoft.com/office/drawing/2014/main" id="{2CE56559-ACA2-4654-8058-E20B2B8B058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70" y="918"/>
              <a:ext cx="534" cy="86"/>
            </a:xfrm>
            <a:prstGeom prst="ellipse">
              <a:avLst/>
            </a:prstGeom>
            <a:solidFill>
              <a:srgbClr val="FF00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1" name="Line 27">
              <a:extLst>
                <a:ext uri="{FF2B5EF4-FFF2-40B4-BE49-F238E27FC236}">
                  <a16:creationId xmlns:a16="http://schemas.microsoft.com/office/drawing/2014/main" id="{60937D9D-2AFD-4412-8E36-171FB5B17C75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1052" y="831"/>
              <a:ext cx="568" cy="7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2" name="Line 28">
              <a:extLst>
                <a:ext uri="{FF2B5EF4-FFF2-40B4-BE49-F238E27FC236}">
                  <a16:creationId xmlns:a16="http://schemas.microsoft.com/office/drawing/2014/main" id="{68B74E71-80C2-42FC-ACB6-290749257A9E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052" y="831"/>
              <a:ext cx="568" cy="7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3" name="Text Box 29">
              <a:extLst>
                <a:ext uri="{FF2B5EF4-FFF2-40B4-BE49-F238E27FC236}">
                  <a16:creationId xmlns:a16="http://schemas.microsoft.com/office/drawing/2014/main" id="{F7F2C209-0E74-444E-96C4-C3BDE955397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90" y="253"/>
              <a:ext cx="17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cs-CZ" altLang="cs-CZ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cs-CZ" altLang="cs-CZ" sz="2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4" name="Text Box 30">
              <a:extLst>
                <a:ext uri="{FF2B5EF4-FFF2-40B4-BE49-F238E27FC236}">
                  <a16:creationId xmlns:a16="http://schemas.microsoft.com/office/drawing/2014/main" id="{AA0FAE60-44D0-419E-86CA-4A2635F78CC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53" y="253"/>
              <a:ext cx="241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cs-CZ" alt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cs-CZ" altLang="cs-CZ" sz="2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75" name="Text Box 31">
              <a:extLst>
                <a:ext uri="{FF2B5EF4-FFF2-40B4-BE49-F238E27FC236}">
                  <a16:creationId xmlns:a16="http://schemas.microsoft.com/office/drawing/2014/main" id="{2ACBB161-202A-4D5E-ABD3-A8B8151F5A4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150" y="1724"/>
              <a:ext cx="1766" cy="181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cs-CZ" altLang="cs-CZ" sz="14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PRADER-WILLI SYNDROM</a:t>
              </a:r>
              <a:endParaRPr lang="cs-CZ" altLang="cs-CZ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76" name="Group 32">
              <a:extLst>
                <a:ext uri="{FF2B5EF4-FFF2-40B4-BE49-F238E27FC236}">
                  <a16:creationId xmlns:a16="http://schemas.microsoft.com/office/drawing/2014/main" id="{8A76E36F-596E-4F8D-99BA-417F66DD09C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61" y="2351"/>
              <a:ext cx="407" cy="1239"/>
              <a:chOff x="912" y="1797"/>
              <a:chExt cx="2053" cy="5936"/>
            </a:xfrm>
          </p:grpSpPr>
          <p:sp>
            <p:nvSpPr>
              <p:cNvPr id="6177" name="Freeform 33">
                <a:extLst>
                  <a:ext uri="{FF2B5EF4-FFF2-40B4-BE49-F238E27FC236}">
                    <a16:creationId xmlns:a16="http://schemas.microsoft.com/office/drawing/2014/main" id="{84CA75F0-05BF-4224-BEF1-01FDFB44222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1422" y="2741"/>
                <a:ext cx="482" cy="607"/>
              </a:xfrm>
              <a:custGeom>
                <a:avLst/>
                <a:gdLst>
                  <a:gd name="T0" fmla="*/ 0 w 391"/>
                  <a:gd name="T1" fmla="*/ 420 h 420"/>
                  <a:gd name="T2" fmla="*/ 46 w 391"/>
                  <a:gd name="T3" fmla="*/ 75 h 420"/>
                  <a:gd name="T4" fmla="*/ 271 w 391"/>
                  <a:gd name="T5" fmla="*/ 0 h 420"/>
                  <a:gd name="T6" fmla="*/ 391 w 391"/>
                  <a:gd name="T7" fmla="*/ 120 h 420"/>
                  <a:gd name="T8" fmla="*/ 256 w 391"/>
                  <a:gd name="T9" fmla="*/ 345 h 420"/>
                  <a:gd name="T10" fmla="*/ 0 w 391"/>
                  <a:gd name="T11" fmla="*/ 42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1" h="420">
                    <a:moveTo>
                      <a:pt x="0" y="420"/>
                    </a:moveTo>
                    <a:lnTo>
                      <a:pt x="46" y="75"/>
                    </a:lnTo>
                    <a:lnTo>
                      <a:pt x="271" y="0"/>
                    </a:lnTo>
                    <a:lnTo>
                      <a:pt x="391" y="120"/>
                    </a:lnTo>
                    <a:lnTo>
                      <a:pt x="256" y="345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FFFF99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78" name="Freeform 34">
                <a:extLst>
                  <a:ext uri="{FF2B5EF4-FFF2-40B4-BE49-F238E27FC236}">
                    <a16:creationId xmlns:a16="http://schemas.microsoft.com/office/drawing/2014/main" id="{CD4035C0-C5B1-4E4E-B9B7-7950D67813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60" y="2760"/>
                <a:ext cx="457" cy="580"/>
              </a:xfrm>
              <a:custGeom>
                <a:avLst/>
                <a:gdLst>
                  <a:gd name="T0" fmla="*/ 0 w 391"/>
                  <a:gd name="T1" fmla="*/ 420 h 420"/>
                  <a:gd name="T2" fmla="*/ 46 w 391"/>
                  <a:gd name="T3" fmla="*/ 75 h 420"/>
                  <a:gd name="T4" fmla="*/ 271 w 391"/>
                  <a:gd name="T5" fmla="*/ 0 h 420"/>
                  <a:gd name="T6" fmla="*/ 391 w 391"/>
                  <a:gd name="T7" fmla="*/ 120 h 420"/>
                  <a:gd name="T8" fmla="*/ 256 w 391"/>
                  <a:gd name="T9" fmla="*/ 345 h 420"/>
                  <a:gd name="T10" fmla="*/ 0 w 391"/>
                  <a:gd name="T11" fmla="*/ 42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1" h="420">
                    <a:moveTo>
                      <a:pt x="0" y="420"/>
                    </a:moveTo>
                    <a:lnTo>
                      <a:pt x="46" y="75"/>
                    </a:lnTo>
                    <a:lnTo>
                      <a:pt x="271" y="0"/>
                    </a:lnTo>
                    <a:lnTo>
                      <a:pt x="391" y="120"/>
                    </a:lnTo>
                    <a:lnTo>
                      <a:pt x="256" y="345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FFFF99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79" name="Freeform 35">
                <a:extLst>
                  <a:ext uri="{FF2B5EF4-FFF2-40B4-BE49-F238E27FC236}">
                    <a16:creationId xmlns:a16="http://schemas.microsoft.com/office/drawing/2014/main" id="{D7FD8B83-249A-4C0B-8D36-78924CB66B0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12" y="3345"/>
                <a:ext cx="1116" cy="4388"/>
              </a:xfrm>
              <a:custGeom>
                <a:avLst/>
                <a:gdLst>
                  <a:gd name="T0" fmla="*/ 4 w 354"/>
                  <a:gd name="T1" fmla="*/ 1263 h 1416"/>
                  <a:gd name="T2" fmla="*/ 108 w 354"/>
                  <a:gd name="T3" fmla="*/ 1416 h 1416"/>
                  <a:gd name="T4" fmla="*/ 140 w 354"/>
                  <a:gd name="T5" fmla="*/ 1397 h 1416"/>
                  <a:gd name="T6" fmla="*/ 169 w 354"/>
                  <a:gd name="T7" fmla="*/ 1343 h 1416"/>
                  <a:gd name="T8" fmla="*/ 183 w 354"/>
                  <a:gd name="T9" fmla="*/ 1263 h 1416"/>
                  <a:gd name="T10" fmla="*/ 172 w 354"/>
                  <a:gd name="T11" fmla="*/ 1173 h 1416"/>
                  <a:gd name="T12" fmla="*/ 176 w 354"/>
                  <a:gd name="T13" fmla="*/ 1117 h 1416"/>
                  <a:gd name="T14" fmla="*/ 172 w 354"/>
                  <a:gd name="T15" fmla="*/ 938 h 1416"/>
                  <a:gd name="T16" fmla="*/ 172 w 354"/>
                  <a:gd name="T17" fmla="*/ 714 h 1416"/>
                  <a:gd name="T18" fmla="*/ 172 w 354"/>
                  <a:gd name="T19" fmla="*/ 590 h 1416"/>
                  <a:gd name="T20" fmla="*/ 169 w 354"/>
                  <a:gd name="T21" fmla="*/ 504 h 1416"/>
                  <a:gd name="T22" fmla="*/ 172 w 354"/>
                  <a:gd name="T23" fmla="*/ 389 h 1416"/>
                  <a:gd name="T24" fmla="*/ 181 w 354"/>
                  <a:gd name="T25" fmla="*/ 333 h 1416"/>
                  <a:gd name="T26" fmla="*/ 197 w 354"/>
                  <a:gd name="T27" fmla="*/ 276 h 1416"/>
                  <a:gd name="T28" fmla="*/ 305 w 354"/>
                  <a:gd name="T29" fmla="*/ 116 h 1416"/>
                  <a:gd name="T30" fmla="*/ 341 w 354"/>
                  <a:gd name="T31" fmla="*/ 19 h 1416"/>
                  <a:gd name="T32" fmla="*/ 222 w 354"/>
                  <a:gd name="T33" fmla="*/ 7 h 1416"/>
                  <a:gd name="T34" fmla="*/ 154 w 354"/>
                  <a:gd name="T35" fmla="*/ 30 h 1416"/>
                  <a:gd name="T36" fmla="*/ 58 w 354"/>
                  <a:gd name="T37" fmla="*/ 144 h 1416"/>
                  <a:gd name="T38" fmla="*/ 10 w 354"/>
                  <a:gd name="T39" fmla="*/ 342 h 1416"/>
                  <a:gd name="T40" fmla="*/ 0 w 354"/>
                  <a:gd name="T41" fmla="*/ 568 h 1416"/>
                  <a:gd name="T42" fmla="*/ 4 w 354"/>
                  <a:gd name="T43" fmla="*/ 876 h 1416"/>
                  <a:gd name="T44" fmla="*/ 4 w 354"/>
                  <a:gd name="T45" fmla="*/ 1263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4" h="1416">
                    <a:moveTo>
                      <a:pt x="4" y="1263"/>
                    </a:moveTo>
                    <a:cubicBezTo>
                      <a:pt x="19" y="1381"/>
                      <a:pt x="65" y="1401"/>
                      <a:pt x="108" y="1416"/>
                    </a:cubicBezTo>
                    <a:cubicBezTo>
                      <a:pt x="108" y="1416"/>
                      <a:pt x="135" y="1407"/>
                      <a:pt x="140" y="1397"/>
                    </a:cubicBezTo>
                    <a:cubicBezTo>
                      <a:pt x="152" y="1373"/>
                      <a:pt x="153" y="1356"/>
                      <a:pt x="169" y="1343"/>
                    </a:cubicBezTo>
                    <a:cubicBezTo>
                      <a:pt x="181" y="1313"/>
                      <a:pt x="183" y="1304"/>
                      <a:pt x="183" y="1263"/>
                    </a:cubicBezTo>
                    <a:cubicBezTo>
                      <a:pt x="175" y="1125"/>
                      <a:pt x="185" y="1250"/>
                      <a:pt x="172" y="1173"/>
                    </a:cubicBezTo>
                    <a:cubicBezTo>
                      <a:pt x="169" y="1154"/>
                      <a:pt x="176" y="1117"/>
                      <a:pt x="176" y="1117"/>
                    </a:cubicBezTo>
                    <a:cubicBezTo>
                      <a:pt x="175" y="1080"/>
                      <a:pt x="175" y="1007"/>
                      <a:pt x="172" y="938"/>
                    </a:cubicBezTo>
                    <a:cubicBezTo>
                      <a:pt x="172" y="871"/>
                      <a:pt x="172" y="772"/>
                      <a:pt x="172" y="714"/>
                    </a:cubicBezTo>
                    <a:cubicBezTo>
                      <a:pt x="176" y="702"/>
                      <a:pt x="165" y="658"/>
                      <a:pt x="172" y="590"/>
                    </a:cubicBezTo>
                    <a:cubicBezTo>
                      <a:pt x="177" y="560"/>
                      <a:pt x="169" y="504"/>
                      <a:pt x="169" y="504"/>
                    </a:cubicBezTo>
                    <a:cubicBezTo>
                      <a:pt x="171" y="480"/>
                      <a:pt x="167" y="409"/>
                      <a:pt x="172" y="389"/>
                    </a:cubicBezTo>
                    <a:cubicBezTo>
                      <a:pt x="173" y="360"/>
                      <a:pt x="177" y="352"/>
                      <a:pt x="181" y="333"/>
                    </a:cubicBezTo>
                    <a:cubicBezTo>
                      <a:pt x="185" y="314"/>
                      <a:pt x="176" y="312"/>
                      <a:pt x="197" y="276"/>
                    </a:cubicBezTo>
                    <a:cubicBezTo>
                      <a:pt x="221" y="200"/>
                      <a:pt x="277" y="185"/>
                      <a:pt x="305" y="116"/>
                    </a:cubicBezTo>
                    <a:cubicBezTo>
                      <a:pt x="326" y="75"/>
                      <a:pt x="354" y="37"/>
                      <a:pt x="341" y="19"/>
                    </a:cubicBezTo>
                    <a:cubicBezTo>
                      <a:pt x="328" y="0"/>
                      <a:pt x="254" y="6"/>
                      <a:pt x="222" y="7"/>
                    </a:cubicBezTo>
                    <a:cubicBezTo>
                      <a:pt x="213" y="17"/>
                      <a:pt x="179" y="6"/>
                      <a:pt x="154" y="30"/>
                    </a:cubicBezTo>
                    <a:lnTo>
                      <a:pt x="58" y="144"/>
                    </a:lnTo>
                    <a:lnTo>
                      <a:pt x="10" y="342"/>
                    </a:lnTo>
                    <a:lnTo>
                      <a:pt x="0" y="568"/>
                    </a:lnTo>
                    <a:cubicBezTo>
                      <a:pt x="11" y="770"/>
                      <a:pt x="7" y="725"/>
                      <a:pt x="4" y="876"/>
                    </a:cubicBezTo>
                    <a:cubicBezTo>
                      <a:pt x="10" y="1115"/>
                      <a:pt x="4" y="958"/>
                      <a:pt x="4" y="1263"/>
                    </a:cubicBezTo>
                    <a:close/>
                  </a:path>
                </a:pathLst>
              </a:custGeom>
              <a:solidFill>
                <a:srgbClr val="FFFF99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80" name="Freeform 36">
                <a:extLst>
                  <a:ext uri="{FF2B5EF4-FFF2-40B4-BE49-F238E27FC236}">
                    <a16:creationId xmlns:a16="http://schemas.microsoft.com/office/drawing/2014/main" id="{A0F26296-C9FA-4671-B807-11CB8688D2C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49" y="3345"/>
                <a:ext cx="1116" cy="4388"/>
              </a:xfrm>
              <a:custGeom>
                <a:avLst/>
                <a:gdLst>
                  <a:gd name="T0" fmla="*/ 350 w 354"/>
                  <a:gd name="T1" fmla="*/ 1263 h 1416"/>
                  <a:gd name="T2" fmla="*/ 246 w 354"/>
                  <a:gd name="T3" fmla="*/ 1416 h 1416"/>
                  <a:gd name="T4" fmla="*/ 214 w 354"/>
                  <a:gd name="T5" fmla="*/ 1397 h 1416"/>
                  <a:gd name="T6" fmla="*/ 185 w 354"/>
                  <a:gd name="T7" fmla="*/ 1343 h 1416"/>
                  <a:gd name="T8" fmla="*/ 171 w 354"/>
                  <a:gd name="T9" fmla="*/ 1263 h 1416"/>
                  <a:gd name="T10" fmla="*/ 182 w 354"/>
                  <a:gd name="T11" fmla="*/ 1173 h 1416"/>
                  <a:gd name="T12" fmla="*/ 178 w 354"/>
                  <a:gd name="T13" fmla="*/ 1117 h 1416"/>
                  <a:gd name="T14" fmla="*/ 182 w 354"/>
                  <a:gd name="T15" fmla="*/ 938 h 1416"/>
                  <a:gd name="T16" fmla="*/ 182 w 354"/>
                  <a:gd name="T17" fmla="*/ 714 h 1416"/>
                  <a:gd name="T18" fmla="*/ 182 w 354"/>
                  <a:gd name="T19" fmla="*/ 590 h 1416"/>
                  <a:gd name="T20" fmla="*/ 185 w 354"/>
                  <a:gd name="T21" fmla="*/ 504 h 1416"/>
                  <a:gd name="T22" fmla="*/ 182 w 354"/>
                  <a:gd name="T23" fmla="*/ 389 h 1416"/>
                  <a:gd name="T24" fmla="*/ 170 w 354"/>
                  <a:gd name="T25" fmla="*/ 336 h 1416"/>
                  <a:gd name="T26" fmla="*/ 157 w 354"/>
                  <a:gd name="T27" fmla="*/ 276 h 1416"/>
                  <a:gd name="T28" fmla="*/ 49 w 354"/>
                  <a:gd name="T29" fmla="*/ 116 h 1416"/>
                  <a:gd name="T30" fmla="*/ 13 w 354"/>
                  <a:gd name="T31" fmla="*/ 19 h 1416"/>
                  <a:gd name="T32" fmla="*/ 132 w 354"/>
                  <a:gd name="T33" fmla="*/ 7 h 1416"/>
                  <a:gd name="T34" fmla="*/ 200 w 354"/>
                  <a:gd name="T35" fmla="*/ 30 h 1416"/>
                  <a:gd name="T36" fmla="*/ 286 w 354"/>
                  <a:gd name="T37" fmla="*/ 151 h 1416"/>
                  <a:gd name="T38" fmla="*/ 323 w 354"/>
                  <a:gd name="T39" fmla="*/ 240 h 1416"/>
                  <a:gd name="T40" fmla="*/ 344 w 354"/>
                  <a:gd name="T41" fmla="*/ 348 h 1416"/>
                  <a:gd name="T42" fmla="*/ 354 w 354"/>
                  <a:gd name="T43" fmla="*/ 568 h 1416"/>
                  <a:gd name="T44" fmla="*/ 350 w 354"/>
                  <a:gd name="T45" fmla="*/ 876 h 1416"/>
                  <a:gd name="T46" fmla="*/ 350 w 354"/>
                  <a:gd name="T47" fmla="*/ 1263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54" h="1416">
                    <a:moveTo>
                      <a:pt x="350" y="1263"/>
                    </a:moveTo>
                    <a:cubicBezTo>
                      <a:pt x="335" y="1381"/>
                      <a:pt x="289" y="1401"/>
                      <a:pt x="246" y="1416"/>
                    </a:cubicBezTo>
                    <a:cubicBezTo>
                      <a:pt x="246" y="1416"/>
                      <a:pt x="219" y="1407"/>
                      <a:pt x="214" y="1397"/>
                    </a:cubicBezTo>
                    <a:cubicBezTo>
                      <a:pt x="202" y="1373"/>
                      <a:pt x="201" y="1356"/>
                      <a:pt x="185" y="1343"/>
                    </a:cubicBezTo>
                    <a:cubicBezTo>
                      <a:pt x="173" y="1313"/>
                      <a:pt x="171" y="1304"/>
                      <a:pt x="171" y="1263"/>
                    </a:cubicBezTo>
                    <a:cubicBezTo>
                      <a:pt x="179" y="1125"/>
                      <a:pt x="169" y="1250"/>
                      <a:pt x="182" y="1173"/>
                    </a:cubicBezTo>
                    <a:cubicBezTo>
                      <a:pt x="185" y="1154"/>
                      <a:pt x="178" y="1117"/>
                      <a:pt x="178" y="1117"/>
                    </a:cubicBezTo>
                    <a:cubicBezTo>
                      <a:pt x="179" y="1080"/>
                      <a:pt x="179" y="1007"/>
                      <a:pt x="182" y="938"/>
                    </a:cubicBezTo>
                    <a:cubicBezTo>
                      <a:pt x="182" y="871"/>
                      <a:pt x="182" y="772"/>
                      <a:pt x="182" y="714"/>
                    </a:cubicBezTo>
                    <a:cubicBezTo>
                      <a:pt x="178" y="702"/>
                      <a:pt x="189" y="658"/>
                      <a:pt x="182" y="590"/>
                    </a:cubicBezTo>
                    <a:cubicBezTo>
                      <a:pt x="177" y="560"/>
                      <a:pt x="185" y="504"/>
                      <a:pt x="185" y="504"/>
                    </a:cubicBezTo>
                    <a:cubicBezTo>
                      <a:pt x="183" y="480"/>
                      <a:pt x="187" y="409"/>
                      <a:pt x="182" y="389"/>
                    </a:cubicBezTo>
                    <a:cubicBezTo>
                      <a:pt x="181" y="360"/>
                      <a:pt x="174" y="355"/>
                      <a:pt x="170" y="336"/>
                    </a:cubicBezTo>
                    <a:cubicBezTo>
                      <a:pt x="166" y="317"/>
                      <a:pt x="177" y="313"/>
                      <a:pt x="157" y="276"/>
                    </a:cubicBezTo>
                    <a:cubicBezTo>
                      <a:pt x="133" y="200"/>
                      <a:pt x="77" y="185"/>
                      <a:pt x="49" y="116"/>
                    </a:cubicBezTo>
                    <a:cubicBezTo>
                      <a:pt x="28" y="75"/>
                      <a:pt x="0" y="37"/>
                      <a:pt x="13" y="19"/>
                    </a:cubicBezTo>
                    <a:cubicBezTo>
                      <a:pt x="26" y="0"/>
                      <a:pt x="100" y="6"/>
                      <a:pt x="132" y="7"/>
                    </a:cubicBezTo>
                    <a:cubicBezTo>
                      <a:pt x="141" y="17"/>
                      <a:pt x="175" y="6"/>
                      <a:pt x="200" y="30"/>
                    </a:cubicBezTo>
                    <a:lnTo>
                      <a:pt x="286" y="151"/>
                    </a:lnTo>
                    <a:lnTo>
                      <a:pt x="323" y="240"/>
                    </a:lnTo>
                    <a:lnTo>
                      <a:pt x="344" y="348"/>
                    </a:lnTo>
                    <a:lnTo>
                      <a:pt x="354" y="568"/>
                    </a:lnTo>
                    <a:cubicBezTo>
                      <a:pt x="343" y="770"/>
                      <a:pt x="347" y="725"/>
                      <a:pt x="350" y="876"/>
                    </a:cubicBezTo>
                    <a:cubicBezTo>
                      <a:pt x="344" y="1115"/>
                      <a:pt x="350" y="958"/>
                      <a:pt x="350" y="1263"/>
                    </a:cubicBezTo>
                    <a:close/>
                  </a:path>
                </a:pathLst>
              </a:custGeom>
              <a:solidFill>
                <a:srgbClr val="FFFF99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81" name="Oval 37">
                <a:extLst>
                  <a:ext uri="{FF2B5EF4-FFF2-40B4-BE49-F238E27FC236}">
                    <a16:creationId xmlns:a16="http://schemas.microsoft.com/office/drawing/2014/main" id="{FA3C1A6A-E460-4370-B346-11937E0761C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71" y="3124"/>
                <a:ext cx="511" cy="526"/>
              </a:xfrm>
              <a:prstGeom prst="ellipse">
                <a:avLst/>
              </a:prstGeom>
              <a:solidFill>
                <a:srgbClr val="FFFF99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82" name="Oval 38">
                <a:extLst>
                  <a:ext uri="{FF2B5EF4-FFF2-40B4-BE49-F238E27FC236}">
                    <a16:creationId xmlns:a16="http://schemas.microsoft.com/office/drawing/2014/main" id="{6B33971B-7CCC-421A-B345-ABE3AF510BC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-3631721">
                <a:off x="2324" y="1793"/>
                <a:ext cx="602" cy="610"/>
              </a:xfrm>
              <a:prstGeom prst="ellipse">
                <a:avLst/>
              </a:prstGeom>
              <a:solidFill>
                <a:srgbClr val="FFFF99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83" name="Oval 39">
                <a:extLst>
                  <a:ext uri="{FF2B5EF4-FFF2-40B4-BE49-F238E27FC236}">
                    <a16:creationId xmlns:a16="http://schemas.microsoft.com/office/drawing/2014/main" id="{2690028C-5EB4-48A4-BE39-B4BACAB3BE7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3631721" flipH="1">
                <a:off x="955" y="1794"/>
                <a:ext cx="602" cy="612"/>
              </a:xfrm>
              <a:prstGeom prst="ellipse">
                <a:avLst/>
              </a:prstGeom>
              <a:solidFill>
                <a:srgbClr val="FFFF99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84" name="Line 40">
                <a:extLst>
                  <a:ext uri="{FF2B5EF4-FFF2-40B4-BE49-F238E27FC236}">
                    <a16:creationId xmlns:a16="http://schemas.microsoft.com/office/drawing/2014/main" id="{53E2B27C-333A-4AA9-8FFB-3B138B793AE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386" y="2353"/>
                <a:ext cx="175" cy="3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85" name="Line 41">
                <a:extLst>
                  <a:ext uri="{FF2B5EF4-FFF2-40B4-BE49-F238E27FC236}">
                    <a16:creationId xmlns:a16="http://schemas.microsoft.com/office/drawing/2014/main" id="{376D1B30-7C62-434A-90CE-852EF9B7700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2256" y="2335"/>
                <a:ext cx="223" cy="43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86" name="Oval 42" descr="Široký šikmo nahoru">
              <a:extLst>
                <a:ext uri="{FF2B5EF4-FFF2-40B4-BE49-F238E27FC236}">
                  <a16:creationId xmlns:a16="http://schemas.microsoft.com/office/drawing/2014/main" id="{9DEF70F1-47E1-402C-995A-65D69C58E1D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5" y="2794"/>
              <a:ext cx="534" cy="8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87" name="Oval 43">
              <a:extLst>
                <a:ext uri="{FF2B5EF4-FFF2-40B4-BE49-F238E27FC236}">
                  <a16:creationId xmlns:a16="http://schemas.microsoft.com/office/drawing/2014/main" id="{91B8FB50-6E18-4949-AE08-088C12CEFD2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95" y="2883"/>
              <a:ext cx="534" cy="85"/>
            </a:xfrm>
            <a:prstGeom prst="ellipse">
              <a:avLst/>
            </a:prstGeom>
            <a:solidFill>
              <a:srgbClr val="FF00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88" name="Group 44">
              <a:extLst>
                <a:ext uri="{FF2B5EF4-FFF2-40B4-BE49-F238E27FC236}">
                  <a16:creationId xmlns:a16="http://schemas.microsoft.com/office/drawing/2014/main" id="{B99DC03F-5272-4560-82F9-4F10B653584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36" y="2351"/>
              <a:ext cx="407" cy="1239"/>
              <a:chOff x="912" y="1797"/>
              <a:chExt cx="2053" cy="5936"/>
            </a:xfrm>
          </p:grpSpPr>
          <p:sp>
            <p:nvSpPr>
              <p:cNvPr id="6189" name="Freeform 45">
                <a:extLst>
                  <a:ext uri="{FF2B5EF4-FFF2-40B4-BE49-F238E27FC236}">
                    <a16:creationId xmlns:a16="http://schemas.microsoft.com/office/drawing/2014/main" id="{3A5CAA43-4B53-4005-9488-A4F6ECAF39E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H="1">
                <a:off x="1422" y="2741"/>
                <a:ext cx="482" cy="607"/>
              </a:xfrm>
              <a:custGeom>
                <a:avLst/>
                <a:gdLst>
                  <a:gd name="T0" fmla="*/ 0 w 391"/>
                  <a:gd name="T1" fmla="*/ 420 h 420"/>
                  <a:gd name="T2" fmla="*/ 46 w 391"/>
                  <a:gd name="T3" fmla="*/ 75 h 420"/>
                  <a:gd name="T4" fmla="*/ 271 w 391"/>
                  <a:gd name="T5" fmla="*/ 0 h 420"/>
                  <a:gd name="T6" fmla="*/ 391 w 391"/>
                  <a:gd name="T7" fmla="*/ 120 h 420"/>
                  <a:gd name="T8" fmla="*/ 256 w 391"/>
                  <a:gd name="T9" fmla="*/ 345 h 420"/>
                  <a:gd name="T10" fmla="*/ 0 w 391"/>
                  <a:gd name="T11" fmla="*/ 42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1" h="420">
                    <a:moveTo>
                      <a:pt x="0" y="420"/>
                    </a:moveTo>
                    <a:lnTo>
                      <a:pt x="46" y="75"/>
                    </a:lnTo>
                    <a:lnTo>
                      <a:pt x="271" y="0"/>
                    </a:lnTo>
                    <a:lnTo>
                      <a:pt x="391" y="120"/>
                    </a:lnTo>
                    <a:lnTo>
                      <a:pt x="256" y="345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90" name="Freeform 46">
                <a:extLst>
                  <a:ext uri="{FF2B5EF4-FFF2-40B4-BE49-F238E27FC236}">
                    <a16:creationId xmlns:a16="http://schemas.microsoft.com/office/drawing/2014/main" id="{66F116B2-0A61-4457-86E8-7094A35ADA6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960" y="2760"/>
                <a:ext cx="457" cy="580"/>
              </a:xfrm>
              <a:custGeom>
                <a:avLst/>
                <a:gdLst>
                  <a:gd name="T0" fmla="*/ 0 w 391"/>
                  <a:gd name="T1" fmla="*/ 420 h 420"/>
                  <a:gd name="T2" fmla="*/ 46 w 391"/>
                  <a:gd name="T3" fmla="*/ 75 h 420"/>
                  <a:gd name="T4" fmla="*/ 271 w 391"/>
                  <a:gd name="T5" fmla="*/ 0 h 420"/>
                  <a:gd name="T6" fmla="*/ 391 w 391"/>
                  <a:gd name="T7" fmla="*/ 120 h 420"/>
                  <a:gd name="T8" fmla="*/ 256 w 391"/>
                  <a:gd name="T9" fmla="*/ 345 h 420"/>
                  <a:gd name="T10" fmla="*/ 0 w 391"/>
                  <a:gd name="T11" fmla="*/ 42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1" h="420">
                    <a:moveTo>
                      <a:pt x="0" y="420"/>
                    </a:moveTo>
                    <a:lnTo>
                      <a:pt x="46" y="75"/>
                    </a:lnTo>
                    <a:lnTo>
                      <a:pt x="271" y="0"/>
                    </a:lnTo>
                    <a:lnTo>
                      <a:pt x="391" y="120"/>
                    </a:lnTo>
                    <a:lnTo>
                      <a:pt x="256" y="345"/>
                    </a:lnTo>
                    <a:lnTo>
                      <a:pt x="0" y="420"/>
                    </a:lnTo>
                    <a:close/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91" name="Freeform 47">
                <a:extLst>
                  <a:ext uri="{FF2B5EF4-FFF2-40B4-BE49-F238E27FC236}">
                    <a16:creationId xmlns:a16="http://schemas.microsoft.com/office/drawing/2014/main" id="{8D558FB6-5220-4594-B0CF-8581EF9AB6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12" y="3345"/>
                <a:ext cx="1116" cy="4388"/>
              </a:xfrm>
              <a:custGeom>
                <a:avLst/>
                <a:gdLst>
                  <a:gd name="T0" fmla="*/ 4 w 354"/>
                  <a:gd name="T1" fmla="*/ 1263 h 1416"/>
                  <a:gd name="T2" fmla="*/ 108 w 354"/>
                  <a:gd name="T3" fmla="*/ 1416 h 1416"/>
                  <a:gd name="T4" fmla="*/ 140 w 354"/>
                  <a:gd name="T5" fmla="*/ 1397 h 1416"/>
                  <a:gd name="T6" fmla="*/ 169 w 354"/>
                  <a:gd name="T7" fmla="*/ 1343 h 1416"/>
                  <a:gd name="T8" fmla="*/ 183 w 354"/>
                  <a:gd name="T9" fmla="*/ 1263 h 1416"/>
                  <a:gd name="T10" fmla="*/ 172 w 354"/>
                  <a:gd name="T11" fmla="*/ 1173 h 1416"/>
                  <a:gd name="T12" fmla="*/ 176 w 354"/>
                  <a:gd name="T13" fmla="*/ 1117 h 1416"/>
                  <a:gd name="T14" fmla="*/ 172 w 354"/>
                  <a:gd name="T15" fmla="*/ 938 h 1416"/>
                  <a:gd name="T16" fmla="*/ 172 w 354"/>
                  <a:gd name="T17" fmla="*/ 714 h 1416"/>
                  <a:gd name="T18" fmla="*/ 172 w 354"/>
                  <a:gd name="T19" fmla="*/ 590 h 1416"/>
                  <a:gd name="T20" fmla="*/ 169 w 354"/>
                  <a:gd name="T21" fmla="*/ 504 h 1416"/>
                  <a:gd name="T22" fmla="*/ 172 w 354"/>
                  <a:gd name="T23" fmla="*/ 389 h 1416"/>
                  <a:gd name="T24" fmla="*/ 181 w 354"/>
                  <a:gd name="T25" fmla="*/ 333 h 1416"/>
                  <a:gd name="T26" fmla="*/ 197 w 354"/>
                  <a:gd name="T27" fmla="*/ 276 h 1416"/>
                  <a:gd name="T28" fmla="*/ 305 w 354"/>
                  <a:gd name="T29" fmla="*/ 116 h 1416"/>
                  <a:gd name="T30" fmla="*/ 341 w 354"/>
                  <a:gd name="T31" fmla="*/ 19 h 1416"/>
                  <a:gd name="T32" fmla="*/ 222 w 354"/>
                  <a:gd name="T33" fmla="*/ 7 h 1416"/>
                  <a:gd name="T34" fmla="*/ 154 w 354"/>
                  <a:gd name="T35" fmla="*/ 30 h 1416"/>
                  <a:gd name="T36" fmla="*/ 58 w 354"/>
                  <a:gd name="T37" fmla="*/ 144 h 1416"/>
                  <a:gd name="T38" fmla="*/ 10 w 354"/>
                  <a:gd name="T39" fmla="*/ 342 h 1416"/>
                  <a:gd name="T40" fmla="*/ 0 w 354"/>
                  <a:gd name="T41" fmla="*/ 568 h 1416"/>
                  <a:gd name="T42" fmla="*/ 4 w 354"/>
                  <a:gd name="T43" fmla="*/ 876 h 1416"/>
                  <a:gd name="T44" fmla="*/ 4 w 354"/>
                  <a:gd name="T45" fmla="*/ 1263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4" h="1416">
                    <a:moveTo>
                      <a:pt x="4" y="1263"/>
                    </a:moveTo>
                    <a:cubicBezTo>
                      <a:pt x="19" y="1381"/>
                      <a:pt x="65" y="1401"/>
                      <a:pt x="108" y="1416"/>
                    </a:cubicBezTo>
                    <a:cubicBezTo>
                      <a:pt x="108" y="1416"/>
                      <a:pt x="135" y="1407"/>
                      <a:pt x="140" y="1397"/>
                    </a:cubicBezTo>
                    <a:cubicBezTo>
                      <a:pt x="152" y="1373"/>
                      <a:pt x="153" y="1356"/>
                      <a:pt x="169" y="1343"/>
                    </a:cubicBezTo>
                    <a:cubicBezTo>
                      <a:pt x="181" y="1313"/>
                      <a:pt x="183" y="1304"/>
                      <a:pt x="183" y="1263"/>
                    </a:cubicBezTo>
                    <a:cubicBezTo>
                      <a:pt x="175" y="1125"/>
                      <a:pt x="185" y="1250"/>
                      <a:pt x="172" y="1173"/>
                    </a:cubicBezTo>
                    <a:cubicBezTo>
                      <a:pt x="169" y="1154"/>
                      <a:pt x="176" y="1117"/>
                      <a:pt x="176" y="1117"/>
                    </a:cubicBezTo>
                    <a:cubicBezTo>
                      <a:pt x="175" y="1080"/>
                      <a:pt x="175" y="1007"/>
                      <a:pt x="172" y="938"/>
                    </a:cubicBezTo>
                    <a:cubicBezTo>
                      <a:pt x="172" y="871"/>
                      <a:pt x="172" y="772"/>
                      <a:pt x="172" y="714"/>
                    </a:cubicBezTo>
                    <a:cubicBezTo>
                      <a:pt x="176" y="702"/>
                      <a:pt x="165" y="658"/>
                      <a:pt x="172" y="590"/>
                    </a:cubicBezTo>
                    <a:cubicBezTo>
                      <a:pt x="177" y="560"/>
                      <a:pt x="169" y="504"/>
                      <a:pt x="169" y="504"/>
                    </a:cubicBezTo>
                    <a:cubicBezTo>
                      <a:pt x="171" y="480"/>
                      <a:pt x="167" y="409"/>
                      <a:pt x="172" y="389"/>
                    </a:cubicBezTo>
                    <a:cubicBezTo>
                      <a:pt x="173" y="360"/>
                      <a:pt x="177" y="352"/>
                      <a:pt x="181" y="333"/>
                    </a:cubicBezTo>
                    <a:cubicBezTo>
                      <a:pt x="185" y="314"/>
                      <a:pt x="176" y="312"/>
                      <a:pt x="197" y="276"/>
                    </a:cubicBezTo>
                    <a:cubicBezTo>
                      <a:pt x="221" y="200"/>
                      <a:pt x="277" y="185"/>
                      <a:pt x="305" y="116"/>
                    </a:cubicBezTo>
                    <a:cubicBezTo>
                      <a:pt x="326" y="75"/>
                      <a:pt x="354" y="37"/>
                      <a:pt x="341" y="19"/>
                    </a:cubicBezTo>
                    <a:cubicBezTo>
                      <a:pt x="328" y="0"/>
                      <a:pt x="254" y="6"/>
                      <a:pt x="222" y="7"/>
                    </a:cubicBezTo>
                    <a:cubicBezTo>
                      <a:pt x="213" y="17"/>
                      <a:pt x="179" y="6"/>
                      <a:pt x="154" y="30"/>
                    </a:cubicBezTo>
                    <a:lnTo>
                      <a:pt x="58" y="144"/>
                    </a:lnTo>
                    <a:lnTo>
                      <a:pt x="10" y="342"/>
                    </a:lnTo>
                    <a:lnTo>
                      <a:pt x="0" y="568"/>
                    </a:lnTo>
                    <a:cubicBezTo>
                      <a:pt x="11" y="770"/>
                      <a:pt x="7" y="725"/>
                      <a:pt x="4" y="876"/>
                    </a:cubicBezTo>
                    <a:cubicBezTo>
                      <a:pt x="10" y="1115"/>
                      <a:pt x="4" y="958"/>
                      <a:pt x="4" y="126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92" name="Freeform 48">
                <a:extLst>
                  <a:ext uri="{FF2B5EF4-FFF2-40B4-BE49-F238E27FC236}">
                    <a16:creationId xmlns:a16="http://schemas.microsoft.com/office/drawing/2014/main" id="{F869936D-5E15-449D-B552-3CA3AC39E58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1849" y="3345"/>
                <a:ext cx="1116" cy="4388"/>
              </a:xfrm>
              <a:custGeom>
                <a:avLst/>
                <a:gdLst>
                  <a:gd name="T0" fmla="*/ 350 w 354"/>
                  <a:gd name="T1" fmla="*/ 1263 h 1416"/>
                  <a:gd name="T2" fmla="*/ 246 w 354"/>
                  <a:gd name="T3" fmla="*/ 1416 h 1416"/>
                  <a:gd name="T4" fmla="*/ 214 w 354"/>
                  <a:gd name="T5" fmla="*/ 1397 h 1416"/>
                  <a:gd name="T6" fmla="*/ 185 w 354"/>
                  <a:gd name="T7" fmla="*/ 1343 h 1416"/>
                  <a:gd name="T8" fmla="*/ 171 w 354"/>
                  <a:gd name="T9" fmla="*/ 1263 h 1416"/>
                  <a:gd name="T10" fmla="*/ 182 w 354"/>
                  <a:gd name="T11" fmla="*/ 1173 h 1416"/>
                  <a:gd name="T12" fmla="*/ 178 w 354"/>
                  <a:gd name="T13" fmla="*/ 1117 h 1416"/>
                  <a:gd name="T14" fmla="*/ 182 w 354"/>
                  <a:gd name="T15" fmla="*/ 938 h 1416"/>
                  <a:gd name="T16" fmla="*/ 182 w 354"/>
                  <a:gd name="T17" fmla="*/ 714 h 1416"/>
                  <a:gd name="T18" fmla="*/ 182 w 354"/>
                  <a:gd name="T19" fmla="*/ 590 h 1416"/>
                  <a:gd name="T20" fmla="*/ 185 w 354"/>
                  <a:gd name="T21" fmla="*/ 504 h 1416"/>
                  <a:gd name="T22" fmla="*/ 182 w 354"/>
                  <a:gd name="T23" fmla="*/ 389 h 1416"/>
                  <a:gd name="T24" fmla="*/ 170 w 354"/>
                  <a:gd name="T25" fmla="*/ 336 h 1416"/>
                  <a:gd name="T26" fmla="*/ 157 w 354"/>
                  <a:gd name="T27" fmla="*/ 276 h 1416"/>
                  <a:gd name="T28" fmla="*/ 49 w 354"/>
                  <a:gd name="T29" fmla="*/ 116 h 1416"/>
                  <a:gd name="T30" fmla="*/ 13 w 354"/>
                  <a:gd name="T31" fmla="*/ 19 h 1416"/>
                  <a:gd name="T32" fmla="*/ 132 w 354"/>
                  <a:gd name="T33" fmla="*/ 7 h 1416"/>
                  <a:gd name="T34" fmla="*/ 200 w 354"/>
                  <a:gd name="T35" fmla="*/ 30 h 1416"/>
                  <a:gd name="T36" fmla="*/ 286 w 354"/>
                  <a:gd name="T37" fmla="*/ 151 h 1416"/>
                  <a:gd name="T38" fmla="*/ 323 w 354"/>
                  <a:gd name="T39" fmla="*/ 240 h 1416"/>
                  <a:gd name="T40" fmla="*/ 344 w 354"/>
                  <a:gd name="T41" fmla="*/ 348 h 1416"/>
                  <a:gd name="T42" fmla="*/ 354 w 354"/>
                  <a:gd name="T43" fmla="*/ 568 h 1416"/>
                  <a:gd name="T44" fmla="*/ 350 w 354"/>
                  <a:gd name="T45" fmla="*/ 876 h 1416"/>
                  <a:gd name="T46" fmla="*/ 350 w 354"/>
                  <a:gd name="T47" fmla="*/ 1263 h 1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54" h="1416">
                    <a:moveTo>
                      <a:pt x="350" y="1263"/>
                    </a:moveTo>
                    <a:cubicBezTo>
                      <a:pt x="335" y="1381"/>
                      <a:pt x="289" y="1401"/>
                      <a:pt x="246" y="1416"/>
                    </a:cubicBezTo>
                    <a:cubicBezTo>
                      <a:pt x="246" y="1416"/>
                      <a:pt x="219" y="1407"/>
                      <a:pt x="214" y="1397"/>
                    </a:cubicBezTo>
                    <a:cubicBezTo>
                      <a:pt x="202" y="1373"/>
                      <a:pt x="201" y="1356"/>
                      <a:pt x="185" y="1343"/>
                    </a:cubicBezTo>
                    <a:cubicBezTo>
                      <a:pt x="173" y="1313"/>
                      <a:pt x="171" y="1304"/>
                      <a:pt x="171" y="1263"/>
                    </a:cubicBezTo>
                    <a:cubicBezTo>
                      <a:pt x="179" y="1125"/>
                      <a:pt x="169" y="1250"/>
                      <a:pt x="182" y="1173"/>
                    </a:cubicBezTo>
                    <a:cubicBezTo>
                      <a:pt x="185" y="1154"/>
                      <a:pt x="178" y="1117"/>
                      <a:pt x="178" y="1117"/>
                    </a:cubicBezTo>
                    <a:cubicBezTo>
                      <a:pt x="179" y="1080"/>
                      <a:pt x="179" y="1007"/>
                      <a:pt x="182" y="938"/>
                    </a:cubicBezTo>
                    <a:cubicBezTo>
                      <a:pt x="182" y="871"/>
                      <a:pt x="182" y="772"/>
                      <a:pt x="182" y="714"/>
                    </a:cubicBezTo>
                    <a:cubicBezTo>
                      <a:pt x="178" y="702"/>
                      <a:pt x="189" y="658"/>
                      <a:pt x="182" y="590"/>
                    </a:cubicBezTo>
                    <a:cubicBezTo>
                      <a:pt x="177" y="560"/>
                      <a:pt x="185" y="504"/>
                      <a:pt x="185" y="504"/>
                    </a:cubicBezTo>
                    <a:cubicBezTo>
                      <a:pt x="183" y="480"/>
                      <a:pt x="187" y="409"/>
                      <a:pt x="182" y="389"/>
                    </a:cubicBezTo>
                    <a:cubicBezTo>
                      <a:pt x="181" y="360"/>
                      <a:pt x="174" y="355"/>
                      <a:pt x="170" y="336"/>
                    </a:cubicBezTo>
                    <a:cubicBezTo>
                      <a:pt x="166" y="317"/>
                      <a:pt x="177" y="313"/>
                      <a:pt x="157" y="276"/>
                    </a:cubicBezTo>
                    <a:cubicBezTo>
                      <a:pt x="133" y="200"/>
                      <a:pt x="77" y="185"/>
                      <a:pt x="49" y="116"/>
                    </a:cubicBezTo>
                    <a:cubicBezTo>
                      <a:pt x="28" y="75"/>
                      <a:pt x="0" y="37"/>
                      <a:pt x="13" y="19"/>
                    </a:cubicBezTo>
                    <a:cubicBezTo>
                      <a:pt x="26" y="0"/>
                      <a:pt x="100" y="6"/>
                      <a:pt x="132" y="7"/>
                    </a:cubicBezTo>
                    <a:cubicBezTo>
                      <a:pt x="141" y="17"/>
                      <a:pt x="175" y="6"/>
                      <a:pt x="200" y="30"/>
                    </a:cubicBezTo>
                    <a:lnTo>
                      <a:pt x="286" y="151"/>
                    </a:lnTo>
                    <a:lnTo>
                      <a:pt x="323" y="240"/>
                    </a:lnTo>
                    <a:lnTo>
                      <a:pt x="344" y="348"/>
                    </a:lnTo>
                    <a:lnTo>
                      <a:pt x="354" y="568"/>
                    </a:lnTo>
                    <a:cubicBezTo>
                      <a:pt x="343" y="770"/>
                      <a:pt x="347" y="725"/>
                      <a:pt x="350" y="876"/>
                    </a:cubicBezTo>
                    <a:cubicBezTo>
                      <a:pt x="344" y="1115"/>
                      <a:pt x="350" y="958"/>
                      <a:pt x="350" y="1263"/>
                    </a:cubicBezTo>
                    <a:close/>
                  </a:path>
                </a:pathLst>
              </a:custGeom>
              <a:solidFill>
                <a:srgbClr val="FF0000"/>
              </a:solidFill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93" name="Oval 49">
                <a:extLst>
                  <a:ext uri="{FF2B5EF4-FFF2-40B4-BE49-F238E27FC236}">
                    <a16:creationId xmlns:a16="http://schemas.microsoft.com/office/drawing/2014/main" id="{5EBDE8C9-EF80-4986-BA57-35761364585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71" y="3124"/>
                <a:ext cx="511" cy="526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94" name="Oval 50">
                <a:extLst>
                  <a:ext uri="{FF2B5EF4-FFF2-40B4-BE49-F238E27FC236}">
                    <a16:creationId xmlns:a16="http://schemas.microsoft.com/office/drawing/2014/main" id="{6A5293DF-E627-4F4E-9C0C-B6F66630A40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-3631721">
                <a:off x="2324" y="1793"/>
                <a:ext cx="602" cy="610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95" name="Oval 51">
                <a:extLst>
                  <a:ext uri="{FF2B5EF4-FFF2-40B4-BE49-F238E27FC236}">
                    <a16:creationId xmlns:a16="http://schemas.microsoft.com/office/drawing/2014/main" id="{4CA09A36-2F20-4547-BD43-1A4BF8A3D96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rot="3631721" flipH="1">
                <a:off x="955" y="1794"/>
                <a:ext cx="602" cy="612"/>
              </a:xfrm>
              <a:prstGeom prst="ellipse">
                <a:avLst/>
              </a:prstGeom>
              <a:solidFill>
                <a:srgbClr val="FF0000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96" name="Line 52">
                <a:extLst>
                  <a:ext uri="{FF2B5EF4-FFF2-40B4-BE49-F238E27FC236}">
                    <a16:creationId xmlns:a16="http://schemas.microsoft.com/office/drawing/2014/main" id="{276D0255-8311-483B-9C9B-3F6D9FE0F0B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386" y="2353"/>
                <a:ext cx="175" cy="38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97" name="Line 53">
                <a:extLst>
                  <a:ext uri="{FF2B5EF4-FFF2-40B4-BE49-F238E27FC236}">
                    <a16:creationId xmlns:a16="http://schemas.microsoft.com/office/drawing/2014/main" id="{4EC6C652-2C7D-47F9-9457-A0FBCF8A7F5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H="1">
                <a:off x="2256" y="2335"/>
                <a:ext cx="223" cy="43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98" name="Line 54">
              <a:extLst>
                <a:ext uri="{FF2B5EF4-FFF2-40B4-BE49-F238E27FC236}">
                  <a16:creationId xmlns:a16="http://schemas.microsoft.com/office/drawing/2014/main" id="{80E7BDC0-22CD-48E1-8D8B-E911587B3509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flipV="1">
              <a:off x="279" y="2885"/>
              <a:ext cx="567" cy="7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99" name="Line 55">
              <a:extLst>
                <a:ext uri="{FF2B5EF4-FFF2-40B4-BE49-F238E27FC236}">
                  <a16:creationId xmlns:a16="http://schemas.microsoft.com/office/drawing/2014/main" id="{F511BEE3-75DC-4CA6-87AA-609748A86A32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279" y="2885"/>
              <a:ext cx="567" cy="7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00" name="Text Box 56">
              <a:extLst>
                <a:ext uri="{FF2B5EF4-FFF2-40B4-BE49-F238E27FC236}">
                  <a16:creationId xmlns:a16="http://schemas.microsoft.com/office/drawing/2014/main" id="{3BF69B8D-074C-4958-9032-77C3FF7C893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90" y="2217"/>
              <a:ext cx="19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cs-CZ" alt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cs-CZ" altLang="cs-CZ" sz="2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01" name="Text Box 57">
              <a:extLst>
                <a:ext uri="{FF2B5EF4-FFF2-40B4-BE49-F238E27FC236}">
                  <a16:creationId xmlns:a16="http://schemas.microsoft.com/office/drawing/2014/main" id="{F923752C-16A0-46CA-B71E-D65C153AE9C9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53" y="2217"/>
              <a:ext cx="241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cs-CZ" alt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cs-CZ" altLang="cs-CZ" sz="2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202" name="Group 58">
              <a:extLst>
                <a:ext uri="{FF2B5EF4-FFF2-40B4-BE49-F238E27FC236}">
                  <a16:creationId xmlns:a16="http://schemas.microsoft.com/office/drawing/2014/main" id="{ADFCA61F-C8EF-42A4-A05D-6DFE17BC5D8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276" y="2217"/>
              <a:ext cx="568" cy="1373"/>
              <a:chOff x="6275" y="6920"/>
              <a:chExt cx="1576" cy="3814"/>
            </a:xfrm>
          </p:grpSpPr>
          <p:grpSp>
            <p:nvGrpSpPr>
              <p:cNvPr id="6203" name="Group 59">
                <a:extLst>
                  <a:ext uri="{FF2B5EF4-FFF2-40B4-BE49-F238E27FC236}">
                    <a16:creationId xmlns:a16="http://schemas.microsoft.com/office/drawing/2014/main" id="{87920409-3B3B-45CD-97F9-156556EAD0B5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502" y="7292"/>
                <a:ext cx="1131" cy="3442"/>
                <a:chOff x="912" y="1797"/>
                <a:chExt cx="2053" cy="5936"/>
              </a:xfrm>
            </p:grpSpPr>
            <p:sp>
              <p:nvSpPr>
                <p:cNvPr id="6204" name="Freeform 60">
                  <a:extLst>
                    <a:ext uri="{FF2B5EF4-FFF2-40B4-BE49-F238E27FC236}">
                      <a16:creationId xmlns:a16="http://schemas.microsoft.com/office/drawing/2014/main" id="{162451A2-C33F-4BF7-B6B6-5717FF79BB9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H="1">
                  <a:off x="1422" y="2741"/>
                  <a:ext cx="482" cy="607"/>
                </a:xfrm>
                <a:custGeom>
                  <a:avLst/>
                  <a:gdLst>
                    <a:gd name="T0" fmla="*/ 0 w 391"/>
                    <a:gd name="T1" fmla="*/ 420 h 420"/>
                    <a:gd name="T2" fmla="*/ 46 w 391"/>
                    <a:gd name="T3" fmla="*/ 75 h 420"/>
                    <a:gd name="T4" fmla="*/ 271 w 391"/>
                    <a:gd name="T5" fmla="*/ 0 h 420"/>
                    <a:gd name="T6" fmla="*/ 391 w 391"/>
                    <a:gd name="T7" fmla="*/ 120 h 420"/>
                    <a:gd name="T8" fmla="*/ 256 w 391"/>
                    <a:gd name="T9" fmla="*/ 345 h 420"/>
                    <a:gd name="T10" fmla="*/ 0 w 391"/>
                    <a:gd name="T11" fmla="*/ 420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1" h="420">
                      <a:moveTo>
                        <a:pt x="0" y="420"/>
                      </a:moveTo>
                      <a:lnTo>
                        <a:pt x="46" y="75"/>
                      </a:lnTo>
                      <a:lnTo>
                        <a:pt x="271" y="0"/>
                      </a:lnTo>
                      <a:lnTo>
                        <a:pt x="391" y="120"/>
                      </a:lnTo>
                      <a:lnTo>
                        <a:pt x="256" y="345"/>
                      </a:lnTo>
                      <a:lnTo>
                        <a:pt x="0" y="42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05" name="Freeform 61">
                  <a:extLst>
                    <a:ext uri="{FF2B5EF4-FFF2-40B4-BE49-F238E27FC236}">
                      <a16:creationId xmlns:a16="http://schemas.microsoft.com/office/drawing/2014/main" id="{8C90E55D-5016-4B70-ACA1-D349EC5260E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60" y="2760"/>
                  <a:ext cx="457" cy="580"/>
                </a:xfrm>
                <a:custGeom>
                  <a:avLst/>
                  <a:gdLst>
                    <a:gd name="T0" fmla="*/ 0 w 391"/>
                    <a:gd name="T1" fmla="*/ 420 h 420"/>
                    <a:gd name="T2" fmla="*/ 46 w 391"/>
                    <a:gd name="T3" fmla="*/ 75 h 420"/>
                    <a:gd name="T4" fmla="*/ 271 w 391"/>
                    <a:gd name="T5" fmla="*/ 0 h 420"/>
                    <a:gd name="T6" fmla="*/ 391 w 391"/>
                    <a:gd name="T7" fmla="*/ 120 h 420"/>
                    <a:gd name="T8" fmla="*/ 256 w 391"/>
                    <a:gd name="T9" fmla="*/ 345 h 420"/>
                    <a:gd name="T10" fmla="*/ 0 w 391"/>
                    <a:gd name="T11" fmla="*/ 420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1" h="420">
                      <a:moveTo>
                        <a:pt x="0" y="420"/>
                      </a:moveTo>
                      <a:lnTo>
                        <a:pt x="46" y="75"/>
                      </a:lnTo>
                      <a:lnTo>
                        <a:pt x="271" y="0"/>
                      </a:lnTo>
                      <a:lnTo>
                        <a:pt x="391" y="120"/>
                      </a:lnTo>
                      <a:lnTo>
                        <a:pt x="256" y="345"/>
                      </a:lnTo>
                      <a:lnTo>
                        <a:pt x="0" y="42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06" name="Freeform 62">
                  <a:extLst>
                    <a:ext uri="{FF2B5EF4-FFF2-40B4-BE49-F238E27FC236}">
                      <a16:creationId xmlns:a16="http://schemas.microsoft.com/office/drawing/2014/main" id="{C986FD82-7622-46FF-B2C0-C136F524BBB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2" y="3345"/>
                  <a:ext cx="1116" cy="4388"/>
                </a:xfrm>
                <a:custGeom>
                  <a:avLst/>
                  <a:gdLst>
                    <a:gd name="T0" fmla="*/ 4 w 354"/>
                    <a:gd name="T1" fmla="*/ 1263 h 1416"/>
                    <a:gd name="T2" fmla="*/ 108 w 354"/>
                    <a:gd name="T3" fmla="*/ 1416 h 1416"/>
                    <a:gd name="T4" fmla="*/ 140 w 354"/>
                    <a:gd name="T5" fmla="*/ 1397 h 1416"/>
                    <a:gd name="T6" fmla="*/ 169 w 354"/>
                    <a:gd name="T7" fmla="*/ 1343 h 1416"/>
                    <a:gd name="T8" fmla="*/ 183 w 354"/>
                    <a:gd name="T9" fmla="*/ 1263 h 1416"/>
                    <a:gd name="T10" fmla="*/ 172 w 354"/>
                    <a:gd name="T11" fmla="*/ 1173 h 1416"/>
                    <a:gd name="T12" fmla="*/ 176 w 354"/>
                    <a:gd name="T13" fmla="*/ 1117 h 1416"/>
                    <a:gd name="T14" fmla="*/ 172 w 354"/>
                    <a:gd name="T15" fmla="*/ 938 h 1416"/>
                    <a:gd name="T16" fmla="*/ 172 w 354"/>
                    <a:gd name="T17" fmla="*/ 714 h 1416"/>
                    <a:gd name="T18" fmla="*/ 172 w 354"/>
                    <a:gd name="T19" fmla="*/ 590 h 1416"/>
                    <a:gd name="T20" fmla="*/ 169 w 354"/>
                    <a:gd name="T21" fmla="*/ 504 h 1416"/>
                    <a:gd name="T22" fmla="*/ 172 w 354"/>
                    <a:gd name="T23" fmla="*/ 389 h 1416"/>
                    <a:gd name="T24" fmla="*/ 181 w 354"/>
                    <a:gd name="T25" fmla="*/ 333 h 1416"/>
                    <a:gd name="T26" fmla="*/ 197 w 354"/>
                    <a:gd name="T27" fmla="*/ 276 h 1416"/>
                    <a:gd name="T28" fmla="*/ 305 w 354"/>
                    <a:gd name="T29" fmla="*/ 116 h 1416"/>
                    <a:gd name="T30" fmla="*/ 341 w 354"/>
                    <a:gd name="T31" fmla="*/ 19 h 1416"/>
                    <a:gd name="T32" fmla="*/ 222 w 354"/>
                    <a:gd name="T33" fmla="*/ 7 h 1416"/>
                    <a:gd name="T34" fmla="*/ 154 w 354"/>
                    <a:gd name="T35" fmla="*/ 30 h 1416"/>
                    <a:gd name="T36" fmla="*/ 58 w 354"/>
                    <a:gd name="T37" fmla="*/ 144 h 1416"/>
                    <a:gd name="T38" fmla="*/ 10 w 354"/>
                    <a:gd name="T39" fmla="*/ 342 h 1416"/>
                    <a:gd name="T40" fmla="*/ 0 w 354"/>
                    <a:gd name="T41" fmla="*/ 568 h 1416"/>
                    <a:gd name="T42" fmla="*/ 4 w 354"/>
                    <a:gd name="T43" fmla="*/ 876 h 1416"/>
                    <a:gd name="T44" fmla="*/ 4 w 354"/>
                    <a:gd name="T45" fmla="*/ 1263 h 1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54" h="1416">
                      <a:moveTo>
                        <a:pt x="4" y="1263"/>
                      </a:moveTo>
                      <a:cubicBezTo>
                        <a:pt x="19" y="1381"/>
                        <a:pt x="65" y="1401"/>
                        <a:pt x="108" y="1416"/>
                      </a:cubicBezTo>
                      <a:cubicBezTo>
                        <a:pt x="108" y="1416"/>
                        <a:pt x="135" y="1407"/>
                        <a:pt x="140" y="1397"/>
                      </a:cubicBezTo>
                      <a:cubicBezTo>
                        <a:pt x="152" y="1373"/>
                        <a:pt x="153" y="1356"/>
                        <a:pt x="169" y="1343"/>
                      </a:cubicBezTo>
                      <a:cubicBezTo>
                        <a:pt x="181" y="1313"/>
                        <a:pt x="183" y="1304"/>
                        <a:pt x="183" y="1263"/>
                      </a:cubicBezTo>
                      <a:cubicBezTo>
                        <a:pt x="175" y="1125"/>
                        <a:pt x="185" y="1250"/>
                        <a:pt x="172" y="1173"/>
                      </a:cubicBezTo>
                      <a:cubicBezTo>
                        <a:pt x="169" y="1154"/>
                        <a:pt x="176" y="1117"/>
                        <a:pt x="176" y="1117"/>
                      </a:cubicBezTo>
                      <a:cubicBezTo>
                        <a:pt x="175" y="1080"/>
                        <a:pt x="175" y="1007"/>
                        <a:pt x="172" y="938"/>
                      </a:cubicBezTo>
                      <a:cubicBezTo>
                        <a:pt x="172" y="871"/>
                        <a:pt x="172" y="772"/>
                        <a:pt x="172" y="714"/>
                      </a:cubicBezTo>
                      <a:cubicBezTo>
                        <a:pt x="176" y="702"/>
                        <a:pt x="165" y="658"/>
                        <a:pt x="172" y="590"/>
                      </a:cubicBezTo>
                      <a:cubicBezTo>
                        <a:pt x="177" y="560"/>
                        <a:pt x="169" y="504"/>
                        <a:pt x="169" y="504"/>
                      </a:cubicBezTo>
                      <a:cubicBezTo>
                        <a:pt x="171" y="480"/>
                        <a:pt x="167" y="409"/>
                        <a:pt x="172" y="389"/>
                      </a:cubicBezTo>
                      <a:cubicBezTo>
                        <a:pt x="173" y="360"/>
                        <a:pt x="177" y="352"/>
                        <a:pt x="181" y="333"/>
                      </a:cubicBezTo>
                      <a:cubicBezTo>
                        <a:pt x="185" y="314"/>
                        <a:pt x="176" y="312"/>
                        <a:pt x="197" y="276"/>
                      </a:cubicBezTo>
                      <a:cubicBezTo>
                        <a:pt x="221" y="200"/>
                        <a:pt x="277" y="185"/>
                        <a:pt x="305" y="116"/>
                      </a:cubicBezTo>
                      <a:cubicBezTo>
                        <a:pt x="326" y="75"/>
                        <a:pt x="354" y="37"/>
                        <a:pt x="341" y="19"/>
                      </a:cubicBezTo>
                      <a:cubicBezTo>
                        <a:pt x="328" y="0"/>
                        <a:pt x="254" y="6"/>
                        <a:pt x="222" y="7"/>
                      </a:cubicBezTo>
                      <a:cubicBezTo>
                        <a:pt x="213" y="17"/>
                        <a:pt x="179" y="6"/>
                        <a:pt x="154" y="30"/>
                      </a:cubicBezTo>
                      <a:lnTo>
                        <a:pt x="58" y="144"/>
                      </a:lnTo>
                      <a:lnTo>
                        <a:pt x="10" y="342"/>
                      </a:lnTo>
                      <a:lnTo>
                        <a:pt x="0" y="568"/>
                      </a:lnTo>
                      <a:cubicBezTo>
                        <a:pt x="11" y="770"/>
                        <a:pt x="7" y="725"/>
                        <a:pt x="4" y="876"/>
                      </a:cubicBezTo>
                      <a:cubicBezTo>
                        <a:pt x="10" y="1115"/>
                        <a:pt x="4" y="958"/>
                        <a:pt x="4" y="1263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2857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07" name="Freeform 63">
                  <a:extLst>
                    <a:ext uri="{FF2B5EF4-FFF2-40B4-BE49-F238E27FC236}">
                      <a16:creationId xmlns:a16="http://schemas.microsoft.com/office/drawing/2014/main" id="{0B63E203-0D1F-4F1E-8A92-E0F7404E677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49" y="3345"/>
                  <a:ext cx="1116" cy="4388"/>
                </a:xfrm>
                <a:custGeom>
                  <a:avLst/>
                  <a:gdLst>
                    <a:gd name="T0" fmla="*/ 350 w 354"/>
                    <a:gd name="T1" fmla="*/ 1263 h 1416"/>
                    <a:gd name="T2" fmla="*/ 246 w 354"/>
                    <a:gd name="T3" fmla="*/ 1416 h 1416"/>
                    <a:gd name="T4" fmla="*/ 214 w 354"/>
                    <a:gd name="T5" fmla="*/ 1397 h 1416"/>
                    <a:gd name="T6" fmla="*/ 185 w 354"/>
                    <a:gd name="T7" fmla="*/ 1343 h 1416"/>
                    <a:gd name="T8" fmla="*/ 171 w 354"/>
                    <a:gd name="T9" fmla="*/ 1263 h 1416"/>
                    <a:gd name="T10" fmla="*/ 182 w 354"/>
                    <a:gd name="T11" fmla="*/ 1173 h 1416"/>
                    <a:gd name="T12" fmla="*/ 178 w 354"/>
                    <a:gd name="T13" fmla="*/ 1117 h 1416"/>
                    <a:gd name="T14" fmla="*/ 182 w 354"/>
                    <a:gd name="T15" fmla="*/ 938 h 1416"/>
                    <a:gd name="T16" fmla="*/ 182 w 354"/>
                    <a:gd name="T17" fmla="*/ 714 h 1416"/>
                    <a:gd name="T18" fmla="*/ 182 w 354"/>
                    <a:gd name="T19" fmla="*/ 590 h 1416"/>
                    <a:gd name="T20" fmla="*/ 185 w 354"/>
                    <a:gd name="T21" fmla="*/ 504 h 1416"/>
                    <a:gd name="T22" fmla="*/ 182 w 354"/>
                    <a:gd name="T23" fmla="*/ 389 h 1416"/>
                    <a:gd name="T24" fmla="*/ 170 w 354"/>
                    <a:gd name="T25" fmla="*/ 336 h 1416"/>
                    <a:gd name="T26" fmla="*/ 157 w 354"/>
                    <a:gd name="T27" fmla="*/ 276 h 1416"/>
                    <a:gd name="T28" fmla="*/ 49 w 354"/>
                    <a:gd name="T29" fmla="*/ 116 h 1416"/>
                    <a:gd name="T30" fmla="*/ 13 w 354"/>
                    <a:gd name="T31" fmla="*/ 19 h 1416"/>
                    <a:gd name="T32" fmla="*/ 132 w 354"/>
                    <a:gd name="T33" fmla="*/ 7 h 1416"/>
                    <a:gd name="T34" fmla="*/ 200 w 354"/>
                    <a:gd name="T35" fmla="*/ 30 h 1416"/>
                    <a:gd name="T36" fmla="*/ 286 w 354"/>
                    <a:gd name="T37" fmla="*/ 151 h 1416"/>
                    <a:gd name="T38" fmla="*/ 323 w 354"/>
                    <a:gd name="T39" fmla="*/ 240 h 1416"/>
                    <a:gd name="T40" fmla="*/ 344 w 354"/>
                    <a:gd name="T41" fmla="*/ 348 h 1416"/>
                    <a:gd name="T42" fmla="*/ 354 w 354"/>
                    <a:gd name="T43" fmla="*/ 568 h 1416"/>
                    <a:gd name="T44" fmla="*/ 350 w 354"/>
                    <a:gd name="T45" fmla="*/ 876 h 1416"/>
                    <a:gd name="T46" fmla="*/ 350 w 354"/>
                    <a:gd name="T47" fmla="*/ 1263 h 1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54" h="1416">
                      <a:moveTo>
                        <a:pt x="350" y="1263"/>
                      </a:moveTo>
                      <a:cubicBezTo>
                        <a:pt x="335" y="1381"/>
                        <a:pt x="289" y="1401"/>
                        <a:pt x="246" y="1416"/>
                      </a:cubicBezTo>
                      <a:cubicBezTo>
                        <a:pt x="246" y="1416"/>
                        <a:pt x="219" y="1407"/>
                        <a:pt x="214" y="1397"/>
                      </a:cubicBezTo>
                      <a:cubicBezTo>
                        <a:pt x="202" y="1373"/>
                        <a:pt x="201" y="1356"/>
                        <a:pt x="185" y="1343"/>
                      </a:cubicBezTo>
                      <a:cubicBezTo>
                        <a:pt x="173" y="1313"/>
                        <a:pt x="171" y="1304"/>
                        <a:pt x="171" y="1263"/>
                      </a:cubicBezTo>
                      <a:cubicBezTo>
                        <a:pt x="179" y="1125"/>
                        <a:pt x="169" y="1250"/>
                        <a:pt x="182" y="1173"/>
                      </a:cubicBezTo>
                      <a:cubicBezTo>
                        <a:pt x="185" y="1154"/>
                        <a:pt x="178" y="1117"/>
                        <a:pt x="178" y="1117"/>
                      </a:cubicBezTo>
                      <a:cubicBezTo>
                        <a:pt x="179" y="1080"/>
                        <a:pt x="179" y="1007"/>
                        <a:pt x="182" y="938"/>
                      </a:cubicBezTo>
                      <a:cubicBezTo>
                        <a:pt x="182" y="871"/>
                        <a:pt x="182" y="772"/>
                        <a:pt x="182" y="714"/>
                      </a:cubicBezTo>
                      <a:cubicBezTo>
                        <a:pt x="178" y="702"/>
                        <a:pt x="189" y="658"/>
                        <a:pt x="182" y="590"/>
                      </a:cubicBezTo>
                      <a:cubicBezTo>
                        <a:pt x="177" y="560"/>
                        <a:pt x="185" y="504"/>
                        <a:pt x="185" y="504"/>
                      </a:cubicBezTo>
                      <a:cubicBezTo>
                        <a:pt x="183" y="480"/>
                        <a:pt x="187" y="409"/>
                        <a:pt x="182" y="389"/>
                      </a:cubicBezTo>
                      <a:cubicBezTo>
                        <a:pt x="181" y="360"/>
                        <a:pt x="174" y="355"/>
                        <a:pt x="170" y="336"/>
                      </a:cubicBezTo>
                      <a:cubicBezTo>
                        <a:pt x="166" y="317"/>
                        <a:pt x="177" y="313"/>
                        <a:pt x="157" y="276"/>
                      </a:cubicBezTo>
                      <a:cubicBezTo>
                        <a:pt x="133" y="200"/>
                        <a:pt x="77" y="185"/>
                        <a:pt x="49" y="116"/>
                      </a:cubicBezTo>
                      <a:cubicBezTo>
                        <a:pt x="28" y="75"/>
                        <a:pt x="0" y="37"/>
                        <a:pt x="13" y="19"/>
                      </a:cubicBezTo>
                      <a:cubicBezTo>
                        <a:pt x="26" y="0"/>
                        <a:pt x="100" y="6"/>
                        <a:pt x="132" y="7"/>
                      </a:cubicBezTo>
                      <a:cubicBezTo>
                        <a:pt x="141" y="17"/>
                        <a:pt x="175" y="6"/>
                        <a:pt x="200" y="30"/>
                      </a:cubicBezTo>
                      <a:lnTo>
                        <a:pt x="286" y="151"/>
                      </a:lnTo>
                      <a:lnTo>
                        <a:pt x="323" y="240"/>
                      </a:lnTo>
                      <a:lnTo>
                        <a:pt x="344" y="348"/>
                      </a:lnTo>
                      <a:lnTo>
                        <a:pt x="354" y="568"/>
                      </a:lnTo>
                      <a:cubicBezTo>
                        <a:pt x="343" y="770"/>
                        <a:pt x="347" y="725"/>
                        <a:pt x="350" y="876"/>
                      </a:cubicBezTo>
                      <a:cubicBezTo>
                        <a:pt x="344" y="1115"/>
                        <a:pt x="350" y="958"/>
                        <a:pt x="350" y="1263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2857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08" name="Oval 64">
                  <a:extLst>
                    <a:ext uri="{FF2B5EF4-FFF2-40B4-BE49-F238E27FC236}">
                      <a16:creationId xmlns:a16="http://schemas.microsoft.com/office/drawing/2014/main" id="{0700F1DB-85E5-416B-9B6B-FC1B72DD494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671" y="3124"/>
                  <a:ext cx="511" cy="526"/>
                </a:xfrm>
                <a:prstGeom prst="ellipse">
                  <a:avLst/>
                </a:prstGeom>
                <a:solidFill>
                  <a:srgbClr val="FFFF9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09" name="Oval 65">
                  <a:extLst>
                    <a:ext uri="{FF2B5EF4-FFF2-40B4-BE49-F238E27FC236}">
                      <a16:creationId xmlns:a16="http://schemas.microsoft.com/office/drawing/2014/main" id="{8E798FCF-43D2-4D56-B99A-73025052150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-3631721">
                  <a:off x="2324" y="1793"/>
                  <a:ext cx="602" cy="610"/>
                </a:xfrm>
                <a:prstGeom prst="ellipse">
                  <a:avLst/>
                </a:prstGeom>
                <a:solidFill>
                  <a:srgbClr val="FFFF99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10" name="Oval 66">
                  <a:extLst>
                    <a:ext uri="{FF2B5EF4-FFF2-40B4-BE49-F238E27FC236}">
                      <a16:creationId xmlns:a16="http://schemas.microsoft.com/office/drawing/2014/main" id="{030FC915-6866-485A-AA55-85A095362CA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3631721" flipH="1">
                  <a:off x="955" y="1794"/>
                  <a:ext cx="602" cy="612"/>
                </a:xfrm>
                <a:prstGeom prst="ellipse">
                  <a:avLst/>
                </a:prstGeom>
                <a:solidFill>
                  <a:srgbClr val="FFFF99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11" name="Line 67">
                  <a:extLst>
                    <a:ext uri="{FF2B5EF4-FFF2-40B4-BE49-F238E27FC236}">
                      <a16:creationId xmlns:a16="http://schemas.microsoft.com/office/drawing/2014/main" id="{7AF916CC-3E85-4F92-BD83-8450BCFEAA22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1386" y="2353"/>
                  <a:ext cx="175" cy="38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12" name="Line 68">
                  <a:extLst>
                    <a:ext uri="{FF2B5EF4-FFF2-40B4-BE49-F238E27FC236}">
                      <a16:creationId xmlns:a16="http://schemas.microsoft.com/office/drawing/2014/main" id="{EB0EB9B2-8F96-4CBD-AF3C-45BBA85AE5B7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256" y="2335"/>
                  <a:ext cx="223" cy="43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213" name="Oval 69" descr="Široký šikmo nahoru">
                <a:extLst>
                  <a:ext uri="{FF2B5EF4-FFF2-40B4-BE49-F238E27FC236}">
                    <a16:creationId xmlns:a16="http://schemas.microsoft.com/office/drawing/2014/main" id="{CC2EC0A6-A6F0-473F-B66A-43BB6508254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19" y="8522"/>
                <a:ext cx="1484" cy="23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14" name="Oval 70">
                <a:extLst>
                  <a:ext uri="{FF2B5EF4-FFF2-40B4-BE49-F238E27FC236}">
                    <a16:creationId xmlns:a16="http://schemas.microsoft.com/office/drawing/2014/main" id="{E9A75A66-A39A-4F4C-A6EF-C212C54CDAC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19" y="8770"/>
                <a:ext cx="1484" cy="237"/>
              </a:xfrm>
              <a:prstGeom prst="ellipse">
                <a:avLst/>
              </a:prstGeom>
              <a:solidFill>
                <a:srgbClr val="FF00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15" name="Line 71">
                <a:extLst>
                  <a:ext uri="{FF2B5EF4-FFF2-40B4-BE49-F238E27FC236}">
                    <a16:creationId xmlns:a16="http://schemas.microsoft.com/office/drawing/2014/main" id="{7696286D-1E60-4854-A712-F6637A3BC2D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6275" y="8776"/>
                <a:ext cx="1576" cy="2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16" name="Line 72">
                <a:extLst>
                  <a:ext uri="{FF2B5EF4-FFF2-40B4-BE49-F238E27FC236}">
                    <a16:creationId xmlns:a16="http://schemas.microsoft.com/office/drawing/2014/main" id="{195503F5-6CF9-438A-B48F-AFFCE47631DF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6275" y="8776"/>
                <a:ext cx="1576" cy="2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17" name="Text Box 73">
                <a:extLst>
                  <a:ext uri="{FF2B5EF4-FFF2-40B4-BE49-F238E27FC236}">
                    <a16:creationId xmlns:a16="http://schemas.microsoft.com/office/drawing/2014/main" id="{FA60B81E-7A59-474B-BFB8-9696B2AB16D8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6862" y="6920"/>
                <a:ext cx="684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1400" b="1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endParaRPr lang="cs-CZ" altLang="cs-CZ" sz="2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218" name="Group 74">
              <a:extLst>
                <a:ext uri="{FF2B5EF4-FFF2-40B4-BE49-F238E27FC236}">
                  <a16:creationId xmlns:a16="http://schemas.microsoft.com/office/drawing/2014/main" id="{56EB027A-7E62-4A3C-80C9-80531421C6F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050" y="269"/>
              <a:ext cx="567" cy="1372"/>
              <a:chOff x="8424" y="1505"/>
              <a:chExt cx="1576" cy="3814"/>
            </a:xfrm>
          </p:grpSpPr>
          <p:grpSp>
            <p:nvGrpSpPr>
              <p:cNvPr id="6219" name="Group 75">
                <a:extLst>
                  <a:ext uri="{FF2B5EF4-FFF2-40B4-BE49-F238E27FC236}">
                    <a16:creationId xmlns:a16="http://schemas.microsoft.com/office/drawing/2014/main" id="{F32B7B05-9F0D-4A82-A0FB-4E378198D58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8657" y="1877"/>
                <a:ext cx="1131" cy="3442"/>
                <a:chOff x="912" y="1797"/>
                <a:chExt cx="2053" cy="5936"/>
              </a:xfrm>
            </p:grpSpPr>
            <p:sp>
              <p:nvSpPr>
                <p:cNvPr id="6220" name="Freeform 76">
                  <a:extLst>
                    <a:ext uri="{FF2B5EF4-FFF2-40B4-BE49-F238E27FC236}">
                      <a16:creationId xmlns:a16="http://schemas.microsoft.com/office/drawing/2014/main" id="{43A96C16-EBD4-4C08-900B-4BAE23FF229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H="1">
                  <a:off x="1422" y="2741"/>
                  <a:ext cx="482" cy="607"/>
                </a:xfrm>
                <a:custGeom>
                  <a:avLst/>
                  <a:gdLst>
                    <a:gd name="T0" fmla="*/ 0 w 391"/>
                    <a:gd name="T1" fmla="*/ 420 h 420"/>
                    <a:gd name="T2" fmla="*/ 46 w 391"/>
                    <a:gd name="T3" fmla="*/ 75 h 420"/>
                    <a:gd name="T4" fmla="*/ 271 w 391"/>
                    <a:gd name="T5" fmla="*/ 0 h 420"/>
                    <a:gd name="T6" fmla="*/ 391 w 391"/>
                    <a:gd name="T7" fmla="*/ 120 h 420"/>
                    <a:gd name="T8" fmla="*/ 256 w 391"/>
                    <a:gd name="T9" fmla="*/ 345 h 420"/>
                    <a:gd name="T10" fmla="*/ 0 w 391"/>
                    <a:gd name="T11" fmla="*/ 420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1" h="420">
                      <a:moveTo>
                        <a:pt x="0" y="420"/>
                      </a:moveTo>
                      <a:lnTo>
                        <a:pt x="46" y="75"/>
                      </a:lnTo>
                      <a:lnTo>
                        <a:pt x="271" y="0"/>
                      </a:lnTo>
                      <a:lnTo>
                        <a:pt x="391" y="120"/>
                      </a:lnTo>
                      <a:lnTo>
                        <a:pt x="256" y="345"/>
                      </a:lnTo>
                      <a:lnTo>
                        <a:pt x="0" y="42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21" name="Freeform 77">
                  <a:extLst>
                    <a:ext uri="{FF2B5EF4-FFF2-40B4-BE49-F238E27FC236}">
                      <a16:creationId xmlns:a16="http://schemas.microsoft.com/office/drawing/2014/main" id="{361BDC98-7C26-47DB-9087-185F3F7B318D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60" y="2760"/>
                  <a:ext cx="457" cy="580"/>
                </a:xfrm>
                <a:custGeom>
                  <a:avLst/>
                  <a:gdLst>
                    <a:gd name="T0" fmla="*/ 0 w 391"/>
                    <a:gd name="T1" fmla="*/ 420 h 420"/>
                    <a:gd name="T2" fmla="*/ 46 w 391"/>
                    <a:gd name="T3" fmla="*/ 75 h 420"/>
                    <a:gd name="T4" fmla="*/ 271 w 391"/>
                    <a:gd name="T5" fmla="*/ 0 h 420"/>
                    <a:gd name="T6" fmla="*/ 391 w 391"/>
                    <a:gd name="T7" fmla="*/ 120 h 420"/>
                    <a:gd name="T8" fmla="*/ 256 w 391"/>
                    <a:gd name="T9" fmla="*/ 345 h 420"/>
                    <a:gd name="T10" fmla="*/ 0 w 391"/>
                    <a:gd name="T11" fmla="*/ 420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1" h="420">
                      <a:moveTo>
                        <a:pt x="0" y="420"/>
                      </a:moveTo>
                      <a:lnTo>
                        <a:pt x="46" y="75"/>
                      </a:lnTo>
                      <a:lnTo>
                        <a:pt x="271" y="0"/>
                      </a:lnTo>
                      <a:lnTo>
                        <a:pt x="391" y="120"/>
                      </a:lnTo>
                      <a:lnTo>
                        <a:pt x="256" y="345"/>
                      </a:lnTo>
                      <a:lnTo>
                        <a:pt x="0" y="42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22" name="Freeform 78">
                  <a:extLst>
                    <a:ext uri="{FF2B5EF4-FFF2-40B4-BE49-F238E27FC236}">
                      <a16:creationId xmlns:a16="http://schemas.microsoft.com/office/drawing/2014/main" id="{5FEFABA4-BC1D-41A4-A837-53DE769A249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2" y="3345"/>
                  <a:ext cx="1116" cy="4388"/>
                </a:xfrm>
                <a:custGeom>
                  <a:avLst/>
                  <a:gdLst>
                    <a:gd name="T0" fmla="*/ 4 w 354"/>
                    <a:gd name="T1" fmla="*/ 1263 h 1416"/>
                    <a:gd name="T2" fmla="*/ 108 w 354"/>
                    <a:gd name="T3" fmla="*/ 1416 h 1416"/>
                    <a:gd name="T4" fmla="*/ 140 w 354"/>
                    <a:gd name="T5" fmla="*/ 1397 h 1416"/>
                    <a:gd name="T6" fmla="*/ 169 w 354"/>
                    <a:gd name="T7" fmla="*/ 1343 h 1416"/>
                    <a:gd name="T8" fmla="*/ 183 w 354"/>
                    <a:gd name="T9" fmla="*/ 1263 h 1416"/>
                    <a:gd name="T10" fmla="*/ 172 w 354"/>
                    <a:gd name="T11" fmla="*/ 1173 h 1416"/>
                    <a:gd name="T12" fmla="*/ 176 w 354"/>
                    <a:gd name="T13" fmla="*/ 1117 h 1416"/>
                    <a:gd name="T14" fmla="*/ 172 w 354"/>
                    <a:gd name="T15" fmla="*/ 938 h 1416"/>
                    <a:gd name="T16" fmla="*/ 172 w 354"/>
                    <a:gd name="T17" fmla="*/ 714 h 1416"/>
                    <a:gd name="T18" fmla="*/ 172 w 354"/>
                    <a:gd name="T19" fmla="*/ 590 h 1416"/>
                    <a:gd name="T20" fmla="*/ 169 w 354"/>
                    <a:gd name="T21" fmla="*/ 504 h 1416"/>
                    <a:gd name="T22" fmla="*/ 172 w 354"/>
                    <a:gd name="T23" fmla="*/ 389 h 1416"/>
                    <a:gd name="T24" fmla="*/ 181 w 354"/>
                    <a:gd name="T25" fmla="*/ 333 h 1416"/>
                    <a:gd name="T26" fmla="*/ 197 w 354"/>
                    <a:gd name="T27" fmla="*/ 276 h 1416"/>
                    <a:gd name="T28" fmla="*/ 305 w 354"/>
                    <a:gd name="T29" fmla="*/ 116 h 1416"/>
                    <a:gd name="T30" fmla="*/ 341 w 354"/>
                    <a:gd name="T31" fmla="*/ 19 h 1416"/>
                    <a:gd name="T32" fmla="*/ 222 w 354"/>
                    <a:gd name="T33" fmla="*/ 7 h 1416"/>
                    <a:gd name="T34" fmla="*/ 154 w 354"/>
                    <a:gd name="T35" fmla="*/ 30 h 1416"/>
                    <a:gd name="T36" fmla="*/ 58 w 354"/>
                    <a:gd name="T37" fmla="*/ 144 h 1416"/>
                    <a:gd name="T38" fmla="*/ 10 w 354"/>
                    <a:gd name="T39" fmla="*/ 342 h 1416"/>
                    <a:gd name="T40" fmla="*/ 0 w 354"/>
                    <a:gd name="T41" fmla="*/ 568 h 1416"/>
                    <a:gd name="T42" fmla="*/ 4 w 354"/>
                    <a:gd name="T43" fmla="*/ 876 h 1416"/>
                    <a:gd name="T44" fmla="*/ 4 w 354"/>
                    <a:gd name="T45" fmla="*/ 1263 h 1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54" h="1416">
                      <a:moveTo>
                        <a:pt x="4" y="1263"/>
                      </a:moveTo>
                      <a:cubicBezTo>
                        <a:pt x="19" y="1381"/>
                        <a:pt x="65" y="1401"/>
                        <a:pt x="108" y="1416"/>
                      </a:cubicBezTo>
                      <a:cubicBezTo>
                        <a:pt x="108" y="1416"/>
                        <a:pt x="135" y="1407"/>
                        <a:pt x="140" y="1397"/>
                      </a:cubicBezTo>
                      <a:cubicBezTo>
                        <a:pt x="152" y="1373"/>
                        <a:pt x="153" y="1356"/>
                        <a:pt x="169" y="1343"/>
                      </a:cubicBezTo>
                      <a:cubicBezTo>
                        <a:pt x="181" y="1313"/>
                        <a:pt x="183" y="1304"/>
                        <a:pt x="183" y="1263"/>
                      </a:cubicBezTo>
                      <a:cubicBezTo>
                        <a:pt x="175" y="1125"/>
                        <a:pt x="185" y="1250"/>
                        <a:pt x="172" y="1173"/>
                      </a:cubicBezTo>
                      <a:cubicBezTo>
                        <a:pt x="169" y="1154"/>
                        <a:pt x="176" y="1117"/>
                        <a:pt x="176" y="1117"/>
                      </a:cubicBezTo>
                      <a:cubicBezTo>
                        <a:pt x="175" y="1080"/>
                        <a:pt x="175" y="1007"/>
                        <a:pt x="172" y="938"/>
                      </a:cubicBezTo>
                      <a:cubicBezTo>
                        <a:pt x="172" y="871"/>
                        <a:pt x="172" y="772"/>
                        <a:pt x="172" y="714"/>
                      </a:cubicBezTo>
                      <a:cubicBezTo>
                        <a:pt x="176" y="702"/>
                        <a:pt x="165" y="658"/>
                        <a:pt x="172" y="590"/>
                      </a:cubicBezTo>
                      <a:cubicBezTo>
                        <a:pt x="177" y="560"/>
                        <a:pt x="169" y="504"/>
                        <a:pt x="169" y="504"/>
                      </a:cubicBezTo>
                      <a:cubicBezTo>
                        <a:pt x="171" y="480"/>
                        <a:pt x="167" y="409"/>
                        <a:pt x="172" y="389"/>
                      </a:cubicBezTo>
                      <a:cubicBezTo>
                        <a:pt x="173" y="360"/>
                        <a:pt x="177" y="352"/>
                        <a:pt x="181" y="333"/>
                      </a:cubicBezTo>
                      <a:cubicBezTo>
                        <a:pt x="185" y="314"/>
                        <a:pt x="176" y="312"/>
                        <a:pt x="197" y="276"/>
                      </a:cubicBezTo>
                      <a:cubicBezTo>
                        <a:pt x="221" y="200"/>
                        <a:pt x="277" y="185"/>
                        <a:pt x="305" y="116"/>
                      </a:cubicBezTo>
                      <a:cubicBezTo>
                        <a:pt x="326" y="75"/>
                        <a:pt x="354" y="37"/>
                        <a:pt x="341" y="19"/>
                      </a:cubicBezTo>
                      <a:cubicBezTo>
                        <a:pt x="328" y="0"/>
                        <a:pt x="254" y="6"/>
                        <a:pt x="222" y="7"/>
                      </a:cubicBezTo>
                      <a:cubicBezTo>
                        <a:pt x="213" y="17"/>
                        <a:pt x="179" y="6"/>
                        <a:pt x="154" y="30"/>
                      </a:cubicBezTo>
                      <a:lnTo>
                        <a:pt x="58" y="144"/>
                      </a:lnTo>
                      <a:lnTo>
                        <a:pt x="10" y="342"/>
                      </a:lnTo>
                      <a:lnTo>
                        <a:pt x="0" y="568"/>
                      </a:lnTo>
                      <a:cubicBezTo>
                        <a:pt x="11" y="770"/>
                        <a:pt x="7" y="725"/>
                        <a:pt x="4" y="876"/>
                      </a:cubicBezTo>
                      <a:cubicBezTo>
                        <a:pt x="10" y="1115"/>
                        <a:pt x="4" y="958"/>
                        <a:pt x="4" y="126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857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23" name="Freeform 79">
                  <a:extLst>
                    <a:ext uri="{FF2B5EF4-FFF2-40B4-BE49-F238E27FC236}">
                      <a16:creationId xmlns:a16="http://schemas.microsoft.com/office/drawing/2014/main" id="{6D9979F9-0859-488C-BDD5-D02D73CC67C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49" y="3345"/>
                  <a:ext cx="1116" cy="4388"/>
                </a:xfrm>
                <a:custGeom>
                  <a:avLst/>
                  <a:gdLst>
                    <a:gd name="T0" fmla="*/ 350 w 354"/>
                    <a:gd name="T1" fmla="*/ 1263 h 1416"/>
                    <a:gd name="T2" fmla="*/ 246 w 354"/>
                    <a:gd name="T3" fmla="*/ 1416 h 1416"/>
                    <a:gd name="T4" fmla="*/ 214 w 354"/>
                    <a:gd name="T5" fmla="*/ 1397 h 1416"/>
                    <a:gd name="T6" fmla="*/ 185 w 354"/>
                    <a:gd name="T7" fmla="*/ 1343 h 1416"/>
                    <a:gd name="T8" fmla="*/ 171 w 354"/>
                    <a:gd name="T9" fmla="*/ 1263 h 1416"/>
                    <a:gd name="T10" fmla="*/ 182 w 354"/>
                    <a:gd name="T11" fmla="*/ 1173 h 1416"/>
                    <a:gd name="T12" fmla="*/ 178 w 354"/>
                    <a:gd name="T13" fmla="*/ 1117 h 1416"/>
                    <a:gd name="T14" fmla="*/ 182 w 354"/>
                    <a:gd name="T15" fmla="*/ 938 h 1416"/>
                    <a:gd name="T16" fmla="*/ 182 w 354"/>
                    <a:gd name="T17" fmla="*/ 714 h 1416"/>
                    <a:gd name="T18" fmla="*/ 182 w 354"/>
                    <a:gd name="T19" fmla="*/ 590 h 1416"/>
                    <a:gd name="T20" fmla="*/ 185 w 354"/>
                    <a:gd name="T21" fmla="*/ 504 h 1416"/>
                    <a:gd name="T22" fmla="*/ 182 w 354"/>
                    <a:gd name="T23" fmla="*/ 389 h 1416"/>
                    <a:gd name="T24" fmla="*/ 170 w 354"/>
                    <a:gd name="T25" fmla="*/ 336 h 1416"/>
                    <a:gd name="T26" fmla="*/ 157 w 354"/>
                    <a:gd name="T27" fmla="*/ 276 h 1416"/>
                    <a:gd name="T28" fmla="*/ 49 w 354"/>
                    <a:gd name="T29" fmla="*/ 116 h 1416"/>
                    <a:gd name="T30" fmla="*/ 13 w 354"/>
                    <a:gd name="T31" fmla="*/ 19 h 1416"/>
                    <a:gd name="T32" fmla="*/ 132 w 354"/>
                    <a:gd name="T33" fmla="*/ 7 h 1416"/>
                    <a:gd name="T34" fmla="*/ 200 w 354"/>
                    <a:gd name="T35" fmla="*/ 30 h 1416"/>
                    <a:gd name="T36" fmla="*/ 286 w 354"/>
                    <a:gd name="T37" fmla="*/ 151 h 1416"/>
                    <a:gd name="T38" fmla="*/ 323 w 354"/>
                    <a:gd name="T39" fmla="*/ 240 h 1416"/>
                    <a:gd name="T40" fmla="*/ 344 w 354"/>
                    <a:gd name="T41" fmla="*/ 348 h 1416"/>
                    <a:gd name="T42" fmla="*/ 354 w 354"/>
                    <a:gd name="T43" fmla="*/ 568 h 1416"/>
                    <a:gd name="T44" fmla="*/ 350 w 354"/>
                    <a:gd name="T45" fmla="*/ 876 h 1416"/>
                    <a:gd name="T46" fmla="*/ 350 w 354"/>
                    <a:gd name="T47" fmla="*/ 1263 h 1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54" h="1416">
                      <a:moveTo>
                        <a:pt x="350" y="1263"/>
                      </a:moveTo>
                      <a:cubicBezTo>
                        <a:pt x="335" y="1381"/>
                        <a:pt x="289" y="1401"/>
                        <a:pt x="246" y="1416"/>
                      </a:cubicBezTo>
                      <a:cubicBezTo>
                        <a:pt x="246" y="1416"/>
                        <a:pt x="219" y="1407"/>
                        <a:pt x="214" y="1397"/>
                      </a:cubicBezTo>
                      <a:cubicBezTo>
                        <a:pt x="202" y="1373"/>
                        <a:pt x="201" y="1356"/>
                        <a:pt x="185" y="1343"/>
                      </a:cubicBezTo>
                      <a:cubicBezTo>
                        <a:pt x="173" y="1313"/>
                        <a:pt x="171" y="1304"/>
                        <a:pt x="171" y="1263"/>
                      </a:cubicBezTo>
                      <a:cubicBezTo>
                        <a:pt x="179" y="1125"/>
                        <a:pt x="169" y="1250"/>
                        <a:pt x="182" y="1173"/>
                      </a:cubicBezTo>
                      <a:cubicBezTo>
                        <a:pt x="185" y="1154"/>
                        <a:pt x="178" y="1117"/>
                        <a:pt x="178" y="1117"/>
                      </a:cubicBezTo>
                      <a:cubicBezTo>
                        <a:pt x="179" y="1080"/>
                        <a:pt x="179" y="1007"/>
                        <a:pt x="182" y="938"/>
                      </a:cubicBezTo>
                      <a:cubicBezTo>
                        <a:pt x="182" y="871"/>
                        <a:pt x="182" y="772"/>
                        <a:pt x="182" y="714"/>
                      </a:cubicBezTo>
                      <a:cubicBezTo>
                        <a:pt x="178" y="702"/>
                        <a:pt x="189" y="658"/>
                        <a:pt x="182" y="590"/>
                      </a:cubicBezTo>
                      <a:cubicBezTo>
                        <a:pt x="177" y="560"/>
                        <a:pt x="185" y="504"/>
                        <a:pt x="185" y="504"/>
                      </a:cubicBezTo>
                      <a:cubicBezTo>
                        <a:pt x="183" y="480"/>
                        <a:pt x="187" y="409"/>
                        <a:pt x="182" y="389"/>
                      </a:cubicBezTo>
                      <a:cubicBezTo>
                        <a:pt x="181" y="360"/>
                        <a:pt x="174" y="355"/>
                        <a:pt x="170" y="336"/>
                      </a:cubicBezTo>
                      <a:cubicBezTo>
                        <a:pt x="166" y="317"/>
                        <a:pt x="177" y="313"/>
                        <a:pt x="157" y="276"/>
                      </a:cubicBezTo>
                      <a:cubicBezTo>
                        <a:pt x="133" y="200"/>
                        <a:pt x="77" y="185"/>
                        <a:pt x="49" y="116"/>
                      </a:cubicBezTo>
                      <a:cubicBezTo>
                        <a:pt x="28" y="75"/>
                        <a:pt x="0" y="37"/>
                        <a:pt x="13" y="19"/>
                      </a:cubicBezTo>
                      <a:cubicBezTo>
                        <a:pt x="26" y="0"/>
                        <a:pt x="100" y="6"/>
                        <a:pt x="132" y="7"/>
                      </a:cubicBezTo>
                      <a:cubicBezTo>
                        <a:pt x="141" y="17"/>
                        <a:pt x="175" y="6"/>
                        <a:pt x="200" y="30"/>
                      </a:cubicBezTo>
                      <a:lnTo>
                        <a:pt x="286" y="151"/>
                      </a:lnTo>
                      <a:lnTo>
                        <a:pt x="323" y="240"/>
                      </a:lnTo>
                      <a:lnTo>
                        <a:pt x="344" y="348"/>
                      </a:lnTo>
                      <a:lnTo>
                        <a:pt x="354" y="568"/>
                      </a:lnTo>
                      <a:cubicBezTo>
                        <a:pt x="343" y="770"/>
                        <a:pt x="347" y="725"/>
                        <a:pt x="350" y="876"/>
                      </a:cubicBezTo>
                      <a:cubicBezTo>
                        <a:pt x="344" y="1115"/>
                        <a:pt x="350" y="958"/>
                        <a:pt x="350" y="126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857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24" name="Oval 80">
                  <a:extLst>
                    <a:ext uri="{FF2B5EF4-FFF2-40B4-BE49-F238E27FC236}">
                      <a16:creationId xmlns:a16="http://schemas.microsoft.com/office/drawing/2014/main" id="{2FA74DE3-6992-40C8-BEC9-FD3AAC232B3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671" y="3124"/>
                  <a:ext cx="511" cy="52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25" name="Oval 81">
                  <a:extLst>
                    <a:ext uri="{FF2B5EF4-FFF2-40B4-BE49-F238E27FC236}">
                      <a16:creationId xmlns:a16="http://schemas.microsoft.com/office/drawing/2014/main" id="{A00E3C74-8B45-4948-B95F-F45EE035113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-3631721">
                  <a:off x="2324" y="1793"/>
                  <a:ext cx="602" cy="610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26" name="Oval 82">
                  <a:extLst>
                    <a:ext uri="{FF2B5EF4-FFF2-40B4-BE49-F238E27FC236}">
                      <a16:creationId xmlns:a16="http://schemas.microsoft.com/office/drawing/2014/main" id="{2D69220C-C1C8-4CD6-80AE-63783CBE085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3631721" flipH="1">
                  <a:off x="955" y="1794"/>
                  <a:ext cx="602" cy="612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27" name="Line 83">
                  <a:extLst>
                    <a:ext uri="{FF2B5EF4-FFF2-40B4-BE49-F238E27FC236}">
                      <a16:creationId xmlns:a16="http://schemas.microsoft.com/office/drawing/2014/main" id="{DAD4E205-B0FF-4FC9-871F-80E737EE76D3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1386" y="2353"/>
                  <a:ext cx="175" cy="38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28" name="Line 84">
                  <a:extLst>
                    <a:ext uri="{FF2B5EF4-FFF2-40B4-BE49-F238E27FC236}">
                      <a16:creationId xmlns:a16="http://schemas.microsoft.com/office/drawing/2014/main" id="{BA35067E-39ED-4CF1-9A0C-71D53D659014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256" y="2335"/>
                  <a:ext cx="223" cy="43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229" name="Oval 85" descr="Široký šikmo nahoru">
                <a:extLst>
                  <a:ext uri="{FF2B5EF4-FFF2-40B4-BE49-F238E27FC236}">
                    <a16:creationId xmlns:a16="http://schemas.microsoft.com/office/drawing/2014/main" id="{50A02F80-3B3B-496E-96F8-90ABEC021AE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474" y="3107"/>
                <a:ext cx="1484" cy="23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30" name="Oval 86">
                <a:extLst>
                  <a:ext uri="{FF2B5EF4-FFF2-40B4-BE49-F238E27FC236}">
                    <a16:creationId xmlns:a16="http://schemas.microsoft.com/office/drawing/2014/main" id="{881FEA42-895E-437C-95D6-3359BC86E63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474" y="3355"/>
                <a:ext cx="1484" cy="237"/>
              </a:xfrm>
              <a:prstGeom prst="ellipse">
                <a:avLst/>
              </a:prstGeom>
              <a:solidFill>
                <a:srgbClr val="FF00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31" name="Line 87">
                <a:extLst>
                  <a:ext uri="{FF2B5EF4-FFF2-40B4-BE49-F238E27FC236}">
                    <a16:creationId xmlns:a16="http://schemas.microsoft.com/office/drawing/2014/main" id="{DAFDB9B6-8712-44E4-AB88-2F57FC754C6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8424" y="3113"/>
                <a:ext cx="1576" cy="2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32" name="Line 88">
                <a:extLst>
                  <a:ext uri="{FF2B5EF4-FFF2-40B4-BE49-F238E27FC236}">
                    <a16:creationId xmlns:a16="http://schemas.microsoft.com/office/drawing/2014/main" id="{D43D1CF0-EA96-407F-B4A6-2191A832C98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8424" y="3113"/>
                <a:ext cx="1576" cy="2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33" name="Text Box 89">
                <a:extLst>
                  <a:ext uri="{FF2B5EF4-FFF2-40B4-BE49-F238E27FC236}">
                    <a16:creationId xmlns:a16="http://schemas.microsoft.com/office/drawing/2014/main" id="{0CC48472-26A6-48A6-B5A6-6FB41537A6EC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8981" y="1505"/>
                <a:ext cx="579" cy="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1400" b="1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cs-CZ" altLang="cs-CZ" sz="2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34" name="Text Box 90">
              <a:extLst>
                <a:ext uri="{FF2B5EF4-FFF2-40B4-BE49-F238E27FC236}">
                  <a16:creationId xmlns:a16="http://schemas.microsoft.com/office/drawing/2014/main" id="{75C12501-A227-4D4A-9F6E-0225FB454753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150" y="3715"/>
              <a:ext cx="1613" cy="18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cs-CZ" altLang="cs-CZ" sz="14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ANGELMAN SYNDROM</a:t>
              </a:r>
              <a:endParaRPr lang="cs-CZ" altLang="cs-CZ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39" name="Text Box 95">
              <a:extLst>
                <a:ext uri="{FF2B5EF4-FFF2-40B4-BE49-F238E27FC236}">
                  <a16:creationId xmlns:a16="http://schemas.microsoft.com/office/drawing/2014/main" id="{DF4783DE-C5CC-42BB-B4AA-BFC391C59C4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076" y="2782"/>
              <a:ext cx="518" cy="23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82800"/>
            <a:lstStyle/>
            <a:p>
              <a:pPr algn="ctr">
                <a:spcBef>
                  <a:spcPct val="50000"/>
                </a:spcBef>
              </a:pPr>
              <a:r>
                <a:rPr lang="cs-CZ" alt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DEL</a:t>
              </a:r>
            </a:p>
            <a:p>
              <a:pPr algn="ctr">
                <a:spcBef>
                  <a:spcPct val="50000"/>
                </a:spcBef>
              </a:pPr>
              <a:endParaRPr lang="cs-CZ" altLang="cs-CZ" sz="2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40" name="Text Box 96">
              <a:extLst>
                <a:ext uri="{FF2B5EF4-FFF2-40B4-BE49-F238E27FC236}">
                  <a16:creationId xmlns:a16="http://schemas.microsoft.com/office/drawing/2014/main" id="{1D452190-20F1-4735-8CF2-BEAE6A8CB05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99" y="823"/>
              <a:ext cx="518" cy="23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82800"/>
            <a:lstStyle/>
            <a:p>
              <a:pPr algn="ctr">
                <a:spcBef>
                  <a:spcPct val="50000"/>
                </a:spcBef>
              </a:pPr>
              <a:r>
                <a:rPr lang="cs-CZ" altLang="cs-CZ" sz="1400" b="1">
                  <a:latin typeface="Arial" panose="020B0604020202020204" pitchFamily="34" charset="0"/>
                  <a:cs typeface="Arial" panose="020B0604020202020204" pitchFamily="34" charset="0"/>
                </a:rPr>
                <a:t>DEL</a:t>
              </a:r>
            </a:p>
            <a:p>
              <a:pPr algn="ctr">
                <a:spcBef>
                  <a:spcPct val="50000"/>
                </a:spcBef>
              </a:pPr>
              <a:endParaRPr lang="cs-CZ" altLang="cs-CZ" sz="2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241" name="Group 97">
              <a:extLst>
                <a:ext uri="{FF2B5EF4-FFF2-40B4-BE49-F238E27FC236}">
                  <a16:creationId xmlns:a16="http://schemas.microsoft.com/office/drawing/2014/main" id="{AD009D9E-515B-4784-B3B0-81C23C98E12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276" y="269"/>
              <a:ext cx="568" cy="1372"/>
              <a:chOff x="6275" y="1505"/>
              <a:chExt cx="1576" cy="3814"/>
            </a:xfrm>
          </p:grpSpPr>
          <p:grpSp>
            <p:nvGrpSpPr>
              <p:cNvPr id="6242" name="Group 98">
                <a:extLst>
                  <a:ext uri="{FF2B5EF4-FFF2-40B4-BE49-F238E27FC236}">
                    <a16:creationId xmlns:a16="http://schemas.microsoft.com/office/drawing/2014/main" id="{E6226767-DFF4-4EBB-879C-22E3B32C0C7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508" y="1877"/>
                <a:ext cx="1131" cy="3442"/>
                <a:chOff x="912" y="1797"/>
                <a:chExt cx="2053" cy="5936"/>
              </a:xfrm>
            </p:grpSpPr>
            <p:sp>
              <p:nvSpPr>
                <p:cNvPr id="6243" name="Freeform 99">
                  <a:extLst>
                    <a:ext uri="{FF2B5EF4-FFF2-40B4-BE49-F238E27FC236}">
                      <a16:creationId xmlns:a16="http://schemas.microsoft.com/office/drawing/2014/main" id="{D7C0FC02-55F6-48FA-BEB9-BF3D39F7CB6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H="1">
                  <a:off x="1422" y="2741"/>
                  <a:ext cx="482" cy="607"/>
                </a:xfrm>
                <a:custGeom>
                  <a:avLst/>
                  <a:gdLst>
                    <a:gd name="T0" fmla="*/ 0 w 391"/>
                    <a:gd name="T1" fmla="*/ 420 h 420"/>
                    <a:gd name="T2" fmla="*/ 46 w 391"/>
                    <a:gd name="T3" fmla="*/ 75 h 420"/>
                    <a:gd name="T4" fmla="*/ 271 w 391"/>
                    <a:gd name="T5" fmla="*/ 0 h 420"/>
                    <a:gd name="T6" fmla="*/ 391 w 391"/>
                    <a:gd name="T7" fmla="*/ 120 h 420"/>
                    <a:gd name="T8" fmla="*/ 256 w 391"/>
                    <a:gd name="T9" fmla="*/ 345 h 420"/>
                    <a:gd name="T10" fmla="*/ 0 w 391"/>
                    <a:gd name="T11" fmla="*/ 420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1" h="420">
                      <a:moveTo>
                        <a:pt x="0" y="420"/>
                      </a:moveTo>
                      <a:lnTo>
                        <a:pt x="46" y="75"/>
                      </a:lnTo>
                      <a:lnTo>
                        <a:pt x="271" y="0"/>
                      </a:lnTo>
                      <a:lnTo>
                        <a:pt x="391" y="120"/>
                      </a:lnTo>
                      <a:lnTo>
                        <a:pt x="256" y="345"/>
                      </a:lnTo>
                      <a:lnTo>
                        <a:pt x="0" y="42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44" name="Freeform 100">
                  <a:extLst>
                    <a:ext uri="{FF2B5EF4-FFF2-40B4-BE49-F238E27FC236}">
                      <a16:creationId xmlns:a16="http://schemas.microsoft.com/office/drawing/2014/main" id="{84E31B6A-BBD9-4A45-B679-0347803301E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60" y="2760"/>
                  <a:ext cx="457" cy="580"/>
                </a:xfrm>
                <a:custGeom>
                  <a:avLst/>
                  <a:gdLst>
                    <a:gd name="T0" fmla="*/ 0 w 391"/>
                    <a:gd name="T1" fmla="*/ 420 h 420"/>
                    <a:gd name="T2" fmla="*/ 46 w 391"/>
                    <a:gd name="T3" fmla="*/ 75 h 420"/>
                    <a:gd name="T4" fmla="*/ 271 w 391"/>
                    <a:gd name="T5" fmla="*/ 0 h 420"/>
                    <a:gd name="T6" fmla="*/ 391 w 391"/>
                    <a:gd name="T7" fmla="*/ 120 h 420"/>
                    <a:gd name="T8" fmla="*/ 256 w 391"/>
                    <a:gd name="T9" fmla="*/ 345 h 420"/>
                    <a:gd name="T10" fmla="*/ 0 w 391"/>
                    <a:gd name="T11" fmla="*/ 420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1" h="420">
                      <a:moveTo>
                        <a:pt x="0" y="420"/>
                      </a:moveTo>
                      <a:lnTo>
                        <a:pt x="46" y="75"/>
                      </a:lnTo>
                      <a:lnTo>
                        <a:pt x="271" y="0"/>
                      </a:lnTo>
                      <a:lnTo>
                        <a:pt x="391" y="120"/>
                      </a:lnTo>
                      <a:lnTo>
                        <a:pt x="256" y="345"/>
                      </a:lnTo>
                      <a:lnTo>
                        <a:pt x="0" y="42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45" name="Freeform 101">
                  <a:extLst>
                    <a:ext uri="{FF2B5EF4-FFF2-40B4-BE49-F238E27FC236}">
                      <a16:creationId xmlns:a16="http://schemas.microsoft.com/office/drawing/2014/main" id="{F3A9D5E2-3132-400D-AF77-482CDF00BF0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2" y="3345"/>
                  <a:ext cx="1116" cy="4388"/>
                </a:xfrm>
                <a:custGeom>
                  <a:avLst/>
                  <a:gdLst>
                    <a:gd name="T0" fmla="*/ 4 w 354"/>
                    <a:gd name="T1" fmla="*/ 1263 h 1416"/>
                    <a:gd name="T2" fmla="*/ 108 w 354"/>
                    <a:gd name="T3" fmla="*/ 1416 h 1416"/>
                    <a:gd name="T4" fmla="*/ 140 w 354"/>
                    <a:gd name="T5" fmla="*/ 1397 h 1416"/>
                    <a:gd name="T6" fmla="*/ 169 w 354"/>
                    <a:gd name="T7" fmla="*/ 1343 h 1416"/>
                    <a:gd name="T8" fmla="*/ 183 w 354"/>
                    <a:gd name="T9" fmla="*/ 1263 h 1416"/>
                    <a:gd name="T10" fmla="*/ 172 w 354"/>
                    <a:gd name="T11" fmla="*/ 1173 h 1416"/>
                    <a:gd name="T12" fmla="*/ 176 w 354"/>
                    <a:gd name="T13" fmla="*/ 1117 h 1416"/>
                    <a:gd name="T14" fmla="*/ 172 w 354"/>
                    <a:gd name="T15" fmla="*/ 938 h 1416"/>
                    <a:gd name="T16" fmla="*/ 172 w 354"/>
                    <a:gd name="T17" fmla="*/ 714 h 1416"/>
                    <a:gd name="T18" fmla="*/ 172 w 354"/>
                    <a:gd name="T19" fmla="*/ 590 h 1416"/>
                    <a:gd name="T20" fmla="*/ 169 w 354"/>
                    <a:gd name="T21" fmla="*/ 504 h 1416"/>
                    <a:gd name="T22" fmla="*/ 172 w 354"/>
                    <a:gd name="T23" fmla="*/ 389 h 1416"/>
                    <a:gd name="T24" fmla="*/ 181 w 354"/>
                    <a:gd name="T25" fmla="*/ 333 h 1416"/>
                    <a:gd name="T26" fmla="*/ 197 w 354"/>
                    <a:gd name="T27" fmla="*/ 276 h 1416"/>
                    <a:gd name="T28" fmla="*/ 305 w 354"/>
                    <a:gd name="T29" fmla="*/ 116 h 1416"/>
                    <a:gd name="T30" fmla="*/ 341 w 354"/>
                    <a:gd name="T31" fmla="*/ 19 h 1416"/>
                    <a:gd name="T32" fmla="*/ 222 w 354"/>
                    <a:gd name="T33" fmla="*/ 7 h 1416"/>
                    <a:gd name="T34" fmla="*/ 154 w 354"/>
                    <a:gd name="T35" fmla="*/ 30 h 1416"/>
                    <a:gd name="T36" fmla="*/ 58 w 354"/>
                    <a:gd name="T37" fmla="*/ 144 h 1416"/>
                    <a:gd name="T38" fmla="*/ 10 w 354"/>
                    <a:gd name="T39" fmla="*/ 342 h 1416"/>
                    <a:gd name="T40" fmla="*/ 0 w 354"/>
                    <a:gd name="T41" fmla="*/ 568 h 1416"/>
                    <a:gd name="T42" fmla="*/ 4 w 354"/>
                    <a:gd name="T43" fmla="*/ 876 h 1416"/>
                    <a:gd name="T44" fmla="*/ 4 w 354"/>
                    <a:gd name="T45" fmla="*/ 1263 h 1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54" h="1416">
                      <a:moveTo>
                        <a:pt x="4" y="1263"/>
                      </a:moveTo>
                      <a:cubicBezTo>
                        <a:pt x="19" y="1381"/>
                        <a:pt x="65" y="1401"/>
                        <a:pt x="108" y="1416"/>
                      </a:cubicBezTo>
                      <a:cubicBezTo>
                        <a:pt x="108" y="1416"/>
                        <a:pt x="135" y="1407"/>
                        <a:pt x="140" y="1397"/>
                      </a:cubicBezTo>
                      <a:cubicBezTo>
                        <a:pt x="152" y="1373"/>
                        <a:pt x="153" y="1356"/>
                        <a:pt x="169" y="1343"/>
                      </a:cubicBezTo>
                      <a:cubicBezTo>
                        <a:pt x="181" y="1313"/>
                        <a:pt x="183" y="1304"/>
                        <a:pt x="183" y="1263"/>
                      </a:cubicBezTo>
                      <a:cubicBezTo>
                        <a:pt x="175" y="1125"/>
                        <a:pt x="185" y="1250"/>
                        <a:pt x="172" y="1173"/>
                      </a:cubicBezTo>
                      <a:cubicBezTo>
                        <a:pt x="169" y="1154"/>
                        <a:pt x="176" y="1117"/>
                        <a:pt x="176" y="1117"/>
                      </a:cubicBezTo>
                      <a:cubicBezTo>
                        <a:pt x="175" y="1080"/>
                        <a:pt x="175" y="1007"/>
                        <a:pt x="172" y="938"/>
                      </a:cubicBezTo>
                      <a:cubicBezTo>
                        <a:pt x="172" y="871"/>
                        <a:pt x="172" y="772"/>
                        <a:pt x="172" y="714"/>
                      </a:cubicBezTo>
                      <a:cubicBezTo>
                        <a:pt x="176" y="702"/>
                        <a:pt x="165" y="658"/>
                        <a:pt x="172" y="590"/>
                      </a:cubicBezTo>
                      <a:cubicBezTo>
                        <a:pt x="177" y="560"/>
                        <a:pt x="169" y="504"/>
                        <a:pt x="169" y="504"/>
                      </a:cubicBezTo>
                      <a:cubicBezTo>
                        <a:pt x="171" y="480"/>
                        <a:pt x="167" y="409"/>
                        <a:pt x="172" y="389"/>
                      </a:cubicBezTo>
                      <a:cubicBezTo>
                        <a:pt x="173" y="360"/>
                        <a:pt x="177" y="352"/>
                        <a:pt x="181" y="333"/>
                      </a:cubicBezTo>
                      <a:cubicBezTo>
                        <a:pt x="185" y="314"/>
                        <a:pt x="176" y="312"/>
                        <a:pt x="197" y="276"/>
                      </a:cubicBezTo>
                      <a:cubicBezTo>
                        <a:pt x="221" y="200"/>
                        <a:pt x="277" y="185"/>
                        <a:pt x="305" y="116"/>
                      </a:cubicBezTo>
                      <a:cubicBezTo>
                        <a:pt x="326" y="75"/>
                        <a:pt x="354" y="37"/>
                        <a:pt x="341" y="19"/>
                      </a:cubicBezTo>
                      <a:cubicBezTo>
                        <a:pt x="328" y="0"/>
                        <a:pt x="254" y="6"/>
                        <a:pt x="222" y="7"/>
                      </a:cubicBezTo>
                      <a:cubicBezTo>
                        <a:pt x="213" y="17"/>
                        <a:pt x="179" y="6"/>
                        <a:pt x="154" y="30"/>
                      </a:cubicBezTo>
                      <a:lnTo>
                        <a:pt x="58" y="144"/>
                      </a:lnTo>
                      <a:lnTo>
                        <a:pt x="10" y="342"/>
                      </a:lnTo>
                      <a:lnTo>
                        <a:pt x="0" y="568"/>
                      </a:lnTo>
                      <a:cubicBezTo>
                        <a:pt x="11" y="770"/>
                        <a:pt x="7" y="725"/>
                        <a:pt x="4" y="876"/>
                      </a:cubicBezTo>
                      <a:cubicBezTo>
                        <a:pt x="10" y="1115"/>
                        <a:pt x="4" y="958"/>
                        <a:pt x="4" y="126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857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46" name="Freeform 102">
                  <a:extLst>
                    <a:ext uri="{FF2B5EF4-FFF2-40B4-BE49-F238E27FC236}">
                      <a16:creationId xmlns:a16="http://schemas.microsoft.com/office/drawing/2014/main" id="{F0C4134B-964B-4343-8226-44782AF5B55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49" y="3345"/>
                  <a:ext cx="1116" cy="4388"/>
                </a:xfrm>
                <a:custGeom>
                  <a:avLst/>
                  <a:gdLst>
                    <a:gd name="T0" fmla="*/ 350 w 354"/>
                    <a:gd name="T1" fmla="*/ 1263 h 1416"/>
                    <a:gd name="T2" fmla="*/ 246 w 354"/>
                    <a:gd name="T3" fmla="*/ 1416 h 1416"/>
                    <a:gd name="T4" fmla="*/ 214 w 354"/>
                    <a:gd name="T5" fmla="*/ 1397 h 1416"/>
                    <a:gd name="T6" fmla="*/ 185 w 354"/>
                    <a:gd name="T7" fmla="*/ 1343 h 1416"/>
                    <a:gd name="T8" fmla="*/ 171 w 354"/>
                    <a:gd name="T9" fmla="*/ 1263 h 1416"/>
                    <a:gd name="T10" fmla="*/ 182 w 354"/>
                    <a:gd name="T11" fmla="*/ 1173 h 1416"/>
                    <a:gd name="T12" fmla="*/ 178 w 354"/>
                    <a:gd name="T13" fmla="*/ 1117 h 1416"/>
                    <a:gd name="T14" fmla="*/ 182 w 354"/>
                    <a:gd name="T15" fmla="*/ 938 h 1416"/>
                    <a:gd name="T16" fmla="*/ 182 w 354"/>
                    <a:gd name="T17" fmla="*/ 714 h 1416"/>
                    <a:gd name="T18" fmla="*/ 182 w 354"/>
                    <a:gd name="T19" fmla="*/ 590 h 1416"/>
                    <a:gd name="T20" fmla="*/ 185 w 354"/>
                    <a:gd name="T21" fmla="*/ 504 h 1416"/>
                    <a:gd name="T22" fmla="*/ 182 w 354"/>
                    <a:gd name="T23" fmla="*/ 389 h 1416"/>
                    <a:gd name="T24" fmla="*/ 170 w 354"/>
                    <a:gd name="T25" fmla="*/ 336 h 1416"/>
                    <a:gd name="T26" fmla="*/ 157 w 354"/>
                    <a:gd name="T27" fmla="*/ 276 h 1416"/>
                    <a:gd name="T28" fmla="*/ 49 w 354"/>
                    <a:gd name="T29" fmla="*/ 116 h 1416"/>
                    <a:gd name="T30" fmla="*/ 13 w 354"/>
                    <a:gd name="T31" fmla="*/ 19 h 1416"/>
                    <a:gd name="T32" fmla="*/ 132 w 354"/>
                    <a:gd name="T33" fmla="*/ 7 h 1416"/>
                    <a:gd name="T34" fmla="*/ 200 w 354"/>
                    <a:gd name="T35" fmla="*/ 30 h 1416"/>
                    <a:gd name="T36" fmla="*/ 286 w 354"/>
                    <a:gd name="T37" fmla="*/ 151 h 1416"/>
                    <a:gd name="T38" fmla="*/ 323 w 354"/>
                    <a:gd name="T39" fmla="*/ 240 h 1416"/>
                    <a:gd name="T40" fmla="*/ 344 w 354"/>
                    <a:gd name="T41" fmla="*/ 348 h 1416"/>
                    <a:gd name="T42" fmla="*/ 354 w 354"/>
                    <a:gd name="T43" fmla="*/ 568 h 1416"/>
                    <a:gd name="T44" fmla="*/ 350 w 354"/>
                    <a:gd name="T45" fmla="*/ 876 h 1416"/>
                    <a:gd name="T46" fmla="*/ 350 w 354"/>
                    <a:gd name="T47" fmla="*/ 1263 h 1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54" h="1416">
                      <a:moveTo>
                        <a:pt x="350" y="1263"/>
                      </a:moveTo>
                      <a:cubicBezTo>
                        <a:pt x="335" y="1381"/>
                        <a:pt x="289" y="1401"/>
                        <a:pt x="246" y="1416"/>
                      </a:cubicBezTo>
                      <a:cubicBezTo>
                        <a:pt x="246" y="1416"/>
                        <a:pt x="219" y="1407"/>
                        <a:pt x="214" y="1397"/>
                      </a:cubicBezTo>
                      <a:cubicBezTo>
                        <a:pt x="202" y="1373"/>
                        <a:pt x="201" y="1356"/>
                        <a:pt x="185" y="1343"/>
                      </a:cubicBezTo>
                      <a:cubicBezTo>
                        <a:pt x="173" y="1313"/>
                        <a:pt x="171" y="1304"/>
                        <a:pt x="171" y="1263"/>
                      </a:cubicBezTo>
                      <a:cubicBezTo>
                        <a:pt x="179" y="1125"/>
                        <a:pt x="169" y="1250"/>
                        <a:pt x="182" y="1173"/>
                      </a:cubicBezTo>
                      <a:cubicBezTo>
                        <a:pt x="185" y="1154"/>
                        <a:pt x="178" y="1117"/>
                        <a:pt x="178" y="1117"/>
                      </a:cubicBezTo>
                      <a:cubicBezTo>
                        <a:pt x="179" y="1080"/>
                        <a:pt x="179" y="1007"/>
                        <a:pt x="182" y="938"/>
                      </a:cubicBezTo>
                      <a:cubicBezTo>
                        <a:pt x="182" y="871"/>
                        <a:pt x="182" y="772"/>
                        <a:pt x="182" y="714"/>
                      </a:cubicBezTo>
                      <a:cubicBezTo>
                        <a:pt x="178" y="702"/>
                        <a:pt x="189" y="658"/>
                        <a:pt x="182" y="590"/>
                      </a:cubicBezTo>
                      <a:cubicBezTo>
                        <a:pt x="177" y="560"/>
                        <a:pt x="185" y="504"/>
                        <a:pt x="185" y="504"/>
                      </a:cubicBezTo>
                      <a:cubicBezTo>
                        <a:pt x="183" y="480"/>
                        <a:pt x="187" y="409"/>
                        <a:pt x="182" y="389"/>
                      </a:cubicBezTo>
                      <a:cubicBezTo>
                        <a:pt x="181" y="360"/>
                        <a:pt x="174" y="355"/>
                        <a:pt x="170" y="336"/>
                      </a:cubicBezTo>
                      <a:cubicBezTo>
                        <a:pt x="166" y="317"/>
                        <a:pt x="177" y="313"/>
                        <a:pt x="157" y="276"/>
                      </a:cubicBezTo>
                      <a:cubicBezTo>
                        <a:pt x="133" y="200"/>
                        <a:pt x="77" y="185"/>
                        <a:pt x="49" y="116"/>
                      </a:cubicBezTo>
                      <a:cubicBezTo>
                        <a:pt x="28" y="75"/>
                        <a:pt x="0" y="37"/>
                        <a:pt x="13" y="19"/>
                      </a:cubicBezTo>
                      <a:cubicBezTo>
                        <a:pt x="26" y="0"/>
                        <a:pt x="100" y="6"/>
                        <a:pt x="132" y="7"/>
                      </a:cubicBezTo>
                      <a:cubicBezTo>
                        <a:pt x="141" y="17"/>
                        <a:pt x="175" y="6"/>
                        <a:pt x="200" y="30"/>
                      </a:cubicBezTo>
                      <a:lnTo>
                        <a:pt x="286" y="151"/>
                      </a:lnTo>
                      <a:lnTo>
                        <a:pt x="323" y="240"/>
                      </a:lnTo>
                      <a:lnTo>
                        <a:pt x="344" y="348"/>
                      </a:lnTo>
                      <a:lnTo>
                        <a:pt x="354" y="568"/>
                      </a:lnTo>
                      <a:cubicBezTo>
                        <a:pt x="343" y="770"/>
                        <a:pt x="347" y="725"/>
                        <a:pt x="350" y="876"/>
                      </a:cubicBezTo>
                      <a:cubicBezTo>
                        <a:pt x="344" y="1115"/>
                        <a:pt x="350" y="958"/>
                        <a:pt x="350" y="1263"/>
                      </a:cubicBezTo>
                      <a:close/>
                    </a:path>
                  </a:pathLst>
                </a:custGeom>
                <a:solidFill>
                  <a:srgbClr val="FF0000"/>
                </a:solidFill>
                <a:ln w="2857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47" name="Oval 103">
                  <a:extLst>
                    <a:ext uri="{FF2B5EF4-FFF2-40B4-BE49-F238E27FC236}">
                      <a16:creationId xmlns:a16="http://schemas.microsoft.com/office/drawing/2014/main" id="{694B7DA5-0F82-4E93-A45B-7FCCCCC89E3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671" y="3124"/>
                  <a:ext cx="511" cy="526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48" name="Oval 104">
                  <a:extLst>
                    <a:ext uri="{FF2B5EF4-FFF2-40B4-BE49-F238E27FC236}">
                      <a16:creationId xmlns:a16="http://schemas.microsoft.com/office/drawing/2014/main" id="{A9339FE4-608F-41C9-B63F-AAC5285994F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-3631721">
                  <a:off x="2324" y="1793"/>
                  <a:ext cx="602" cy="610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49" name="Oval 105">
                  <a:extLst>
                    <a:ext uri="{FF2B5EF4-FFF2-40B4-BE49-F238E27FC236}">
                      <a16:creationId xmlns:a16="http://schemas.microsoft.com/office/drawing/2014/main" id="{D1FCFE28-3616-4A4F-A9E3-F73ED476D75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3631721" flipH="1">
                  <a:off x="955" y="1794"/>
                  <a:ext cx="602" cy="612"/>
                </a:xfrm>
                <a:prstGeom prst="ellipse">
                  <a:avLst/>
                </a:prstGeom>
                <a:solidFill>
                  <a:srgbClr val="FF0000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50" name="Line 106">
                  <a:extLst>
                    <a:ext uri="{FF2B5EF4-FFF2-40B4-BE49-F238E27FC236}">
                      <a16:creationId xmlns:a16="http://schemas.microsoft.com/office/drawing/2014/main" id="{20F66734-F445-40D3-9774-23481CD16910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1386" y="2353"/>
                  <a:ext cx="175" cy="38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51" name="Line 107">
                  <a:extLst>
                    <a:ext uri="{FF2B5EF4-FFF2-40B4-BE49-F238E27FC236}">
                      <a16:creationId xmlns:a16="http://schemas.microsoft.com/office/drawing/2014/main" id="{8EA565D8-4840-4200-B83C-AFECDA5EB754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256" y="2335"/>
                  <a:ext cx="223" cy="43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252" name="Oval 108" descr="Široký šikmo nahoru">
                <a:extLst>
                  <a:ext uri="{FF2B5EF4-FFF2-40B4-BE49-F238E27FC236}">
                    <a16:creationId xmlns:a16="http://schemas.microsoft.com/office/drawing/2014/main" id="{053F3BA5-E57C-4C47-BC6F-5BE25100A3F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25" y="3107"/>
                <a:ext cx="1484" cy="23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3" name="Oval 109">
                <a:extLst>
                  <a:ext uri="{FF2B5EF4-FFF2-40B4-BE49-F238E27FC236}">
                    <a16:creationId xmlns:a16="http://schemas.microsoft.com/office/drawing/2014/main" id="{D3567136-16F5-4625-922F-6DB365648B3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25" y="3355"/>
                <a:ext cx="1484" cy="237"/>
              </a:xfrm>
              <a:prstGeom prst="ellipse">
                <a:avLst/>
              </a:prstGeom>
              <a:solidFill>
                <a:srgbClr val="FF00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4" name="Line 110">
                <a:extLst>
                  <a:ext uri="{FF2B5EF4-FFF2-40B4-BE49-F238E27FC236}">
                    <a16:creationId xmlns:a16="http://schemas.microsoft.com/office/drawing/2014/main" id="{C50ECCC4-04DF-4739-85D4-BDD84C09E2E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6275" y="3113"/>
                <a:ext cx="1576" cy="2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5" name="Line 111">
                <a:extLst>
                  <a:ext uri="{FF2B5EF4-FFF2-40B4-BE49-F238E27FC236}">
                    <a16:creationId xmlns:a16="http://schemas.microsoft.com/office/drawing/2014/main" id="{5ED171C8-1530-4D34-A5FE-1661FFE8ADD7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6275" y="3113"/>
                <a:ext cx="1576" cy="2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56" name="Text Box 112">
                <a:extLst>
                  <a:ext uri="{FF2B5EF4-FFF2-40B4-BE49-F238E27FC236}">
                    <a16:creationId xmlns:a16="http://schemas.microsoft.com/office/drawing/2014/main" id="{0CAD5117-47C1-4229-9204-8788EE8B5DF6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6832" y="1505"/>
                <a:ext cx="624" cy="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1400" b="1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endParaRPr lang="cs-CZ" altLang="cs-CZ" sz="2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257" name="Group 113">
              <a:extLst>
                <a:ext uri="{FF2B5EF4-FFF2-40B4-BE49-F238E27FC236}">
                  <a16:creationId xmlns:a16="http://schemas.microsoft.com/office/drawing/2014/main" id="{05995E1F-02FA-40D2-BCF9-4948EBE88D3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050" y="2217"/>
              <a:ext cx="567" cy="1373"/>
              <a:chOff x="8424" y="6920"/>
              <a:chExt cx="1576" cy="3814"/>
            </a:xfrm>
          </p:grpSpPr>
          <p:grpSp>
            <p:nvGrpSpPr>
              <p:cNvPr id="6258" name="Group 114">
                <a:extLst>
                  <a:ext uri="{FF2B5EF4-FFF2-40B4-BE49-F238E27FC236}">
                    <a16:creationId xmlns:a16="http://schemas.microsoft.com/office/drawing/2014/main" id="{7A3BFD4A-1EA3-4797-A5A6-BD846AA8FC2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8651" y="7292"/>
                <a:ext cx="1131" cy="3442"/>
                <a:chOff x="912" y="1797"/>
                <a:chExt cx="2053" cy="5936"/>
              </a:xfrm>
            </p:grpSpPr>
            <p:sp>
              <p:nvSpPr>
                <p:cNvPr id="6259" name="Freeform 115">
                  <a:extLst>
                    <a:ext uri="{FF2B5EF4-FFF2-40B4-BE49-F238E27FC236}">
                      <a16:creationId xmlns:a16="http://schemas.microsoft.com/office/drawing/2014/main" id="{A253D70F-944E-4E4D-8195-7049497442CB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 flipH="1">
                  <a:off x="1422" y="2741"/>
                  <a:ext cx="482" cy="607"/>
                </a:xfrm>
                <a:custGeom>
                  <a:avLst/>
                  <a:gdLst>
                    <a:gd name="T0" fmla="*/ 0 w 391"/>
                    <a:gd name="T1" fmla="*/ 420 h 420"/>
                    <a:gd name="T2" fmla="*/ 46 w 391"/>
                    <a:gd name="T3" fmla="*/ 75 h 420"/>
                    <a:gd name="T4" fmla="*/ 271 w 391"/>
                    <a:gd name="T5" fmla="*/ 0 h 420"/>
                    <a:gd name="T6" fmla="*/ 391 w 391"/>
                    <a:gd name="T7" fmla="*/ 120 h 420"/>
                    <a:gd name="T8" fmla="*/ 256 w 391"/>
                    <a:gd name="T9" fmla="*/ 345 h 420"/>
                    <a:gd name="T10" fmla="*/ 0 w 391"/>
                    <a:gd name="T11" fmla="*/ 420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1" h="420">
                      <a:moveTo>
                        <a:pt x="0" y="420"/>
                      </a:moveTo>
                      <a:lnTo>
                        <a:pt x="46" y="75"/>
                      </a:lnTo>
                      <a:lnTo>
                        <a:pt x="271" y="0"/>
                      </a:lnTo>
                      <a:lnTo>
                        <a:pt x="391" y="120"/>
                      </a:lnTo>
                      <a:lnTo>
                        <a:pt x="256" y="345"/>
                      </a:lnTo>
                      <a:lnTo>
                        <a:pt x="0" y="42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60" name="Freeform 116">
                  <a:extLst>
                    <a:ext uri="{FF2B5EF4-FFF2-40B4-BE49-F238E27FC236}">
                      <a16:creationId xmlns:a16="http://schemas.microsoft.com/office/drawing/2014/main" id="{A4E331E6-199A-41FB-B82F-6A771D6F9B3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60" y="2760"/>
                  <a:ext cx="457" cy="580"/>
                </a:xfrm>
                <a:custGeom>
                  <a:avLst/>
                  <a:gdLst>
                    <a:gd name="T0" fmla="*/ 0 w 391"/>
                    <a:gd name="T1" fmla="*/ 420 h 420"/>
                    <a:gd name="T2" fmla="*/ 46 w 391"/>
                    <a:gd name="T3" fmla="*/ 75 h 420"/>
                    <a:gd name="T4" fmla="*/ 271 w 391"/>
                    <a:gd name="T5" fmla="*/ 0 h 420"/>
                    <a:gd name="T6" fmla="*/ 391 w 391"/>
                    <a:gd name="T7" fmla="*/ 120 h 420"/>
                    <a:gd name="T8" fmla="*/ 256 w 391"/>
                    <a:gd name="T9" fmla="*/ 345 h 420"/>
                    <a:gd name="T10" fmla="*/ 0 w 391"/>
                    <a:gd name="T11" fmla="*/ 420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1" h="420">
                      <a:moveTo>
                        <a:pt x="0" y="420"/>
                      </a:moveTo>
                      <a:lnTo>
                        <a:pt x="46" y="75"/>
                      </a:lnTo>
                      <a:lnTo>
                        <a:pt x="271" y="0"/>
                      </a:lnTo>
                      <a:lnTo>
                        <a:pt x="391" y="120"/>
                      </a:lnTo>
                      <a:lnTo>
                        <a:pt x="256" y="345"/>
                      </a:lnTo>
                      <a:lnTo>
                        <a:pt x="0" y="420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285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61" name="Freeform 117">
                  <a:extLst>
                    <a:ext uri="{FF2B5EF4-FFF2-40B4-BE49-F238E27FC236}">
                      <a16:creationId xmlns:a16="http://schemas.microsoft.com/office/drawing/2014/main" id="{F6E9CD83-2920-408F-AE04-BB3B743C0F4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2" y="3345"/>
                  <a:ext cx="1116" cy="4388"/>
                </a:xfrm>
                <a:custGeom>
                  <a:avLst/>
                  <a:gdLst>
                    <a:gd name="T0" fmla="*/ 4 w 354"/>
                    <a:gd name="T1" fmla="*/ 1263 h 1416"/>
                    <a:gd name="T2" fmla="*/ 108 w 354"/>
                    <a:gd name="T3" fmla="*/ 1416 h 1416"/>
                    <a:gd name="T4" fmla="*/ 140 w 354"/>
                    <a:gd name="T5" fmla="*/ 1397 h 1416"/>
                    <a:gd name="T6" fmla="*/ 169 w 354"/>
                    <a:gd name="T7" fmla="*/ 1343 h 1416"/>
                    <a:gd name="T8" fmla="*/ 183 w 354"/>
                    <a:gd name="T9" fmla="*/ 1263 h 1416"/>
                    <a:gd name="T10" fmla="*/ 172 w 354"/>
                    <a:gd name="T11" fmla="*/ 1173 h 1416"/>
                    <a:gd name="T12" fmla="*/ 176 w 354"/>
                    <a:gd name="T13" fmla="*/ 1117 h 1416"/>
                    <a:gd name="T14" fmla="*/ 172 w 354"/>
                    <a:gd name="T15" fmla="*/ 938 h 1416"/>
                    <a:gd name="T16" fmla="*/ 172 w 354"/>
                    <a:gd name="T17" fmla="*/ 714 h 1416"/>
                    <a:gd name="T18" fmla="*/ 172 w 354"/>
                    <a:gd name="T19" fmla="*/ 590 h 1416"/>
                    <a:gd name="T20" fmla="*/ 169 w 354"/>
                    <a:gd name="T21" fmla="*/ 504 h 1416"/>
                    <a:gd name="T22" fmla="*/ 172 w 354"/>
                    <a:gd name="T23" fmla="*/ 389 h 1416"/>
                    <a:gd name="T24" fmla="*/ 181 w 354"/>
                    <a:gd name="T25" fmla="*/ 333 h 1416"/>
                    <a:gd name="T26" fmla="*/ 197 w 354"/>
                    <a:gd name="T27" fmla="*/ 276 h 1416"/>
                    <a:gd name="T28" fmla="*/ 305 w 354"/>
                    <a:gd name="T29" fmla="*/ 116 h 1416"/>
                    <a:gd name="T30" fmla="*/ 341 w 354"/>
                    <a:gd name="T31" fmla="*/ 19 h 1416"/>
                    <a:gd name="T32" fmla="*/ 222 w 354"/>
                    <a:gd name="T33" fmla="*/ 7 h 1416"/>
                    <a:gd name="T34" fmla="*/ 154 w 354"/>
                    <a:gd name="T35" fmla="*/ 30 h 1416"/>
                    <a:gd name="T36" fmla="*/ 58 w 354"/>
                    <a:gd name="T37" fmla="*/ 144 h 1416"/>
                    <a:gd name="T38" fmla="*/ 10 w 354"/>
                    <a:gd name="T39" fmla="*/ 342 h 1416"/>
                    <a:gd name="T40" fmla="*/ 0 w 354"/>
                    <a:gd name="T41" fmla="*/ 568 h 1416"/>
                    <a:gd name="T42" fmla="*/ 4 w 354"/>
                    <a:gd name="T43" fmla="*/ 876 h 1416"/>
                    <a:gd name="T44" fmla="*/ 4 w 354"/>
                    <a:gd name="T45" fmla="*/ 1263 h 1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54" h="1416">
                      <a:moveTo>
                        <a:pt x="4" y="1263"/>
                      </a:moveTo>
                      <a:cubicBezTo>
                        <a:pt x="19" y="1381"/>
                        <a:pt x="65" y="1401"/>
                        <a:pt x="108" y="1416"/>
                      </a:cubicBezTo>
                      <a:cubicBezTo>
                        <a:pt x="108" y="1416"/>
                        <a:pt x="135" y="1407"/>
                        <a:pt x="140" y="1397"/>
                      </a:cubicBezTo>
                      <a:cubicBezTo>
                        <a:pt x="152" y="1373"/>
                        <a:pt x="153" y="1356"/>
                        <a:pt x="169" y="1343"/>
                      </a:cubicBezTo>
                      <a:cubicBezTo>
                        <a:pt x="181" y="1313"/>
                        <a:pt x="183" y="1304"/>
                        <a:pt x="183" y="1263"/>
                      </a:cubicBezTo>
                      <a:cubicBezTo>
                        <a:pt x="175" y="1125"/>
                        <a:pt x="185" y="1250"/>
                        <a:pt x="172" y="1173"/>
                      </a:cubicBezTo>
                      <a:cubicBezTo>
                        <a:pt x="169" y="1154"/>
                        <a:pt x="176" y="1117"/>
                        <a:pt x="176" y="1117"/>
                      </a:cubicBezTo>
                      <a:cubicBezTo>
                        <a:pt x="175" y="1080"/>
                        <a:pt x="175" y="1007"/>
                        <a:pt x="172" y="938"/>
                      </a:cubicBezTo>
                      <a:cubicBezTo>
                        <a:pt x="172" y="871"/>
                        <a:pt x="172" y="772"/>
                        <a:pt x="172" y="714"/>
                      </a:cubicBezTo>
                      <a:cubicBezTo>
                        <a:pt x="176" y="702"/>
                        <a:pt x="165" y="658"/>
                        <a:pt x="172" y="590"/>
                      </a:cubicBezTo>
                      <a:cubicBezTo>
                        <a:pt x="177" y="560"/>
                        <a:pt x="169" y="504"/>
                        <a:pt x="169" y="504"/>
                      </a:cubicBezTo>
                      <a:cubicBezTo>
                        <a:pt x="171" y="480"/>
                        <a:pt x="167" y="409"/>
                        <a:pt x="172" y="389"/>
                      </a:cubicBezTo>
                      <a:cubicBezTo>
                        <a:pt x="173" y="360"/>
                        <a:pt x="177" y="352"/>
                        <a:pt x="181" y="333"/>
                      </a:cubicBezTo>
                      <a:cubicBezTo>
                        <a:pt x="185" y="314"/>
                        <a:pt x="176" y="312"/>
                        <a:pt x="197" y="276"/>
                      </a:cubicBezTo>
                      <a:cubicBezTo>
                        <a:pt x="221" y="200"/>
                        <a:pt x="277" y="185"/>
                        <a:pt x="305" y="116"/>
                      </a:cubicBezTo>
                      <a:cubicBezTo>
                        <a:pt x="326" y="75"/>
                        <a:pt x="354" y="37"/>
                        <a:pt x="341" y="19"/>
                      </a:cubicBezTo>
                      <a:cubicBezTo>
                        <a:pt x="328" y="0"/>
                        <a:pt x="254" y="6"/>
                        <a:pt x="222" y="7"/>
                      </a:cubicBezTo>
                      <a:cubicBezTo>
                        <a:pt x="213" y="17"/>
                        <a:pt x="179" y="6"/>
                        <a:pt x="154" y="30"/>
                      </a:cubicBezTo>
                      <a:lnTo>
                        <a:pt x="58" y="144"/>
                      </a:lnTo>
                      <a:lnTo>
                        <a:pt x="10" y="342"/>
                      </a:lnTo>
                      <a:lnTo>
                        <a:pt x="0" y="568"/>
                      </a:lnTo>
                      <a:cubicBezTo>
                        <a:pt x="11" y="770"/>
                        <a:pt x="7" y="725"/>
                        <a:pt x="4" y="876"/>
                      </a:cubicBezTo>
                      <a:cubicBezTo>
                        <a:pt x="10" y="1115"/>
                        <a:pt x="4" y="958"/>
                        <a:pt x="4" y="1263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2857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62" name="Freeform 118">
                  <a:extLst>
                    <a:ext uri="{FF2B5EF4-FFF2-40B4-BE49-F238E27FC236}">
                      <a16:creationId xmlns:a16="http://schemas.microsoft.com/office/drawing/2014/main" id="{755D5576-9DA6-49AD-BC73-AAD4298ADBE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849" y="3345"/>
                  <a:ext cx="1116" cy="4388"/>
                </a:xfrm>
                <a:custGeom>
                  <a:avLst/>
                  <a:gdLst>
                    <a:gd name="T0" fmla="*/ 350 w 354"/>
                    <a:gd name="T1" fmla="*/ 1263 h 1416"/>
                    <a:gd name="T2" fmla="*/ 246 w 354"/>
                    <a:gd name="T3" fmla="*/ 1416 h 1416"/>
                    <a:gd name="T4" fmla="*/ 214 w 354"/>
                    <a:gd name="T5" fmla="*/ 1397 h 1416"/>
                    <a:gd name="T6" fmla="*/ 185 w 354"/>
                    <a:gd name="T7" fmla="*/ 1343 h 1416"/>
                    <a:gd name="T8" fmla="*/ 171 w 354"/>
                    <a:gd name="T9" fmla="*/ 1263 h 1416"/>
                    <a:gd name="T10" fmla="*/ 182 w 354"/>
                    <a:gd name="T11" fmla="*/ 1173 h 1416"/>
                    <a:gd name="T12" fmla="*/ 178 w 354"/>
                    <a:gd name="T13" fmla="*/ 1117 h 1416"/>
                    <a:gd name="T14" fmla="*/ 182 w 354"/>
                    <a:gd name="T15" fmla="*/ 938 h 1416"/>
                    <a:gd name="T16" fmla="*/ 182 w 354"/>
                    <a:gd name="T17" fmla="*/ 714 h 1416"/>
                    <a:gd name="T18" fmla="*/ 182 w 354"/>
                    <a:gd name="T19" fmla="*/ 590 h 1416"/>
                    <a:gd name="T20" fmla="*/ 185 w 354"/>
                    <a:gd name="T21" fmla="*/ 504 h 1416"/>
                    <a:gd name="T22" fmla="*/ 182 w 354"/>
                    <a:gd name="T23" fmla="*/ 389 h 1416"/>
                    <a:gd name="T24" fmla="*/ 170 w 354"/>
                    <a:gd name="T25" fmla="*/ 336 h 1416"/>
                    <a:gd name="T26" fmla="*/ 157 w 354"/>
                    <a:gd name="T27" fmla="*/ 276 h 1416"/>
                    <a:gd name="T28" fmla="*/ 49 w 354"/>
                    <a:gd name="T29" fmla="*/ 116 h 1416"/>
                    <a:gd name="T30" fmla="*/ 13 w 354"/>
                    <a:gd name="T31" fmla="*/ 19 h 1416"/>
                    <a:gd name="T32" fmla="*/ 132 w 354"/>
                    <a:gd name="T33" fmla="*/ 7 h 1416"/>
                    <a:gd name="T34" fmla="*/ 200 w 354"/>
                    <a:gd name="T35" fmla="*/ 30 h 1416"/>
                    <a:gd name="T36" fmla="*/ 286 w 354"/>
                    <a:gd name="T37" fmla="*/ 151 h 1416"/>
                    <a:gd name="T38" fmla="*/ 323 w 354"/>
                    <a:gd name="T39" fmla="*/ 240 h 1416"/>
                    <a:gd name="T40" fmla="*/ 344 w 354"/>
                    <a:gd name="T41" fmla="*/ 348 h 1416"/>
                    <a:gd name="T42" fmla="*/ 354 w 354"/>
                    <a:gd name="T43" fmla="*/ 568 h 1416"/>
                    <a:gd name="T44" fmla="*/ 350 w 354"/>
                    <a:gd name="T45" fmla="*/ 876 h 1416"/>
                    <a:gd name="T46" fmla="*/ 350 w 354"/>
                    <a:gd name="T47" fmla="*/ 1263 h 14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54" h="1416">
                      <a:moveTo>
                        <a:pt x="350" y="1263"/>
                      </a:moveTo>
                      <a:cubicBezTo>
                        <a:pt x="335" y="1381"/>
                        <a:pt x="289" y="1401"/>
                        <a:pt x="246" y="1416"/>
                      </a:cubicBezTo>
                      <a:cubicBezTo>
                        <a:pt x="246" y="1416"/>
                        <a:pt x="219" y="1407"/>
                        <a:pt x="214" y="1397"/>
                      </a:cubicBezTo>
                      <a:cubicBezTo>
                        <a:pt x="202" y="1373"/>
                        <a:pt x="201" y="1356"/>
                        <a:pt x="185" y="1343"/>
                      </a:cubicBezTo>
                      <a:cubicBezTo>
                        <a:pt x="173" y="1313"/>
                        <a:pt x="171" y="1304"/>
                        <a:pt x="171" y="1263"/>
                      </a:cubicBezTo>
                      <a:cubicBezTo>
                        <a:pt x="179" y="1125"/>
                        <a:pt x="169" y="1250"/>
                        <a:pt x="182" y="1173"/>
                      </a:cubicBezTo>
                      <a:cubicBezTo>
                        <a:pt x="185" y="1154"/>
                        <a:pt x="178" y="1117"/>
                        <a:pt x="178" y="1117"/>
                      </a:cubicBezTo>
                      <a:cubicBezTo>
                        <a:pt x="179" y="1080"/>
                        <a:pt x="179" y="1007"/>
                        <a:pt x="182" y="938"/>
                      </a:cubicBezTo>
                      <a:cubicBezTo>
                        <a:pt x="182" y="871"/>
                        <a:pt x="182" y="772"/>
                        <a:pt x="182" y="714"/>
                      </a:cubicBezTo>
                      <a:cubicBezTo>
                        <a:pt x="178" y="702"/>
                        <a:pt x="189" y="658"/>
                        <a:pt x="182" y="590"/>
                      </a:cubicBezTo>
                      <a:cubicBezTo>
                        <a:pt x="177" y="560"/>
                        <a:pt x="185" y="504"/>
                        <a:pt x="185" y="504"/>
                      </a:cubicBezTo>
                      <a:cubicBezTo>
                        <a:pt x="183" y="480"/>
                        <a:pt x="187" y="409"/>
                        <a:pt x="182" y="389"/>
                      </a:cubicBezTo>
                      <a:cubicBezTo>
                        <a:pt x="181" y="360"/>
                        <a:pt x="174" y="355"/>
                        <a:pt x="170" y="336"/>
                      </a:cubicBezTo>
                      <a:cubicBezTo>
                        <a:pt x="166" y="317"/>
                        <a:pt x="177" y="313"/>
                        <a:pt x="157" y="276"/>
                      </a:cubicBezTo>
                      <a:cubicBezTo>
                        <a:pt x="133" y="200"/>
                        <a:pt x="77" y="185"/>
                        <a:pt x="49" y="116"/>
                      </a:cubicBezTo>
                      <a:cubicBezTo>
                        <a:pt x="28" y="75"/>
                        <a:pt x="0" y="37"/>
                        <a:pt x="13" y="19"/>
                      </a:cubicBezTo>
                      <a:cubicBezTo>
                        <a:pt x="26" y="0"/>
                        <a:pt x="100" y="6"/>
                        <a:pt x="132" y="7"/>
                      </a:cubicBezTo>
                      <a:cubicBezTo>
                        <a:pt x="141" y="17"/>
                        <a:pt x="175" y="6"/>
                        <a:pt x="200" y="30"/>
                      </a:cubicBezTo>
                      <a:lnTo>
                        <a:pt x="286" y="151"/>
                      </a:lnTo>
                      <a:lnTo>
                        <a:pt x="323" y="240"/>
                      </a:lnTo>
                      <a:lnTo>
                        <a:pt x="344" y="348"/>
                      </a:lnTo>
                      <a:lnTo>
                        <a:pt x="354" y="568"/>
                      </a:lnTo>
                      <a:cubicBezTo>
                        <a:pt x="343" y="770"/>
                        <a:pt x="347" y="725"/>
                        <a:pt x="350" y="876"/>
                      </a:cubicBezTo>
                      <a:cubicBezTo>
                        <a:pt x="344" y="1115"/>
                        <a:pt x="350" y="958"/>
                        <a:pt x="350" y="1263"/>
                      </a:cubicBezTo>
                      <a:close/>
                    </a:path>
                  </a:pathLst>
                </a:custGeom>
                <a:solidFill>
                  <a:srgbClr val="FFFF99"/>
                </a:solidFill>
                <a:ln w="2857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63" name="Oval 119">
                  <a:extLst>
                    <a:ext uri="{FF2B5EF4-FFF2-40B4-BE49-F238E27FC236}">
                      <a16:creationId xmlns:a16="http://schemas.microsoft.com/office/drawing/2014/main" id="{916B3860-D40E-4A9B-821A-538AF8DBA61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671" y="3124"/>
                  <a:ext cx="511" cy="526"/>
                </a:xfrm>
                <a:prstGeom prst="ellipse">
                  <a:avLst/>
                </a:prstGeom>
                <a:solidFill>
                  <a:srgbClr val="FFFF99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64" name="Oval 120">
                  <a:extLst>
                    <a:ext uri="{FF2B5EF4-FFF2-40B4-BE49-F238E27FC236}">
                      <a16:creationId xmlns:a16="http://schemas.microsoft.com/office/drawing/2014/main" id="{29D52B0D-BEC1-4E55-8A4D-3957E27F1FF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-3631721">
                  <a:off x="2324" y="1793"/>
                  <a:ext cx="602" cy="610"/>
                </a:xfrm>
                <a:prstGeom prst="ellipse">
                  <a:avLst/>
                </a:prstGeom>
                <a:solidFill>
                  <a:srgbClr val="FFFF99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65" name="Oval 121">
                  <a:extLst>
                    <a:ext uri="{FF2B5EF4-FFF2-40B4-BE49-F238E27FC236}">
                      <a16:creationId xmlns:a16="http://schemas.microsoft.com/office/drawing/2014/main" id="{AC327E4A-762C-40E1-A65E-B6D98507490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rot="3631721" flipH="1">
                  <a:off x="955" y="1794"/>
                  <a:ext cx="602" cy="612"/>
                </a:xfrm>
                <a:prstGeom prst="ellipse">
                  <a:avLst/>
                </a:prstGeom>
                <a:solidFill>
                  <a:srgbClr val="FFFF99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66" name="Line 122">
                  <a:extLst>
                    <a:ext uri="{FF2B5EF4-FFF2-40B4-BE49-F238E27FC236}">
                      <a16:creationId xmlns:a16="http://schemas.microsoft.com/office/drawing/2014/main" id="{D520BBB9-4868-4B0B-8ED8-A7D4CF29416D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1386" y="2353"/>
                  <a:ext cx="175" cy="381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67" name="Line 123">
                  <a:extLst>
                    <a:ext uri="{FF2B5EF4-FFF2-40B4-BE49-F238E27FC236}">
                      <a16:creationId xmlns:a16="http://schemas.microsoft.com/office/drawing/2014/main" id="{ED0EF5B4-1D4A-4A54-806C-F2E6D853FC7B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256" y="2335"/>
                  <a:ext cx="223" cy="439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268" name="Oval 124" descr="Široký šikmo nahoru">
                <a:extLst>
                  <a:ext uri="{FF2B5EF4-FFF2-40B4-BE49-F238E27FC236}">
                    <a16:creationId xmlns:a16="http://schemas.microsoft.com/office/drawing/2014/main" id="{E10B5BAF-FE8C-4869-8B8A-96FB012FA23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468" y="8522"/>
                <a:ext cx="1484" cy="23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69" name="Oval 125">
                <a:extLst>
                  <a:ext uri="{FF2B5EF4-FFF2-40B4-BE49-F238E27FC236}">
                    <a16:creationId xmlns:a16="http://schemas.microsoft.com/office/drawing/2014/main" id="{1B009102-3097-4C7D-9321-A3D3A0B5B39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468" y="8770"/>
                <a:ext cx="1484" cy="237"/>
              </a:xfrm>
              <a:prstGeom prst="ellipse">
                <a:avLst/>
              </a:prstGeom>
              <a:solidFill>
                <a:srgbClr val="FF00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70" name="Line 126">
                <a:extLst>
                  <a:ext uri="{FF2B5EF4-FFF2-40B4-BE49-F238E27FC236}">
                    <a16:creationId xmlns:a16="http://schemas.microsoft.com/office/drawing/2014/main" id="{CCFDFAA4-0D6E-4D60-8AEF-3A0AD6AB81AB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flipV="1">
                <a:off x="8424" y="8776"/>
                <a:ext cx="1576" cy="2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71" name="Line 127">
                <a:extLst>
                  <a:ext uri="{FF2B5EF4-FFF2-40B4-BE49-F238E27FC236}">
                    <a16:creationId xmlns:a16="http://schemas.microsoft.com/office/drawing/2014/main" id="{04464879-50CB-48FC-9665-0AE65EAA01E4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8424" y="8776"/>
                <a:ext cx="1576" cy="2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72" name="Text Box 128">
                <a:extLst>
                  <a:ext uri="{FF2B5EF4-FFF2-40B4-BE49-F238E27FC236}">
                    <a16:creationId xmlns:a16="http://schemas.microsoft.com/office/drawing/2014/main" id="{3598B0DE-AA92-4AFB-8669-8E8113993DE7}"/>
                  </a:ext>
                </a:extLst>
              </p:cNvPr>
              <p:cNvSpPr txBox="1">
                <a:spLocks noChangeAspect="1" noChangeArrowheads="1"/>
              </p:cNvSpPr>
              <p:nvPr/>
            </p:nvSpPr>
            <p:spPr bwMode="auto">
              <a:xfrm>
                <a:off x="9011" y="6920"/>
                <a:ext cx="639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1400" b="1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endParaRPr lang="cs-CZ" altLang="cs-CZ" sz="22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4" name="Text Box 95">
              <a:extLst>
                <a:ext uri="{FF2B5EF4-FFF2-40B4-BE49-F238E27FC236}">
                  <a16:creationId xmlns:a16="http://schemas.microsoft.com/office/drawing/2014/main" id="{9DA261F7-31EE-4799-876F-749D772088A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082" y="2785"/>
              <a:ext cx="518" cy="23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82800"/>
            <a:lstStyle/>
            <a:p>
              <a:pPr algn="ctr">
                <a:spcBef>
                  <a:spcPct val="50000"/>
                </a:spcBef>
              </a:pPr>
              <a:r>
                <a:rPr lang="cs-CZ" altLang="cs-CZ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</a:t>
              </a:r>
            </a:p>
            <a:p>
              <a:pPr algn="ctr">
                <a:spcBef>
                  <a:spcPct val="50000"/>
                </a:spcBef>
              </a:pPr>
              <a:endParaRPr lang="cs-CZ" altLang="cs-CZ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Text Box 96">
              <a:extLst>
                <a:ext uri="{FF2B5EF4-FFF2-40B4-BE49-F238E27FC236}">
                  <a16:creationId xmlns:a16="http://schemas.microsoft.com/office/drawing/2014/main" id="{B738BEC8-08F4-4654-90BC-7E7579FB62BA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05" y="826"/>
              <a:ext cx="518" cy="23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tIns="82800"/>
            <a:lstStyle/>
            <a:p>
              <a:pPr algn="ctr">
                <a:spcBef>
                  <a:spcPct val="50000"/>
                </a:spcBef>
              </a:pPr>
              <a:r>
                <a:rPr lang="cs-CZ" altLang="cs-CZ" sz="1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</a:t>
              </a:r>
            </a:p>
            <a:p>
              <a:pPr algn="ctr">
                <a:spcBef>
                  <a:spcPct val="50000"/>
                </a:spcBef>
              </a:pPr>
              <a:endParaRPr lang="cs-CZ" altLang="cs-CZ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74" name="Rectangle 130">
            <a:extLst>
              <a:ext uri="{FF2B5EF4-FFF2-40B4-BE49-F238E27FC236}">
                <a16:creationId xmlns:a16="http://schemas.microsoft.com/office/drawing/2014/main" id="{4D43FD4C-B158-4442-B14E-6E1B23B59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43" y="53975"/>
            <a:ext cx="890430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3000" b="1" dirty="0"/>
              <a:t>DELECE 15q11-13 </a:t>
            </a:r>
            <a:r>
              <a:rPr lang="cs-CZ" altLang="cs-CZ" sz="3000" b="1" dirty="0" err="1"/>
              <a:t>vs</a:t>
            </a:r>
            <a:r>
              <a:rPr lang="cs-CZ" altLang="cs-CZ" sz="3000" b="1" dirty="0"/>
              <a:t> UNIPARENTÁLNÍ DISOMIE</a:t>
            </a:r>
          </a:p>
        </p:txBody>
      </p:sp>
      <p:sp>
        <p:nvSpPr>
          <p:cNvPr id="126" name="TextovéPole 125">
            <a:extLst>
              <a:ext uri="{FF2B5EF4-FFF2-40B4-BE49-F238E27FC236}">
                <a16:creationId xmlns:a16="http://schemas.microsoft.com/office/drawing/2014/main" id="{78698AD8-5D65-476D-ACE8-EF427805A16D}"/>
              </a:ext>
            </a:extLst>
          </p:cNvPr>
          <p:cNvSpPr txBox="1"/>
          <p:nvPr/>
        </p:nvSpPr>
        <p:spPr>
          <a:xfrm>
            <a:off x="7328855" y="1742510"/>
            <a:ext cx="1193707" cy="52322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maternální</a:t>
            </a:r>
            <a:endParaRPr lang="cs-CZ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</a:t>
            </a:r>
          </a:p>
        </p:txBody>
      </p:sp>
      <p:sp>
        <p:nvSpPr>
          <p:cNvPr id="127" name="TextovéPole 126">
            <a:extLst>
              <a:ext uri="{FF2B5EF4-FFF2-40B4-BE49-F238E27FC236}">
                <a16:creationId xmlns:a16="http://schemas.microsoft.com/office/drawing/2014/main" id="{F7303FEF-543F-4668-98D4-7254E9AF13C0}"/>
              </a:ext>
            </a:extLst>
          </p:cNvPr>
          <p:cNvSpPr txBox="1"/>
          <p:nvPr/>
        </p:nvSpPr>
        <p:spPr>
          <a:xfrm>
            <a:off x="7296838" y="4764416"/>
            <a:ext cx="1193707" cy="52322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paternální</a:t>
            </a:r>
            <a:endParaRPr lang="cs-CZ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</a:t>
            </a: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EE15B26-2EFB-4C92-8BA6-196A705E48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915400" cy="1143000"/>
          </a:xfrm>
        </p:spPr>
        <p:txBody>
          <a:bodyPr/>
          <a:lstStyle/>
          <a:p>
            <a:pPr>
              <a:defRPr/>
            </a:pP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CHROMOSOMOVÉ ABERACE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B9C901E-528E-4E36-8E06-0AD7513E104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73238"/>
            <a:ext cx="4140200" cy="2232025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  <a:defRPr/>
            </a:pP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Monotype Sorts" pitchFamily="2" charset="2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pitchFamily="49" charset="-128"/>
                <a:cs typeface="Arial" charset="0"/>
                <a:sym typeface="Monotype Sorts" pitchFamily="2" charset="2"/>
              </a:rPr>
              <a:t>►</a:t>
            </a: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Monotype Sorts" pitchFamily="2" charset="2"/>
              </a:rPr>
              <a:t> </a:t>
            </a:r>
            <a:r>
              <a:rPr lang="cs-CZ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NUMERICKÉ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cs-CZ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50000"/>
              </a:lnSpc>
              <a:buFontTx/>
              <a:buNone/>
              <a:defRPr/>
            </a:pPr>
            <a:endParaRPr lang="cs-CZ" sz="3200" b="1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130000"/>
              </a:lnSpc>
              <a:buFontTx/>
              <a:buNone/>
              <a:defRPr/>
            </a:pP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MS Gothic" pitchFamily="49" charset="-128"/>
              </a:rPr>
              <a:t>►</a:t>
            </a:r>
            <a:r>
              <a:rPr lang="cs-CZ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cs-CZ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STRUKTURNÍ</a:t>
            </a:r>
          </a:p>
          <a:p>
            <a:pPr>
              <a:lnSpc>
                <a:spcPct val="70000"/>
              </a:lnSpc>
              <a:buFontTx/>
              <a:buNone/>
              <a:defRPr/>
            </a:pPr>
            <a:endParaRPr lang="cs-CZ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cs-CZ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130000"/>
              </a:lnSpc>
              <a:buFontTx/>
              <a:buNone/>
              <a:defRPr/>
            </a:pPr>
            <a:endParaRPr lang="cs-CZ" sz="2400" b="1" dirty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endParaRPr lang="cs-CZ" sz="2400" b="1" dirty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endParaRPr lang="cs-CZ" b="1" dirty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cs-CZ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76" name="Line 9">
            <a:extLst>
              <a:ext uri="{FF2B5EF4-FFF2-40B4-BE49-F238E27FC236}">
                <a16:creationId xmlns:a16="http://schemas.microsoft.com/office/drawing/2014/main" id="{BF82FDF5-432E-4725-BDA4-08D4413E82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4300" y="3357563"/>
            <a:ext cx="576263" cy="461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7" name="Line 10">
            <a:extLst>
              <a:ext uri="{FF2B5EF4-FFF2-40B4-BE49-F238E27FC236}">
                <a16:creationId xmlns:a16="http://schemas.microsoft.com/office/drawing/2014/main" id="{32EC2C67-1B3D-4F9B-972E-C46805181F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4300" y="3789363"/>
            <a:ext cx="576263" cy="5746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079" name="Oval 16">
            <a:extLst>
              <a:ext uri="{FF2B5EF4-FFF2-40B4-BE49-F238E27FC236}">
                <a16:creationId xmlns:a16="http://schemas.microsoft.com/office/drawing/2014/main" id="{F36BA2F5-4015-4D23-AE1B-503103886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36838"/>
            <a:ext cx="9144000" cy="2376487"/>
          </a:xfrm>
          <a:prstGeom prst="ellipse">
            <a:avLst/>
          </a:prstGeom>
          <a:noFill/>
          <a:ln w="28575">
            <a:solidFill>
              <a:schemeClr val="tx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cs-CZ" altLang="cs-CZ"/>
          </a:p>
        </p:txBody>
      </p:sp>
      <p:sp>
        <p:nvSpPr>
          <p:cNvPr id="3080" name="Text Box 18">
            <a:extLst>
              <a:ext uri="{FF2B5EF4-FFF2-40B4-BE49-F238E27FC236}">
                <a16:creationId xmlns:a16="http://schemas.microsoft.com/office/drawing/2014/main" id="{A626F7D8-0E16-4442-AE7D-20AB85A6E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141663"/>
            <a:ext cx="2735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>
                <a:latin typeface="Arial" panose="020B0604020202020204" pitchFamily="34" charset="0"/>
              </a:rPr>
              <a:t>BALANCOVANÉ</a:t>
            </a:r>
          </a:p>
        </p:txBody>
      </p:sp>
      <p:sp>
        <p:nvSpPr>
          <p:cNvPr id="3081" name="Text Box 19">
            <a:extLst>
              <a:ext uri="{FF2B5EF4-FFF2-40B4-BE49-F238E27FC236}">
                <a16:creationId xmlns:a16="http://schemas.microsoft.com/office/drawing/2014/main" id="{ABFB0789-E676-4FC4-B014-D6554D7F9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4149725"/>
            <a:ext cx="331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>
                <a:latin typeface="Arial" panose="020B0604020202020204" pitchFamily="34" charset="0"/>
              </a:rPr>
              <a:t>NEBALANCOVANÉ</a:t>
            </a: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3">
            <a:extLst>
              <a:ext uri="{FF2B5EF4-FFF2-40B4-BE49-F238E27FC236}">
                <a16:creationId xmlns:a16="http://schemas.microsoft.com/office/drawing/2014/main" id="{20DCEE32-7B91-4478-A560-1A36599EA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3955" y="3571875"/>
            <a:ext cx="5400675" cy="1258888"/>
          </a:xfrm>
          <a:prstGeom prst="rect">
            <a:avLst/>
          </a:prstGeom>
          <a:solidFill>
            <a:srgbClr val="27B7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cs-CZ" altLang="cs-CZ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3160046D-5E14-46A2-8FA1-00905A596A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159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s-CZ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DOWNŮV SYNDROM</a:t>
            </a:r>
            <a:br>
              <a:rPr lang="cs-CZ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TRANSLOKAČNÍ FORMA</a:t>
            </a:r>
          </a:p>
        </p:txBody>
      </p:sp>
      <p:pic>
        <p:nvPicPr>
          <p:cNvPr id="17413" name="Picture 9" descr="fig1b">
            <a:extLst>
              <a:ext uri="{FF2B5EF4-FFF2-40B4-BE49-F238E27FC236}">
                <a16:creationId xmlns:a16="http://schemas.microsoft.com/office/drawing/2014/main" id="{039F7518-FC3E-472D-A422-D2F1A61F92D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4143375"/>
            <a:ext cx="2430463" cy="2357438"/>
          </a:xfr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4" name="Text Box 12">
            <a:extLst>
              <a:ext uri="{FF2B5EF4-FFF2-40B4-BE49-F238E27FC236}">
                <a16:creationId xmlns:a16="http://schemas.microsoft.com/office/drawing/2014/main" id="{F7AECFE3-E993-4B8D-A2E1-0C4CB435E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893" y="2312988"/>
            <a:ext cx="5392737" cy="30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 dirty="0">
                <a:latin typeface="Arial" panose="020B0604020202020204" pitchFamily="34" charset="0"/>
              </a:rPr>
              <a:t>M. DOWN:</a:t>
            </a:r>
          </a:p>
          <a:p>
            <a:pPr>
              <a:spcBef>
                <a:spcPct val="50000"/>
              </a:spcBef>
            </a:pPr>
            <a:r>
              <a:rPr lang="cs-CZ" altLang="cs-CZ" dirty="0">
                <a:latin typeface="Arial" panose="020B0604020202020204" pitchFamily="34" charset="0"/>
              </a:rPr>
              <a:t>95 % prostá </a:t>
            </a:r>
            <a:r>
              <a:rPr lang="cs-CZ" altLang="cs-CZ" dirty="0" err="1">
                <a:latin typeface="Arial" panose="020B0604020202020204" pitchFamily="34" charset="0"/>
              </a:rPr>
              <a:t>trisomie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chr</a:t>
            </a:r>
            <a:r>
              <a:rPr lang="cs-CZ" altLang="cs-CZ" dirty="0">
                <a:latin typeface="Arial" panose="020B0604020202020204" pitchFamily="34" charset="0"/>
              </a:rPr>
              <a:t>. 21</a:t>
            </a:r>
          </a:p>
          <a:p>
            <a:pPr>
              <a:spcBef>
                <a:spcPct val="50000"/>
              </a:spcBef>
            </a:pPr>
            <a:r>
              <a:rPr lang="cs-CZ" altLang="cs-CZ" dirty="0">
                <a:latin typeface="Arial" panose="020B0604020202020204" pitchFamily="34" charset="0"/>
              </a:rPr>
              <a:t>3 % translokační forma </a:t>
            </a:r>
          </a:p>
          <a:p>
            <a:pPr>
              <a:spcBef>
                <a:spcPct val="50000"/>
              </a:spcBef>
            </a:pPr>
            <a:r>
              <a:rPr lang="cs-CZ" altLang="cs-CZ" dirty="0">
                <a:latin typeface="Arial" panose="020B0604020202020204" pitchFamily="34" charset="0"/>
              </a:rPr>
              <a:t>      (</a:t>
            </a:r>
            <a:r>
              <a:rPr lang="cs-CZ" altLang="cs-CZ" dirty="0" err="1">
                <a:latin typeface="Arial" panose="020B0604020202020204" pitchFamily="34" charset="0"/>
              </a:rPr>
              <a:t>Robertsonova</a:t>
            </a:r>
            <a:r>
              <a:rPr lang="cs-CZ" altLang="cs-CZ" dirty="0">
                <a:latin typeface="Arial" panose="020B0604020202020204" pitchFamily="34" charset="0"/>
              </a:rPr>
              <a:t> translokace)          </a:t>
            </a:r>
          </a:p>
          <a:p>
            <a:pPr>
              <a:spcBef>
                <a:spcPct val="50000"/>
              </a:spcBef>
            </a:pPr>
            <a:r>
              <a:rPr lang="cs-CZ" altLang="cs-CZ" dirty="0">
                <a:latin typeface="Arial" panose="020B0604020202020204" pitchFamily="34" charset="0"/>
              </a:rPr>
              <a:t>2 % </a:t>
            </a:r>
            <a:r>
              <a:rPr lang="cs-CZ" altLang="cs-CZ" dirty="0" err="1">
                <a:latin typeface="Arial" panose="020B0604020202020204" pitchFamily="34" charset="0"/>
              </a:rPr>
              <a:t>mozaicismus</a:t>
            </a:r>
            <a:endParaRPr lang="en-GB" altLang="cs-CZ" dirty="0">
              <a:latin typeface="Arial" panose="020B0604020202020204" pitchFamily="34" charset="0"/>
            </a:endParaRPr>
          </a:p>
        </p:txBody>
      </p:sp>
      <p:pic>
        <p:nvPicPr>
          <p:cNvPr id="17416" name="Picture 8" descr="Roční chlapec s Downovým syndromem">
            <a:extLst>
              <a:ext uri="{FF2B5EF4-FFF2-40B4-BE49-F238E27FC236}">
                <a16:creationId xmlns:a16="http://schemas.microsoft.com/office/drawing/2014/main" id="{5DAC62DF-15FC-4095-AC0E-02EEAC8FF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09" y="1677884"/>
            <a:ext cx="2895929" cy="21719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AFE77C20-0D87-48F4-AD34-FC6DFA76F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2222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DOWNŮV SYNDROM</a:t>
            </a:r>
            <a:br>
              <a:rPr lang="cs-CZ" sz="40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TRANSLOKAČNÍ FORMA</a:t>
            </a:r>
            <a:endParaRPr lang="en-GB" sz="32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8435" name="Picture 5" descr="Down transl">
            <a:extLst>
              <a:ext uri="{FF2B5EF4-FFF2-40B4-BE49-F238E27FC236}">
                <a16:creationId xmlns:a16="http://schemas.microsoft.com/office/drawing/2014/main" id="{556D3355-B72A-4F64-846B-603FD8D968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7379" r="2124"/>
          <a:stretch>
            <a:fillRect/>
          </a:stretch>
        </p:blipFill>
        <p:spPr>
          <a:xfrm>
            <a:off x="685800" y="1598613"/>
            <a:ext cx="7789863" cy="4875212"/>
          </a:xfrm>
          <a:noFill/>
        </p:spPr>
      </p:pic>
      <p:sp>
        <p:nvSpPr>
          <p:cNvPr id="18436" name="Line 11">
            <a:extLst>
              <a:ext uri="{FF2B5EF4-FFF2-40B4-BE49-F238E27FC236}">
                <a16:creationId xmlns:a16="http://schemas.microsoft.com/office/drawing/2014/main" id="{863D1653-52E1-4A63-9033-24CFA06286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76488" y="4211638"/>
            <a:ext cx="254000" cy="4921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4766" name="Text Box 14">
            <a:extLst>
              <a:ext uri="{FF2B5EF4-FFF2-40B4-BE49-F238E27FC236}">
                <a16:creationId xmlns:a16="http://schemas.microsoft.com/office/drawing/2014/main" id="{9A507EDC-7A7E-497A-8F39-CEFD13ECC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2762250"/>
            <a:ext cx="5248275" cy="5191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Cytogenetická dg. (karyotyp):</a:t>
            </a:r>
          </a:p>
        </p:txBody>
      </p:sp>
      <p:sp>
        <p:nvSpPr>
          <p:cNvPr id="74758" name="Text Box 6">
            <a:extLst>
              <a:ext uri="{FF2B5EF4-FFF2-40B4-BE49-F238E27FC236}">
                <a16:creationId xmlns:a16="http://schemas.microsoft.com/office/drawing/2014/main" id="{BA505F41-DB8B-4839-B9E0-36DF4F218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762250"/>
            <a:ext cx="3763963" cy="5191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rgbClr val="080808"/>
                </a:solidFill>
                <a:latin typeface="Arial" panose="020B0604020202020204" pitchFamily="34" charset="0"/>
              </a:rPr>
              <a:t>46,XY,rob(14;21),+21</a:t>
            </a:r>
            <a:endParaRPr lang="en-GB" altLang="cs-CZ" b="1"/>
          </a:p>
        </p:txBody>
      </p:sp>
      <p:sp>
        <p:nvSpPr>
          <p:cNvPr id="74767" name="Text Box 15">
            <a:extLst>
              <a:ext uri="{FF2B5EF4-FFF2-40B4-BE49-F238E27FC236}">
                <a16:creationId xmlns:a16="http://schemas.microsoft.com/office/drawing/2014/main" id="{4A10B952-737F-477C-BEED-E862F67EF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725" y="3511550"/>
            <a:ext cx="6143625" cy="5191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Klinická dg. (fenotyp):   M. Down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6" grpId="0" animBg="1"/>
      <p:bldP spid="74758" grpId="0" animBg="1"/>
      <p:bldP spid="747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FAD129AF-344C-485E-A175-4EEFD324B5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775" y="217488"/>
            <a:ext cx="9010650" cy="1143000"/>
          </a:xfrm>
          <a:solidFill>
            <a:schemeClr val="tx1"/>
          </a:solidFill>
        </p:spPr>
        <p:txBody>
          <a:bodyPr/>
          <a:lstStyle/>
          <a:p>
            <a:pPr algn="l">
              <a:defRPr/>
            </a:pPr>
            <a:r>
              <a:rPr lang="cs-CZ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Zhodnoťte karyotyp otce dítěte se znaky Downova syndromu, matka 46,XX (př.11, str. 42):</a:t>
            </a:r>
            <a:endParaRPr lang="en-GB" sz="2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19459" name="Group 14">
            <a:extLst>
              <a:ext uri="{FF2B5EF4-FFF2-40B4-BE49-F238E27FC236}">
                <a16:creationId xmlns:a16="http://schemas.microsoft.com/office/drawing/2014/main" id="{80B5F3B3-7EA1-4318-A3EA-A97F0DE51DE7}"/>
              </a:ext>
            </a:extLst>
          </p:cNvPr>
          <p:cNvGrpSpPr>
            <a:grpSpLocks/>
          </p:cNvGrpSpPr>
          <p:nvPr/>
        </p:nvGrpSpPr>
        <p:grpSpPr bwMode="auto">
          <a:xfrm>
            <a:off x="947738" y="1630363"/>
            <a:ext cx="7269162" cy="4943475"/>
            <a:chOff x="195" y="1009"/>
            <a:chExt cx="4579" cy="3114"/>
          </a:xfrm>
        </p:grpSpPr>
        <p:pic>
          <p:nvPicPr>
            <p:cNvPr id="19466" name="Picture 9" descr="t 14,21 KW">
              <a:extLst>
                <a:ext uri="{FF2B5EF4-FFF2-40B4-BE49-F238E27FC236}">
                  <a16:creationId xmlns:a16="http://schemas.microsoft.com/office/drawing/2014/main" id="{9ED2ACDC-355F-4CF0-958D-6CEC4253F2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12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" y="1009"/>
              <a:ext cx="4579" cy="3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7" name="Freeform 10">
              <a:extLst>
                <a:ext uri="{FF2B5EF4-FFF2-40B4-BE49-F238E27FC236}">
                  <a16:creationId xmlns:a16="http://schemas.microsoft.com/office/drawing/2014/main" id="{CF5FD43B-3094-43FF-8A13-E3BC483B3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" y="2549"/>
              <a:ext cx="288" cy="299"/>
            </a:xfrm>
            <a:custGeom>
              <a:avLst/>
              <a:gdLst>
                <a:gd name="T0" fmla="*/ 437 w 255"/>
                <a:gd name="T1" fmla="*/ 5 h 277"/>
                <a:gd name="T2" fmla="*/ 236 w 255"/>
                <a:gd name="T3" fmla="*/ 112 h 277"/>
                <a:gd name="T4" fmla="*/ 167 w 255"/>
                <a:gd name="T5" fmla="*/ 145 h 277"/>
                <a:gd name="T6" fmla="*/ 30 w 255"/>
                <a:gd name="T7" fmla="*/ 300 h 277"/>
                <a:gd name="T8" fmla="*/ 99 w 255"/>
                <a:gd name="T9" fmla="*/ 439 h 277"/>
                <a:gd name="T10" fmla="*/ 279 w 255"/>
                <a:gd name="T11" fmla="*/ 403 h 277"/>
                <a:gd name="T12" fmla="*/ 414 w 255"/>
                <a:gd name="T13" fmla="*/ 335 h 277"/>
                <a:gd name="T14" fmla="*/ 529 w 255"/>
                <a:gd name="T15" fmla="*/ 180 h 277"/>
                <a:gd name="T16" fmla="*/ 482 w 255"/>
                <a:gd name="T17" fmla="*/ 5 h 277"/>
                <a:gd name="T18" fmla="*/ 437 w 255"/>
                <a:gd name="T19" fmla="*/ 5 h 2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5"/>
                <a:gd name="T31" fmla="*/ 0 h 277"/>
                <a:gd name="T32" fmla="*/ 255 w 255"/>
                <a:gd name="T33" fmla="*/ 277 h 2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5" h="277">
                  <a:moveTo>
                    <a:pt x="211" y="5"/>
                  </a:moveTo>
                  <a:cubicBezTo>
                    <a:pt x="207" y="8"/>
                    <a:pt x="131" y="58"/>
                    <a:pt x="113" y="70"/>
                  </a:cubicBezTo>
                  <a:cubicBezTo>
                    <a:pt x="102" y="77"/>
                    <a:pt x="81" y="92"/>
                    <a:pt x="81" y="92"/>
                  </a:cubicBezTo>
                  <a:cubicBezTo>
                    <a:pt x="67" y="133"/>
                    <a:pt x="39" y="154"/>
                    <a:pt x="15" y="190"/>
                  </a:cubicBezTo>
                  <a:cubicBezTo>
                    <a:pt x="0" y="238"/>
                    <a:pt x="7" y="249"/>
                    <a:pt x="48" y="277"/>
                  </a:cubicBezTo>
                  <a:cubicBezTo>
                    <a:pt x="62" y="274"/>
                    <a:pt x="117" y="265"/>
                    <a:pt x="135" y="255"/>
                  </a:cubicBezTo>
                  <a:cubicBezTo>
                    <a:pt x="158" y="242"/>
                    <a:pt x="200" y="211"/>
                    <a:pt x="200" y="211"/>
                  </a:cubicBezTo>
                  <a:cubicBezTo>
                    <a:pt x="250" y="137"/>
                    <a:pt x="235" y="171"/>
                    <a:pt x="255" y="114"/>
                  </a:cubicBezTo>
                  <a:cubicBezTo>
                    <a:pt x="254" y="110"/>
                    <a:pt x="245" y="17"/>
                    <a:pt x="233" y="5"/>
                  </a:cubicBezTo>
                  <a:cubicBezTo>
                    <a:pt x="228" y="0"/>
                    <a:pt x="218" y="5"/>
                    <a:pt x="211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68" name="Freeform 11">
              <a:extLst>
                <a:ext uri="{FF2B5EF4-FFF2-40B4-BE49-F238E27FC236}">
                  <a16:creationId xmlns:a16="http://schemas.microsoft.com/office/drawing/2014/main" id="{18B48C2B-7CA9-4057-8C68-7166CB45C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" y="3275"/>
              <a:ext cx="288" cy="299"/>
            </a:xfrm>
            <a:custGeom>
              <a:avLst/>
              <a:gdLst>
                <a:gd name="T0" fmla="*/ 437 w 255"/>
                <a:gd name="T1" fmla="*/ 5 h 277"/>
                <a:gd name="T2" fmla="*/ 236 w 255"/>
                <a:gd name="T3" fmla="*/ 112 h 277"/>
                <a:gd name="T4" fmla="*/ 167 w 255"/>
                <a:gd name="T5" fmla="*/ 145 h 277"/>
                <a:gd name="T6" fmla="*/ 30 w 255"/>
                <a:gd name="T7" fmla="*/ 300 h 277"/>
                <a:gd name="T8" fmla="*/ 99 w 255"/>
                <a:gd name="T9" fmla="*/ 439 h 277"/>
                <a:gd name="T10" fmla="*/ 279 w 255"/>
                <a:gd name="T11" fmla="*/ 403 h 277"/>
                <a:gd name="T12" fmla="*/ 414 w 255"/>
                <a:gd name="T13" fmla="*/ 335 h 277"/>
                <a:gd name="T14" fmla="*/ 529 w 255"/>
                <a:gd name="T15" fmla="*/ 180 h 277"/>
                <a:gd name="T16" fmla="*/ 482 w 255"/>
                <a:gd name="T17" fmla="*/ 5 h 277"/>
                <a:gd name="T18" fmla="*/ 437 w 255"/>
                <a:gd name="T19" fmla="*/ 5 h 2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5"/>
                <a:gd name="T31" fmla="*/ 0 h 277"/>
                <a:gd name="T32" fmla="*/ 255 w 255"/>
                <a:gd name="T33" fmla="*/ 277 h 2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5" h="277">
                  <a:moveTo>
                    <a:pt x="211" y="5"/>
                  </a:moveTo>
                  <a:cubicBezTo>
                    <a:pt x="207" y="8"/>
                    <a:pt x="131" y="58"/>
                    <a:pt x="113" y="70"/>
                  </a:cubicBezTo>
                  <a:cubicBezTo>
                    <a:pt x="102" y="77"/>
                    <a:pt x="81" y="92"/>
                    <a:pt x="81" y="92"/>
                  </a:cubicBezTo>
                  <a:cubicBezTo>
                    <a:pt x="67" y="133"/>
                    <a:pt x="39" y="154"/>
                    <a:pt x="15" y="190"/>
                  </a:cubicBezTo>
                  <a:cubicBezTo>
                    <a:pt x="0" y="238"/>
                    <a:pt x="7" y="249"/>
                    <a:pt x="48" y="277"/>
                  </a:cubicBezTo>
                  <a:cubicBezTo>
                    <a:pt x="62" y="274"/>
                    <a:pt x="117" y="265"/>
                    <a:pt x="135" y="255"/>
                  </a:cubicBezTo>
                  <a:cubicBezTo>
                    <a:pt x="158" y="242"/>
                    <a:pt x="200" y="211"/>
                    <a:pt x="200" y="211"/>
                  </a:cubicBezTo>
                  <a:cubicBezTo>
                    <a:pt x="250" y="137"/>
                    <a:pt x="235" y="171"/>
                    <a:pt x="255" y="114"/>
                  </a:cubicBezTo>
                  <a:cubicBezTo>
                    <a:pt x="254" y="110"/>
                    <a:pt x="245" y="17"/>
                    <a:pt x="233" y="5"/>
                  </a:cubicBezTo>
                  <a:cubicBezTo>
                    <a:pt x="228" y="0"/>
                    <a:pt x="218" y="5"/>
                    <a:pt x="211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15">
            <a:extLst>
              <a:ext uri="{FF2B5EF4-FFF2-40B4-BE49-F238E27FC236}">
                <a16:creationId xmlns:a16="http://schemas.microsoft.com/office/drawing/2014/main" id="{7353B7C0-07FA-406E-B5CA-5B872E3A3923}"/>
              </a:ext>
            </a:extLst>
          </p:cNvPr>
          <p:cNvGrpSpPr>
            <a:grpSpLocks/>
          </p:cNvGrpSpPr>
          <p:nvPr/>
        </p:nvGrpSpPr>
        <p:grpSpPr bwMode="auto">
          <a:xfrm>
            <a:off x="2709863" y="4189413"/>
            <a:ext cx="1238250" cy="1466850"/>
            <a:chOff x="1305" y="2639"/>
            <a:chExt cx="780" cy="924"/>
          </a:xfrm>
        </p:grpSpPr>
        <p:sp>
          <p:nvSpPr>
            <p:cNvPr id="19464" name="Line 12">
              <a:extLst>
                <a:ext uri="{FF2B5EF4-FFF2-40B4-BE49-F238E27FC236}">
                  <a16:creationId xmlns:a16="http://schemas.microsoft.com/office/drawing/2014/main" id="{C293E27D-34B4-4CF1-AAA1-35EF05F9FB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05" y="2639"/>
              <a:ext cx="250" cy="20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465" name="Line 13">
              <a:extLst>
                <a:ext uri="{FF2B5EF4-FFF2-40B4-BE49-F238E27FC236}">
                  <a16:creationId xmlns:a16="http://schemas.microsoft.com/office/drawing/2014/main" id="{DC515249-0E60-4890-9F9C-3A22579DFB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5" y="3356"/>
              <a:ext cx="250" cy="20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5009" name="Text Box 17">
            <a:extLst>
              <a:ext uri="{FF2B5EF4-FFF2-40B4-BE49-F238E27FC236}">
                <a16:creationId xmlns:a16="http://schemas.microsoft.com/office/drawing/2014/main" id="{F964C6C4-A213-46E4-8068-18C04C5D0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1762125"/>
            <a:ext cx="5248275" cy="5191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Cytogenetická dg. (karyotyp):</a:t>
            </a:r>
          </a:p>
        </p:txBody>
      </p:sp>
      <p:sp>
        <p:nvSpPr>
          <p:cNvPr id="85010" name="Text Box 18">
            <a:extLst>
              <a:ext uri="{FF2B5EF4-FFF2-40B4-BE49-F238E27FC236}">
                <a16:creationId xmlns:a16="http://schemas.microsoft.com/office/drawing/2014/main" id="{20A19D84-347C-49B0-91E9-166A6929D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5450" y="1762125"/>
            <a:ext cx="3144838" cy="519113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rgbClr val="080808"/>
                </a:solidFill>
                <a:latin typeface="Arial" panose="020B0604020202020204" pitchFamily="34" charset="0"/>
              </a:rPr>
              <a:t>45,XY,rob(14;21)</a:t>
            </a:r>
            <a:endParaRPr lang="en-GB" altLang="cs-CZ" b="1"/>
          </a:p>
        </p:txBody>
      </p:sp>
      <p:sp>
        <p:nvSpPr>
          <p:cNvPr id="85011" name="Text Box 19">
            <a:extLst>
              <a:ext uri="{FF2B5EF4-FFF2-40B4-BE49-F238E27FC236}">
                <a16:creationId xmlns:a16="http://schemas.microsoft.com/office/drawing/2014/main" id="{81EE6147-81B9-4BA5-91C2-100A1E9B2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2901950"/>
            <a:ext cx="8210550" cy="9461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Arial" panose="020B0604020202020204" pitchFamily="34" charset="0"/>
              </a:rPr>
              <a:t>Klinická dg. (fenotyp):   normální fenotyp, nosič balancované translokace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9" grpId="0" animBg="1"/>
      <p:bldP spid="85010" grpId="0" animBg="1"/>
      <p:bldP spid="850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4">
            <a:extLst>
              <a:ext uri="{FF2B5EF4-FFF2-40B4-BE49-F238E27FC236}">
                <a16:creationId xmlns:a16="http://schemas.microsoft.com/office/drawing/2014/main" id="{562D351F-08C7-440E-8F89-5483D9F035E9}"/>
              </a:ext>
            </a:extLst>
          </p:cNvPr>
          <p:cNvGrpSpPr>
            <a:grpSpLocks/>
          </p:cNvGrpSpPr>
          <p:nvPr/>
        </p:nvGrpSpPr>
        <p:grpSpPr bwMode="auto">
          <a:xfrm>
            <a:off x="4979988" y="699094"/>
            <a:ext cx="1133475" cy="1168400"/>
            <a:chOff x="9456" y="852"/>
            <a:chExt cx="1899" cy="1899"/>
          </a:xfrm>
        </p:grpSpPr>
        <p:sp>
          <p:nvSpPr>
            <p:cNvPr id="20683" name="Oval 5">
              <a:extLst>
                <a:ext uri="{FF2B5EF4-FFF2-40B4-BE49-F238E27FC236}">
                  <a16:creationId xmlns:a16="http://schemas.microsoft.com/office/drawing/2014/main" id="{CDD6B81D-CC4F-4618-9D57-8972EF8B87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456" y="852"/>
              <a:ext cx="1899" cy="1899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cs-CZ" altLang="cs-CZ"/>
            </a:p>
          </p:txBody>
        </p:sp>
        <p:grpSp>
          <p:nvGrpSpPr>
            <p:cNvPr id="20684" name="Group 6">
              <a:extLst>
                <a:ext uri="{FF2B5EF4-FFF2-40B4-BE49-F238E27FC236}">
                  <a16:creationId xmlns:a16="http://schemas.microsoft.com/office/drawing/2014/main" id="{196A11CF-FE2A-4EB8-ADD6-7A852D4436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329" y="1006"/>
              <a:ext cx="205" cy="1488"/>
              <a:chOff x="10329" y="1006"/>
              <a:chExt cx="205" cy="1488"/>
            </a:xfrm>
          </p:grpSpPr>
          <p:sp>
            <p:nvSpPr>
              <p:cNvPr id="20693" name="Rectangle 7">
                <a:extLst>
                  <a:ext uri="{FF2B5EF4-FFF2-40B4-BE49-F238E27FC236}">
                    <a16:creationId xmlns:a16="http://schemas.microsoft.com/office/drawing/2014/main" id="{27E9D2BD-5730-4121-80E8-A8FA9C64E75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329" y="1006"/>
                <a:ext cx="205" cy="308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694" name="Rectangle 8">
                <a:extLst>
                  <a:ext uri="{FF2B5EF4-FFF2-40B4-BE49-F238E27FC236}">
                    <a16:creationId xmlns:a16="http://schemas.microsoft.com/office/drawing/2014/main" id="{D1841150-3CF8-45E4-A285-3C9236B097A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329" y="1519"/>
                <a:ext cx="205" cy="975"/>
              </a:xfrm>
              <a:prstGeom prst="rect">
                <a:avLst/>
              </a:prstGeom>
              <a:solidFill>
                <a:srgbClr val="3366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695" name="Oval 9">
                <a:extLst>
                  <a:ext uri="{FF2B5EF4-FFF2-40B4-BE49-F238E27FC236}">
                    <a16:creationId xmlns:a16="http://schemas.microsoft.com/office/drawing/2014/main" id="{574F179C-2A02-45E1-A68D-54EBB6840D9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329" y="1314"/>
                <a:ext cx="205" cy="205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</p:grpSp>
        <p:grpSp>
          <p:nvGrpSpPr>
            <p:cNvPr id="20685" name="Group 10">
              <a:extLst>
                <a:ext uri="{FF2B5EF4-FFF2-40B4-BE49-F238E27FC236}">
                  <a16:creationId xmlns:a16="http://schemas.microsoft.com/office/drawing/2014/main" id="{2EEA0649-CE95-4211-AEF8-F05EE1C702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9918" y="1211"/>
              <a:ext cx="205" cy="1283"/>
              <a:chOff x="5355" y="2277"/>
              <a:chExt cx="228" cy="1425"/>
            </a:xfrm>
          </p:grpSpPr>
          <p:sp>
            <p:nvSpPr>
              <p:cNvPr id="20690" name="Rectangle 11">
                <a:extLst>
                  <a:ext uri="{FF2B5EF4-FFF2-40B4-BE49-F238E27FC236}">
                    <a16:creationId xmlns:a16="http://schemas.microsoft.com/office/drawing/2014/main" id="{AE2669E7-0244-4048-B493-20BE89C447C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55" y="2619"/>
                <a:ext cx="228" cy="1083"/>
              </a:xfrm>
              <a:prstGeom prst="rect">
                <a:avLst/>
              </a:prstGeom>
              <a:solidFill>
                <a:srgbClr val="3366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691" name="Oval 12">
                <a:extLst>
                  <a:ext uri="{FF2B5EF4-FFF2-40B4-BE49-F238E27FC236}">
                    <a16:creationId xmlns:a16="http://schemas.microsoft.com/office/drawing/2014/main" id="{FF466551-010A-4C37-B5AC-011110A894F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55" y="2391"/>
                <a:ext cx="228" cy="228"/>
              </a:xfrm>
              <a:prstGeom prst="ellipse">
                <a:avLst/>
              </a:prstGeom>
              <a:solidFill>
                <a:srgbClr val="3366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692" name="Rectangle 13">
                <a:extLst>
                  <a:ext uri="{FF2B5EF4-FFF2-40B4-BE49-F238E27FC236}">
                    <a16:creationId xmlns:a16="http://schemas.microsoft.com/office/drawing/2014/main" id="{E985FE9A-F227-4A9C-A4C2-ADF1D3238A6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55" y="2277"/>
                <a:ext cx="228" cy="114"/>
              </a:xfrm>
              <a:prstGeom prst="rect">
                <a:avLst/>
              </a:prstGeom>
              <a:solidFill>
                <a:srgbClr val="3366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</p:grpSp>
        <p:grpSp>
          <p:nvGrpSpPr>
            <p:cNvPr id="20686" name="Group 14">
              <a:extLst>
                <a:ext uri="{FF2B5EF4-FFF2-40B4-BE49-F238E27FC236}">
                  <a16:creationId xmlns:a16="http://schemas.microsoft.com/office/drawing/2014/main" id="{C03131BA-37AD-40EE-A05A-80F7C594EDB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0688" y="1878"/>
              <a:ext cx="205" cy="616"/>
              <a:chOff x="2847" y="1707"/>
              <a:chExt cx="228" cy="684"/>
            </a:xfrm>
          </p:grpSpPr>
          <p:sp>
            <p:nvSpPr>
              <p:cNvPr id="20687" name="Rectangle 15">
                <a:extLst>
                  <a:ext uri="{FF2B5EF4-FFF2-40B4-BE49-F238E27FC236}">
                    <a16:creationId xmlns:a16="http://schemas.microsoft.com/office/drawing/2014/main" id="{B3CB8654-6A0E-4DA2-BF78-F85AECE95F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47" y="2049"/>
                <a:ext cx="228" cy="342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688" name="Oval 16">
                <a:extLst>
                  <a:ext uri="{FF2B5EF4-FFF2-40B4-BE49-F238E27FC236}">
                    <a16:creationId xmlns:a16="http://schemas.microsoft.com/office/drawing/2014/main" id="{DF841003-A1F8-4AA9-94AC-F7BFCFF0BF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47" y="1821"/>
                <a:ext cx="228" cy="22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689" name="Rectangle 17">
                <a:extLst>
                  <a:ext uri="{FF2B5EF4-FFF2-40B4-BE49-F238E27FC236}">
                    <a16:creationId xmlns:a16="http://schemas.microsoft.com/office/drawing/2014/main" id="{0EB884F5-3C94-43C4-A440-92929B48FEC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47" y="1707"/>
                <a:ext cx="228" cy="114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</p:grpSp>
      </p:grpSp>
      <p:sp>
        <p:nvSpPr>
          <p:cNvPr id="20483" name="Text Box 18">
            <a:extLst>
              <a:ext uri="{FF2B5EF4-FFF2-40B4-BE49-F238E27FC236}">
                <a16:creationId xmlns:a16="http://schemas.microsoft.com/office/drawing/2014/main" id="{31D3F8F6-C88A-4317-B0AF-5FC0D9306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4508" y="831055"/>
            <a:ext cx="2244725" cy="425450"/>
          </a:xfrm>
          <a:prstGeom prst="rect">
            <a:avLst/>
          </a:prstGeom>
          <a:solidFill>
            <a:srgbClr val="0000A8"/>
          </a:solidFill>
          <a:ln>
            <a:noFill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</a:rPr>
              <a:t>45,XY,rob(14;21)</a:t>
            </a:r>
            <a:endParaRPr lang="cs-CZ" altLang="cs-CZ" sz="2000" b="1" baseline="30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0484" name="Group 59">
            <a:extLst>
              <a:ext uri="{FF2B5EF4-FFF2-40B4-BE49-F238E27FC236}">
                <a16:creationId xmlns:a16="http://schemas.microsoft.com/office/drawing/2014/main" id="{28298C59-36BC-4E1A-B5D2-93D4A2E3FC89}"/>
              </a:ext>
            </a:extLst>
          </p:cNvPr>
          <p:cNvGrpSpPr>
            <a:grpSpLocks/>
          </p:cNvGrpSpPr>
          <p:nvPr/>
        </p:nvGrpSpPr>
        <p:grpSpPr bwMode="auto">
          <a:xfrm>
            <a:off x="104775" y="3852109"/>
            <a:ext cx="1133475" cy="1168400"/>
            <a:chOff x="1287" y="6268"/>
            <a:chExt cx="1899" cy="1899"/>
          </a:xfrm>
        </p:grpSpPr>
        <p:sp>
          <p:nvSpPr>
            <p:cNvPr id="20674" name="Oval 60">
              <a:extLst>
                <a:ext uri="{FF2B5EF4-FFF2-40B4-BE49-F238E27FC236}">
                  <a16:creationId xmlns:a16="http://schemas.microsoft.com/office/drawing/2014/main" id="{18C34F02-780E-4A70-BE3B-59EB296F9F0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87" y="6268"/>
              <a:ext cx="1899" cy="1899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cs-CZ" altLang="cs-CZ"/>
            </a:p>
          </p:txBody>
        </p:sp>
        <p:grpSp>
          <p:nvGrpSpPr>
            <p:cNvPr id="20675" name="Group 61">
              <a:extLst>
                <a:ext uri="{FF2B5EF4-FFF2-40B4-BE49-F238E27FC236}">
                  <a16:creationId xmlns:a16="http://schemas.microsoft.com/office/drawing/2014/main" id="{55451994-AC0E-49C6-9987-458566A2E4D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989" y="6627"/>
              <a:ext cx="205" cy="1283"/>
              <a:chOff x="5355" y="2277"/>
              <a:chExt cx="228" cy="1425"/>
            </a:xfrm>
          </p:grpSpPr>
          <p:sp>
            <p:nvSpPr>
              <p:cNvPr id="20680" name="Rectangle 62">
                <a:extLst>
                  <a:ext uri="{FF2B5EF4-FFF2-40B4-BE49-F238E27FC236}">
                    <a16:creationId xmlns:a16="http://schemas.microsoft.com/office/drawing/2014/main" id="{950F6CFF-16F4-4991-B5D5-0DE4FC7FEDB0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55" y="2619"/>
                <a:ext cx="228" cy="1083"/>
              </a:xfrm>
              <a:prstGeom prst="rect">
                <a:avLst/>
              </a:prstGeom>
              <a:solidFill>
                <a:srgbClr val="3366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681" name="Oval 63">
                <a:extLst>
                  <a:ext uri="{FF2B5EF4-FFF2-40B4-BE49-F238E27FC236}">
                    <a16:creationId xmlns:a16="http://schemas.microsoft.com/office/drawing/2014/main" id="{FD34527F-48B7-432D-96A0-00146327AB7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55" y="2391"/>
                <a:ext cx="228" cy="228"/>
              </a:xfrm>
              <a:prstGeom prst="ellipse">
                <a:avLst/>
              </a:prstGeom>
              <a:solidFill>
                <a:srgbClr val="3366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682" name="Rectangle 64">
                <a:extLst>
                  <a:ext uri="{FF2B5EF4-FFF2-40B4-BE49-F238E27FC236}">
                    <a16:creationId xmlns:a16="http://schemas.microsoft.com/office/drawing/2014/main" id="{5738EF7E-DDA3-4007-969A-61A40CCD25C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55" y="2277"/>
                <a:ext cx="228" cy="114"/>
              </a:xfrm>
              <a:prstGeom prst="rect">
                <a:avLst/>
              </a:prstGeom>
              <a:solidFill>
                <a:srgbClr val="3366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</p:grpSp>
        <p:grpSp>
          <p:nvGrpSpPr>
            <p:cNvPr id="20676" name="Group 65">
              <a:extLst>
                <a:ext uri="{FF2B5EF4-FFF2-40B4-BE49-F238E27FC236}">
                  <a16:creationId xmlns:a16="http://schemas.microsoft.com/office/drawing/2014/main" id="{48559131-286F-4411-9479-2C974CA6661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331" y="7294"/>
              <a:ext cx="205" cy="616"/>
              <a:chOff x="2847" y="1707"/>
              <a:chExt cx="228" cy="684"/>
            </a:xfrm>
          </p:grpSpPr>
          <p:sp>
            <p:nvSpPr>
              <p:cNvPr id="20677" name="Rectangle 66">
                <a:extLst>
                  <a:ext uri="{FF2B5EF4-FFF2-40B4-BE49-F238E27FC236}">
                    <a16:creationId xmlns:a16="http://schemas.microsoft.com/office/drawing/2014/main" id="{A2DCEFCB-CFA2-4894-93B3-643153634ED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47" y="2049"/>
                <a:ext cx="228" cy="342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678" name="Oval 67">
                <a:extLst>
                  <a:ext uri="{FF2B5EF4-FFF2-40B4-BE49-F238E27FC236}">
                    <a16:creationId xmlns:a16="http://schemas.microsoft.com/office/drawing/2014/main" id="{FC6702B9-CCB0-40A6-957E-932B7B62073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47" y="1821"/>
                <a:ext cx="228" cy="22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679" name="Rectangle 68">
                <a:extLst>
                  <a:ext uri="{FF2B5EF4-FFF2-40B4-BE49-F238E27FC236}">
                    <a16:creationId xmlns:a16="http://schemas.microsoft.com/office/drawing/2014/main" id="{ABB30CF7-57CB-40B2-9BE7-C2F07178BA5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47" y="1707"/>
                <a:ext cx="228" cy="114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</p:grpSp>
      </p:grpSp>
      <p:grpSp>
        <p:nvGrpSpPr>
          <p:cNvPr id="9" name="Group 223">
            <a:extLst>
              <a:ext uri="{FF2B5EF4-FFF2-40B4-BE49-F238E27FC236}">
                <a16:creationId xmlns:a16="http://schemas.microsoft.com/office/drawing/2014/main" id="{2A73D0BB-F687-406A-8342-088B79AF36D7}"/>
              </a:ext>
            </a:extLst>
          </p:cNvPr>
          <p:cNvGrpSpPr>
            <a:grpSpLocks/>
          </p:cNvGrpSpPr>
          <p:nvPr/>
        </p:nvGrpSpPr>
        <p:grpSpPr bwMode="auto">
          <a:xfrm>
            <a:off x="1443038" y="3852109"/>
            <a:ext cx="7402512" cy="1168400"/>
            <a:chOff x="909" y="2559"/>
            <a:chExt cx="4663" cy="736"/>
          </a:xfrm>
        </p:grpSpPr>
        <p:grpSp>
          <p:nvGrpSpPr>
            <p:cNvPr id="20578" name="Group 222">
              <a:extLst>
                <a:ext uri="{FF2B5EF4-FFF2-40B4-BE49-F238E27FC236}">
                  <a16:creationId xmlns:a16="http://schemas.microsoft.com/office/drawing/2014/main" id="{A6713331-49D4-4903-AAAF-5A03D1BEF3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9" y="2559"/>
              <a:ext cx="713" cy="736"/>
              <a:chOff x="909" y="2559"/>
              <a:chExt cx="713" cy="736"/>
            </a:xfrm>
          </p:grpSpPr>
          <p:sp>
            <p:nvSpPr>
              <p:cNvPr id="20665" name="Oval 84">
                <a:extLst>
                  <a:ext uri="{FF2B5EF4-FFF2-40B4-BE49-F238E27FC236}">
                    <a16:creationId xmlns:a16="http://schemas.microsoft.com/office/drawing/2014/main" id="{44C72679-BD41-418F-807E-6DDC805D6F6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09" y="2559"/>
                <a:ext cx="713" cy="736"/>
              </a:xfrm>
              <a:prstGeom prst="ellipse">
                <a:avLst/>
              </a:prstGeom>
              <a:solidFill>
                <a:srgbClr val="CCFFCC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grpSp>
            <p:nvGrpSpPr>
              <p:cNvPr id="20666" name="Group 76">
                <a:extLst>
                  <a:ext uri="{FF2B5EF4-FFF2-40B4-BE49-F238E27FC236}">
                    <a16:creationId xmlns:a16="http://schemas.microsoft.com/office/drawing/2014/main" id="{5B1EB04A-3F34-4CA7-9129-8F69A91CD9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9" y="2702"/>
                <a:ext cx="77" cy="497"/>
                <a:chOff x="3927" y="6637"/>
                <a:chExt cx="205" cy="1283"/>
              </a:xfrm>
            </p:grpSpPr>
            <p:sp>
              <p:nvSpPr>
                <p:cNvPr id="20671" name="Rectangle 77">
                  <a:extLst>
                    <a:ext uri="{FF2B5EF4-FFF2-40B4-BE49-F238E27FC236}">
                      <a16:creationId xmlns:a16="http://schemas.microsoft.com/office/drawing/2014/main" id="{7060F3E9-1D90-4315-83CE-9FC58C1902D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927" y="6945"/>
                  <a:ext cx="205" cy="975"/>
                </a:xfrm>
                <a:prstGeom prst="rect">
                  <a:avLst/>
                </a:prstGeom>
                <a:solidFill>
                  <a:srgbClr val="3366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72" name="Oval 78">
                  <a:extLst>
                    <a:ext uri="{FF2B5EF4-FFF2-40B4-BE49-F238E27FC236}">
                      <a16:creationId xmlns:a16="http://schemas.microsoft.com/office/drawing/2014/main" id="{E5A2D23A-B49C-4FF2-A2F4-0A62E92CC59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927" y="6740"/>
                  <a:ext cx="205" cy="205"/>
                </a:xfrm>
                <a:prstGeom prst="ellipse">
                  <a:avLst/>
                </a:prstGeom>
                <a:solidFill>
                  <a:srgbClr val="3366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73" name="Rectangle 79">
                  <a:extLst>
                    <a:ext uri="{FF2B5EF4-FFF2-40B4-BE49-F238E27FC236}">
                      <a16:creationId xmlns:a16="http://schemas.microsoft.com/office/drawing/2014/main" id="{883FC05F-C080-40C5-93D8-27571EE88C8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3927" y="6637"/>
                  <a:ext cx="205" cy="103"/>
                </a:xfrm>
                <a:prstGeom prst="rect">
                  <a:avLst/>
                </a:prstGeom>
                <a:solidFill>
                  <a:srgbClr val="3366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</p:grpSp>
          <p:grpSp>
            <p:nvGrpSpPr>
              <p:cNvPr id="20667" name="Group 80">
                <a:extLst>
                  <a:ext uri="{FF2B5EF4-FFF2-40B4-BE49-F238E27FC236}">
                    <a16:creationId xmlns:a16="http://schemas.microsoft.com/office/drawing/2014/main" id="{FA0F31A0-4442-41BE-9EA0-6DFE5DA8243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73" y="2961"/>
                <a:ext cx="77" cy="238"/>
                <a:chOff x="4497" y="7304"/>
                <a:chExt cx="205" cy="616"/>
              </a:xfrm>
            </p:grpSpPr>
            <p:sp>
              <p:nvSpPr>
                <p:cNvPr id="20668" name="Rectangle 81">
                  <a:extLst>
                    <a:ext uri="{FF2B5EF4-FFF2-40B4-BE49-F238E27FC236}">
                      <a16:creationId xmlns:a16="http://schemas.microsoft.com/office/drawing/2014/main" id="{D8444446-42CC-45C6-9238-4A88AD28A15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97" y="7612"/>
                  <a:ext cx="205" cy="308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69" name="Oval 82">
                  <a:extLst>
                    <a:ext uri="{FF2B5EF4-FFF2-40B4-BE49-F238E27FC236}">
                      <a16:creationId xmlns:a16="http://schemas.microsoft.com/office/drawing/2014/main" id="{9661BA97-9CB3-4FDD-ADB9-096DD3D67A6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97" y="7407"/>
                  <a:ext cx="205" cy="205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70" name="Rectangle 83">
                  <a:extLst>
                    <a:ext uri="{FF2B5EF4-FFF2-40B4-BE49-F238E27FC236}">
                      <a16:creationId xmlns:a16="http://schemas.microsoft.com/office/drawing/2014/main" id="{8565FA93-E656-434D-8318-ED677B8F114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497" y="7304"/>
                  <a:ext cx="205" cy="103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</p:grpSp>
        </p:grpSp>
        <p:grpSp>
          <p:nvGrpSpPr>
            <p:cNvPr id="20579" name="Group 85">
              <a:extLst>
                <a:ext uri="{FF2B5EF4-FFF2-40B4-BE49-F238E27FC236}">
                  <a16:creationId xmlns:a16="http://schemas.microsoft.com/office/drawing/2014/main" id="{4B118DF3-A0A4-4EDF-B701-0C6326A46F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1" y="2559"/>
              <a:ext cx="714" cy="736"/>
              <a:chOff x="5637" y="6267"/>
              <a:chExt cx="1899" cy="1899"/>
            </a:xfrm>
          </p:grpSpPr>
          <p:sp>
            <p:nvSpPr>
              <p:cNvPr id="20652" name="Oval 86">
                <a:extLst>
                  <a:ext uri="{FF2B5EF4-FFF2-40B4-BE49-F238E27FC236}">
                    <a16:creationId xmlns:a16="http://schemas.microsoft.com/office/drawing/2014/main" id="{90622C3D-E227-4E2C-9D6B-4214CC1BA97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37" y="6267"/>
                <a:ext cx="1899" cy="1899"/>
              </a:xfrm>
              <a:prstGeom prst="ellipse">
                <a:avLst/>
              </a:prstGeom>
              <a:solidFill>
                <a:srgbClr val="CCFFCC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grpSp>
            <p:nvGrpSpPr>
              <p:cNvPr id="20653" name="Group 87">
                <a:extLst>
                  <a:ext uri="{FF2B5EF4-FFF2-40B4-BE49-F238E27FC236}">
                    <a16:creationId xmlns:a16="http://schemas.microsoft.com/office/drawing/2014/main" id="{1437647E-7132-4F33-BDD2-FF117182E4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10" y="6421"/>
                <a:ext cx="205" cy="1488"/>
                <a:chOff x="6510" y="6421"/>
                <a:chExt cx="205" cy="1488"/>
              </a:xfrm>
            </p:grpSpPr>
            <p:sp>
              <p:nvSpPr>
                <p:cNvPr id="20662" name="Rectangle 88">
                  <a:extLst>
                    <a:ext uri="{FF2B5EF4-FFF2-40B4-BE49-F238E27FC236}">
                      <a16:creationId xmlns:a16="http://schemas.microsoft.com/office/drawing/2014/main" id="{059F539A-1A82-41E6-98EA-0719F76FF99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510" y="6421"/>
                  <a:ext cx="205" cy="308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63" name="Rectangle 89">
                  <a:extLst>
                    <a:ext uri="{FF2B5EF4-FFF2-40B4-BE49-F238E27FC236}">
                      <a16:creationId xmlns:a16="http://schemas.microsoft.com/office/drawing/2014/main" id="{867E20B0-569A-4558-BE9E-D2103BBACB9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510" y="6934"/>
                  <a:ext cx="205" cy="975"/>
                </a:xfrm>
                <a:prstGeom prst="rect">
                  <a:avLst/>
                </a:prstGeom>
                <a:solidFill>
                  <a:srgbClr val="3366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64" name="Oval 90">
                  <a:extLst>
                    <a:ext uri="{FF2B5EF4-FFF2-40B4-BE49-F238E27FC236}">
                      <a16:creationId xmlns:a16="http://schemas.microsoft.com/office/drawing/2014/main" id="{7C69E21E-8734-4519-9603-23DEEF248A0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510" y="6729"/>
                  <a:ext cx="205" cy="205"/>
                </a:xfrm>
                <a:prstGeom prst="ellipse">
                  <a:avLst/>
                </a:prstGeom>
                <a:solidFill>
                  <a:srgbClr val="00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</p:grpSp>
          <p:grpSp>
            <p:nvGrpSpPr>
              <p:cNvPr id="20654" name="Group 91">
                <a:extLst>
                  <a:ext uri="{FF2B5EF4-FFF2-40B4-BE49-F238E27FC236}">
                    <a16:creationId xmlns:a16="http://schemas.microsoft.com/office/drawing/2014/main" id="{C18E1FAE-463E-4D80-9A3E-130280AC85A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099" y="6626"/>
                <a:ext cx="205" cy="1283"/>
                <a:chOff x="5355" y="2277"/>
                <a:chExt cx="228" cy="1425"/>
              </a:xfrm>
            </p:grpSpPr>
            <p:sp>
              <p:nvSpPr>
                <p:cNvPr id="20659" name="Rectangle 92">
                  <a:extLst>
                    <a:ext uri="{FF2B5EF4-FFF2-40B4-BE49-F238E27FC236}">
                      <a16:creationId xmlns:a16="http://schemas.microsoft.com/office/drawing/2014/main" id="{D360EE82-7AB4-4C71-BDCC-A90ACF90677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55" y="2619"/>
                  <a:ext cx="228" cy="1083"/>
                </a:xfrm>
                <a:prstGeom prst="rect">
                  <a:avLst/>
                </a:prstGeom>
                <a:solidFill>
                  <a:srgbClr val="3366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60" name="Oval 93">
                  <a:extLst>
                    <a:ext uri="{FF2B5EF4-FFF2-40B4-BE49-F238E27FC236}">
                      <a16:creationId xmlns:a16="http://schemas.microsoft.com/office/drawing/2014/main" id="{44197D8C-27A3-44CA-84E8-6A966CA6F4F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55" y="2391"/>
                  <a:ext cx="228" cy="228"/>
                </a:xfrm>
                <a:prstGeom prst="ellipse">
                  <a:avLst/>
                </a:prstGeom>
                <a:solidFill>
                  <a:srgbClr val="3366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61" name="Rectangle 94">
                  <a:extLst>
                    <a:ext uri="{FF2B5EF4-FFF2-40B4-BE49-F238E27FC236}">
                      <a16:creationId xmlns:a16="http://schemas.microsoft.com/office/drawing/2014/main" id="{A658A68B-BD70-43A1-ACBD-1C5B5787503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55" y="2277"/>
                  <a:ext cx="228" cy="114"/>
                </a:xfrm>
                <a:prstGeom prst="rect">
                  <a:avLst/>
                </a:prstGeom>
                <a:solidFill>
                  <a:srgbClr val="3366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</p:grpSp>
          <p:grpSp>
            <p:nvGrpSpPr>
              <p:cNvPr id="20655" name="Group 95">
                <a:extLst>
                  <a:ext uri="{FF2B5EF4-FFF2-40B4-BE49-F238E27FC236}">
                    <a16:creationId xmlns:a16="http://schemas.microsoft.com/office/drawing/2014/main" id="{5F340410-6BB9-428F-BDB3-35E5285E8B5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869" y="7293"/>
                <a:ext cx="205" cy="616"/>
                <a:chOff x="2847" y="1707"/>
                <a:chExt cx="228" cy="684"/>
              </a:xfrm>
            </p:grpSpPr>
            <p:sp>
              <p:nvSpPr>
                <p:cNvPr id="20656" name="Rectangle 96">
                  <a:extLst>
                    <a:ext uri="{FF2B5EF4-FFF2-40B4-BE49-F238E27FC236}">
                      <a16:creationId xmlns:a16="http://schemas.microsoft.com/office/drawing/2014/main" id="{CF367EAA-E439-4519-A69A-3DE6F56FF78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2049"/>
                  <a:ext cx="228" cy="342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57" name="Oval 97">
                  <a:extLst>
                    <a:ext uri="{FF2B5EF4-FFF2-40B4-BE49-F238E27FC236}">
                      <a16:creationId xmlns:a16="http://schemas.microsoft.com/office/drawing/2014/main" id="{E8FE900A-A0BC-4EA7-A830-F4424B262B9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21"/>
                  <a:ext cx="228" cy="228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58" name="Rectangle 98">
                  <a:extLst>
                    <a:ext uri="{FF2B5EF4-FFF2-40B4-BE49-F238E27FC236}">
                      <a16:creationId xmlns:a16="http://schemas.microsoft.com/office/drawing/2014/main" id="{6485F2EE-2AF2-433C-B607-769C06CF086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707"/>
                  <a:ext cx="228" cy="114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</p:grpSp>
        </p:grpSp>
        <p:grpSp>
          <p:nvGrpSpPr>
            <p:cNvPr id="20580" name="Group 220">
              <a:extLst>
                <a:ext uri="{FF2B5EF4-FFF2-40B4-BE49-F238E27FC236}">
                  <a16:creationId xmlns:a16="http://schemas.microsoft.com/office/drawing/2014/main" id="{1054092F-9949-4E5C-AAE6-C66D8B1660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4" y="2559"/>
              <a:ext cx="714" cy="736"/>
              <a:chOff x="2494" y="2559"/>
              <a:chExt cx="714" cy="736"/>
            </a:xfrm>
          </p:grpSpPr>
          <p:sp>
            <p:nvSpPr>
              <p:cNvPr id="20639" name="Oval 100">
                <a:extLst>
                  <a:ext uri="{FF2B5EF4-FFF2-40B4-BE49-F238E27FC236}">
                    <a16:creationId xmlns:a16="http://schemas.microsoft.com/office/drawing/2014/main" id="{3981B809-8AFD-404D-B223-AA6BA9A4F38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494" y="2559"/>
                <a:ext cx="714" cy="736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grpSp>
            <p:nvGrpSpPr>
              <p:cNvPr id="20640" name="Group 101">
                <a:extLst>
                  <a:ext uri="{FF2B5EF4-FFF2-40B4-BE49-F238E27FC236}">
                    <a16:creationId xmlns:a16="http://schemas.microsoft.com/office/drawing/2014/main" id="{8FF9D08E-530C-4F30-B354-F8FDABF96F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51" y="2619"/>
                <a:ext cx="77" cy="576"/>
                <a:chOff x="8430" y="6421"/>
                <a:chExt cx="205" cy="1488"/>
              </a:xfrm>
            </p:grpSpPr>
            <p:sp>
              <p:nvSpPr>
                <p:cNvPr id="20649" name="Rectangle 102">
                  <a:extLst>
                    <a:ext uri="{FF2B5EF4-FFF2-40B4-BE49-F238E27FC236}">
                      <a16:creationId xmlns:a16="http://schemas.microsoft.com/office/drawing/2014/main" id="{176E43AB-F8E7-4FA8-B4ED-ADA05DB2A8B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430" y="6421"/>
                  <a:ext cx="205" cy="308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50" name="Rectangle 103">
                  <a:extLst>
                    <a:ext uri="{FF2B5EF4-FFF2-40B4-BE49-F238E27FC236}">
                      <a16:creationId xmlns:a16="http://schemas.microsoft.com/office/drawing/2014/main" id="{9E4B59A0-43B6-4F0B-89C6-2B602BC8529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430" y="6934"/>
                  <a:ext cx="205" cy="975"/>
                </a:xfrm>
                <a:prstGeom prst="rect">
                  <a:avLst/>
                </a:prstGeom>
                <a:solidFill>
                  <a:srgbClr val="3366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51" name="Oval 104">
                  <a:extLst>
                    <a:ext uri="{FF2B5EF4-FFF2-40B4-BE49-F238E27FC236}">
                      <a16:creationId xmlns:a16="http://schemas.microsoft.com/office/drawing/2014/main" id="{6A96FEE9-1BE3-4F71-B648-9ECDFE12425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430" y="6729"/>
                  <a:ext cx="205" cy="205"/>
                </a:xfrm>
                <a:prstGeom prst="ellipse">
                  <a:avLst/>
                </a:prstGeom>
                <a:solidFill>
                  <a:srgbClr val="00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</p:grpSp>
          <p:grpSp>
            <p:nvGrpSpPr>
              <p:cNvPr id="20641" name="Group 105">
                <a:extLst>
                  <a:ext uri="{FF2B5EF4-FFF2-40B4-BE49-F238E27FC236}">
                    <a16:creationId xmlns:a16="http://schemas.microsoft.com/office/drawing/2014/main" id="{A5F94311-90EA-4E13-B79C-68E3B416E2F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644" y="2698"/>
                <a:ext cx="77" cy="497"/>
                <a:chOff x="5355" y="2277"/>
                <a:chExt cx="228" cy="1425"/>
              </a:xfrm>
            </p:grpSpPr>
            <p:sp>
              <p:nvSpPr>
                <p:cNvPr id="20646" name="Rectangle 106">
                  <a:extLst>
                    <a:ext uri="{FF2B5EF4-FFF2-40B4-BE49-F238E27FC236}">
                      <a16:creationId xmlns:a16="http://schemas.microsoft.com/office/drawing/2014/main" id="{2656E549-C0A1-49FB-A7DC-E5D748A4F86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55" y="2619"/>
                  <a:ext cx="228" cy="1083"/>
                </a:xfrm>
                <a:prstGeom prst="rect">
                  <a:avLst/>
                </a:prstGeom>
                <a:solidFill>
                  <a:srgbClr val="3366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47" name="Oval 107">
                  <a:extLst>
                    <a:ext uri="{FF2B5EF4-FFF2-40B4-BE49-F238E27FC236}">
                      <a16:creationId xmlns:a16="http://schemas.microsoft.com/office/drawing/2014/main" id="{40BB94E5-BA1E-4336-B6DD-0A744F16B0A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55" y="2391"/>
                  <a:ext cx="228" cy="228"/>
                </a:xfrm>
                <a:prstGeom prst="ellipse">
                  <a:avLst/>
                </a:prstGeom>
                <a:solidFill>
                  <a:srgbClr val="3366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48" name="Rectangle 108">
                  <a:extLst>
                    <a:ext uri="{FF2B5EF4-FFF2-40B4-BE49-F238E27FC236}">
                      <a16:creationId xmlns:a16="http://schemas.microsoft.com/office/drawing/2014/main" id="{8E4BEA49-EF10-40BA-AA93-27DB5301664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55" y="2277"/>
                  <a:ext cx="228" cy="114"/>
                </a:xfrm>
                <a:prstGeom prst="rect">
                  <a:avLst/>
                </a:prstGeom>
                <a:solidFill>
                  <a:srgbClr val="3366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</p:grpSp>
          <p:grpSp>
            <p:nvGrpSpPr>
              <p:cNvPr id="20642" name="Group 109">
                <a:extLst>
                  <a:ext uri="{FF2B5EF4-FFF2-40B4-BE49-F238E27FC236}">
                    <a16:creationId xmlns:a16="http://schemas.microsoft.com/office/drawing/2014/main" id="{53EB7846-B801-47BE-89ED-BC215B8FCD2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858" y="2957"/>
                <a:ext cx="77" cy="238"/>
                <a:chOff x="2847" y="1707"/>
                <a:chExt cx="228" cy="684"/>
              </a:xfrm>
            </p:grpSpPr>
            <p:sp>
              <p:nvSpPr>
                <p:cNvPr id="20643" name="Rectangle 110">
                  <a:extLst>
                    <a:ext uri="{FF2B5EF4-FFF2-40B4-BE49-F238E27FC236}">
                      <a16:creationId xmlns:a16="http://schemas.microsoft.com/office/drawing/2014/main" id="{794BBD7E-92D2-445D-90F4-2334C8BE0B4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2049"/>
                  <a:ext cx="228" cy="342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44" name="Oval 111">
                  <a:extLst>
                    <a:ext uri="{FF2B5EF4-FFF2-40B4-BE49-F238E27FC236}">
                      <a16:creationId xmlns:a16="http://schemas.microsoft.com/office/drawing/2014/main" id="{C9593177-41FB-49FF-8505-1404FA090A3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21"/>
                  <a:ext cx="228" cy="228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45" name="Rectangle 112">
                  <a:extLst>
                    <a:ext uri="{FF2B5EF4-FFF2-40B4-BE49-F238E27FC236}">
                      <a16:creationId xmlns:a16="http://schemas.microsoft.com/office/drawing/2014/main" id="{6A1B04E1-6062-4318-8779-3A5633DB6FF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707"/>
                  <a:ext cx="228" cy="114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</p:grpSp>
        </p:grpSp>
        <p:grpSp>
          <p:nvGrpSpPr>
            <p:cNvPr id="20581" name="Group 113">
              <a:extLst>
                <a:ext uri="{FF2B5EF4-FFF2-40B4-BE49-F238E27FC236}">
                  <a16:creationId xmlns:a16="http://schemas.microsoft.com/office/drawing/2014/main" id="{6AE37365-1CC1-4756-9269-4EB62DEE0F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3" y="2559"/>
              <a:ext cx="714" cy="736"/>
              <a:chOff x="9816" y="6267"/>
              <a:chExt cx="1899" cy="1899"/>
            </a:xfrm>
          </p:grpSpPr>
          <p:sp>
            <p:nvSpPr>
              <p:cNvPr id="20630" name="Oval 114">
                <a:extLst>
                  <a:ext uri="{FF2B5EF4-FFF2-40B4-BE49-F238E27FC236}">
                    <a16:creationId xmlns:a16="http://schemas.microsoft.com/office/drawing/2014/main" id="{546B77D9-377A-4563-ACC7-BF9A8D99BEB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816" y="6267"/>
                <a:ext cx="1899" cy="1899"/>
              </a:xfrm>
              <a:prstGeom prst="ellipse">
                <a:avLst/>
              </a:prstGeom>
              <a:solidFill>
                <a:srgbClr val="FFFF99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grpSp>
            <p:nvGrpSpPr>
              <p:cNvPr id="20631" name="Group 115">
                <a:extLst>
                  <a:ext uri="{FF2B5EF4-FFF2-40B4-BE49-F238E27FC236}">
                    <a16:creationId xmlns:a16="http://schemas.microsoft.com/office/drawing/2014/main" id="{46D98735-C2E5-4A59-8F89-FECB8D2AF61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0311" y="6609"/>
                <a:ext cx="205" cy="1283"/>
                <a:chOff x="5355" y="2277"/>
                <a:chExt cx="228" cy="1425"/>
              </a:xfrm>
            </p:grpSpPr>
            <p:sp>
              <p:nvSpPr>
                <p:cNvPr id="20636" name="Rectangle 116">
                  <a:extLst>
                    <a:ext uri="{FF2B5EF4-FFF2-40B4-BE49-F238E27FC236}">
                      <a16:creationId xmlns:a16="http://schemas.microsoft.com/office/drawing/2014/main" id="{2176BA40-B1F5-4DAB-AABE-2DE2498B952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55" y="2619"/>
                  <a:ext cx="228" cy="1083"/>
                </a:xfrm>
                <a:prstGeom prst="rect">
                  <a:avLst/>
                </a:prstGeom>
                <a:solidFill>
                  <a:srgbClr val="3366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37" name="Oval 117">
                  <a:extLst>
                    <a:ext uri="{FF2B5EF4-FFF2-40B4-BE49-F238E27FC236}">
                      <a16:creationId xmlns:a16="http://schemas.microsoft.com/office/drawing/2014/main" id="{B3C12166-5436-4B35-BE92-6DF8BA2FDD2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55" y="2391"/>
                  <a:ext cx="228" cy="228"/>
                </a:xfrm>
                <a:prstGeom prst="ellipse">
                  <a:avLst/>
                </a:prstGeom>
                <a:solidFill>
                  <a:srgbClr val="3366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38" name="Rectangle 118">
                  <a:extLst>
                    <a:ext uri="{FF2B5EF4-FFF2-40B4-BE49-F238E27FC236}">
                      <a16:creationId xmlns:a16="http://schemas.microsoft.com/office/drawing/2014/main" id="{A325C0AD-04ED-4214-A61A-5D4793FF28A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55" y="2277"/>
                  <a:ext cx="228" cy="114"/>
                </a:xfrm>
                <a:prstGeom prst="rect">
                  <a:avLst/>
                </a:prstGeom>
                <a:solidFill>
                  <a:srgbClr val="3366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</p:grpSp>
          <p:grpSp>
            <p:nvGrpSpPr>
              <p:cNvPr id="20632" name="Group 119">
                <a:extLst>
                  <a:ext uri="{FF2B5EF4-FFF2-40B4-BE49-F238E27FC236}">
                    <a16:creationId xmlns:a16="http://schemas.microsoft.com/office/drawing/2014/main" id="{D9C8D54C-5BE9-450B-AA88-84C8BEBA8F4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0995" y="7276"/>
                <a:ext cx="205" cy="616"/>
                <a:chOff x="2847" y="1707"/>
                <a:chExt cx="228" cy="684"/>
              </a:xfrm>
            </p:grpSpPr>
            <p:sp>
              <p:nvSpPr>
                <p:cNvPr id="20633" name="Rectangle 120">
                  <a:extLst>
                    <a:ext uri="{FF2B5EF4-FFF2-40B4-BE49-F238E27FC236}">
                      <a16:creationId xmlns:a16="http://schemas.microsoft.com/office/drawing/2014/main" id="{2AD9887D-B76A-4E60-BBC6-A5EC2A643A0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2049"/>
                  <a:ext cx="228" cy="342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34" name="Oval 121">
                  <a:extLst>
                    <a:ext uri="{FF2B5EF4-FFF2-40B4-BE49-F238E27FC236}">
                      <a16:creationId xmlns:a16="http://schemas.microsoft.com/office/drawing/2014/main" id="{A8663F7B-3DDD-4CBE-B4AD-AE9D09EA1B0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21"/>
                  <a:ext cx="228" cy="228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35" name="Rectangle 122">
                  <a:extLst>
                    <a:ext uri="{FF2B5EF4-FFF2-40B4-BE49-F238E27FC236}">
                      <a16:creationId xmlns:a16="http://schemas.microsoft.com/office/drawing/2014/main" id="{CCE3E109-3C17-4743-A026-B877BC042D7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707"/>
                  <a:ext cx="228" cy="114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</p:grpSp>
        </p:grpSp>
        <p:grpSp>
          <p:nvGrpSpPr>
            <p:cNvPr id="20582" name="Group 123">
              <a:extLst>
                <a:ext uri="{FF2B5EF4-FFF2-40B4-BE49-F238E27FC236}">
                  <a16:creationId xmlns:a16="http://schemas.microsoft.com/office/drawing/2014/main" id="{EB891DA3-A557-46E7-99FA-D619F2F38A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9" y="2559"/>
              <a:ext cx="714" cy="736"/>
              <a:chOff x="11907" y="6267"/>
              <a:chExt cx="1899" cy="1899"/>
            </a:xfrm>
          </p:grpSpPr>
          <p:sp>
            <p:nvSpPr>
              <p:cNvPr id="20617" name="Oval 124">
                <a:extLst>
                  <a:ext uri="{FF2B5EF4-FFF2-40B4-BE49-F238E27FC236}">
                    <a16:creationId xmlns:a16="http://schemas.microsoft.com/office/drawing/2014/main" id="{88243309-50C2-4430-AA74-1E59EADE998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907" y="6267"/>
                <a:ext cx="1899" cy="1899"/>
              </a:xfrm>
              <a:prstGeom prst="ellipse">
                <a:avLst/>
              </a:prstGeom>
              <a:solidFill>
                <a:srgbClr val="FFFF99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grpSp>
            <p:nvGrpSpPr>
              <p:cNvPr id="20618" name="Group 125">
                <a:extLst>
                  <a:ext uri="{FF2B5EF4-FFF2-40B4-BE49-F238E27FC236}">
                    <a16:creationId xmlns:a16="http://schemas.microsoft.com/office/drawing/2014/main" id="{B5204123-5F3F-4031-963F-AA366E2CF4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33" y="6421"/>
                <a:ext cx="205" cy="1488"/>
                <a:chOff x="12933" y="6421"/>
                <a:chExt cx="205" cy="1488"/>
              </a:xfrm>
            </p:grpSpPr>
            <p:sp>
              <p:nvSpPr>
                <p:cNvPr id="20627" name="Rectangle 126">
                  <a:extLst>
                    <a:ext uri="{FF2B5EF4-FFF2-40B4-BE49-F238E27FC236}">
                      <a16:creationId xmlns:a16="http://schemas.microsoft.com/office/drawing/2014/main" id="{E20D7612-DB50-4B3A-A138-5DE26D07CDD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2933" y="6421"/>
                  <a:ext cx="205" cy="308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28" name="Rectangle 127">
                  <a:extLst>
                    <a:ext uri="{FF2B5EF4-FFF2-40B4-BE49-F238E27FC236}">
                      <a16:creationId xmlns:a16="http://schemas.microsoft.com/office/drawing/2014/main" id="{AE93DFC1-BDE4-49C4-875B-EEB43DE88F1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2933" y="6934"/>
                  <a:ext cx="205" cy="975"/>
                </a:xfrm>
                <a:prstGeom prst="rect">
                  <a:avLst/>
                </a:prstGeom>
                <a:solidFill>
                  <a:srgbClr val="3366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29" name="Oval 128">
                  <a:extLst>
                    <a:ext uri="{FF2B5EF4-FFF2-40B4-BE49-F238E27FC236}">
                      <a16:creationId xmlns:a16="http://schemas.microsoft.com/office/drawing/2014/main" id="{297A47BC-E1F9-44DB-BE3C-9ADB49ED928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2933" y="6729"/>
                  <a:ext cx="205" cy="205"/>
                </a:xfrm>
                <a:prstGeom prst="ellipse">
                  <a:avLst/>
                </a:prstGeom>
                <a:solidFill>
                  <a:srgbClr val="00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</p:grpSp>
          <p:grpSp>
            <p:nvGrpSpPr>
              <p:cNvPr id="20619" name="Group 129">
                <a:extLst>
                  <a:ext uri="{FF2B5EF4-FFF2-40B4-BE49-F238E27FC236}">
                    <a16:creationId xmlns:a16="http://schemas.microsoft.com/office/drawing/2014/main" id="{E5508305-9F54-4418-9415-6CD5D0C7E7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69" y="6626"/>
                <a:ext cx="205" cy="1283"/>
                <a:chOff x="12369" y="6626"/>
                <a:chExt cx="205" cy="1283"/>
              </a:xfrm>
            </p:grpSpPr>
            <p:sp>
              <p:nvSpPr>
                <p:cNvPr id="20624" name="Rectangle 130">
                  <a:extLst>
                    <a:ext uri="{FF2B5EF4-FFF2-40B4-BE49-F238E27FC236}">
                      <a16:creationId xmlns:a16="http://schemas.microsoft.com/office/drawing/2014/main" id="{057DFAF7-1A6F-4198-BE67-B2B72BEDF25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2369" y="6934"/>
                  <a:ext cx="205" cy="975"/>
                </a:xfrm>
                <a:prstGeom prst="rect">
                  <a:avLst/>
                </a:prstGeom>
                <a:solidFill>
                  <a:srgbClr val="3366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25" name="Oval 131">
                  <a:extLst>
                    <a:ext uri="{FF2B5EF4-FFF2-40B4-BE49-F238E27FC236}">
                      <a16:creationId xmlns:a16="http://schemas.microsoft.com/office/drawing/2014/main" id="{37EB7455-6B77-4BCC-BBA4-399445E6A76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2369" y="6729"/>
                  <a:ext cx="205" cy="205"/>
                </a:xfrm>
                <a:prstGeom prst="ellipse">
                  <a:avLst/>
                </a:prstGeom>
                <a:solidFill>
                  <a:srgbClr val="3366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26" name="Rectangle 132">
                  <a:extLst>
                    <a:ext uri="{FF2B5EF4-FFF2-40B4-BE49-F238E27FC236}">
                      <a16:creationId xmlns:a16="http://schemas.microsoft.com/office/drawing/2014/main" id="{B93725E5-32C0-4969-A07B-9373E84EE3F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2369" y="6626"/>
                  <a:ext cx="205" cy="103"/>
                </a:xfrm>
                <a:prstGeom prst="rect">
                  <a:avLst/>
                </a:prstGeom>
                <a:solidFill>
                  <a:srgbClr val="3366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</p:grpSp>
          <p:grpSp>
            <p:nvGrpSpPr>
              <p:cNvPr id="20620" name="Group 133">
                <a:extLst>
                  <a:ext uri="{FF2B5EF4-FFF2-40B4-BE49-F238E27FC236}">
                    <a16:creationId xmlns:a16="http://schemas.microsoft.com/office/drawing/2014/main" id="{72E01902-E99D-4AE1-81DD-3E91E5F704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218" y="7293"/>
                <a:ext cx="205" cy="616"/>
                <a:chOff x="13139" y="7293"/>
                <a:chExt cx="205" cy="616"/>
              </a:xfrm>
            </p:grpSpPr>
            <p:sp>
              <p:nvSpPr>
                <p:cNvPr id="20621" name="Rectangle 134">
                  <a:extLst>
                    <a:ext uri="{FF2B5EF4-FFF2-40B4-BE49-F238E27FC236}">
                      <a16:creationId xmlns:a16="http://schemas.microsoft.com/office/drawing/2014/main" id="{1EEDCA72-E74C-4752-81A8-70EFD3C78F7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139" y="7601"/>
                  <a:ext cx="205" cy="308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22" name="Oval 135">
                  <a:extLst>
                    <a:ext uri="{FF2B5EF4-FFF2-40B4-BE49-F238E27FC236}">
                      <a16:creationId xmlns:a16="http://schemas.microsoft.com/office/drawing/2014/main" id="{A3C049DB-E4AE-48A9-B419-C9FD5D509AA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139" y="7396"/>
                  <a:ext cx="205" cy="205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23" name="Rectangle 136">
                  <a:extLst>
                    <a:ext uri="{FF2B5EF4-FFF2-40B4-BE49-F238E27FC236}">
                      <a16:creationId xmlns:a16="http://schemas.microsoft.com/office/drawing/2014/main" id="{8F995793-33C4-4591-B803-990FF03F525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3139" y="7293"/>
                  <a:ext cx="205" cy="103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</p:grpSp>
        </p:grpSp>
        <p:grpSp>
          <p:nvGrpSpPr>
            <p:cNvPr id="20583" name="Group 137">
              <a:extLst>
                <a:ext uri="{FF2B5EF4-FFF2-40B4-BE49-F238E27FC236}">
                  <a16:creationId xmlns:a16="http://schemas.microsoft.com/office/drawing/2014/main" id="{B9771999-D00D-4736-B1A3-E10D90C0CC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8" y="2559"/>
              <a:ext cx="714" cy="736"/>
              <a:chOff x="14034" y="6267"/>
              <a:chExt cx="1899" cy="1899"/>
            </a:xfrm>
          </p:grpSpPr>
          <p:sp>
            <p:nvSpPr>
              <p:cNvPr id="20608" name="Oval 138">
                <a:extLst>
                  <a:ext uri="{FF2B5EF4-FFF2-40B4-BE49-F238E27FC236}">
                    <a16:creationId xmlns:a16="http://schemas.microsoft.com/office/drawing/2014/main" id="{99F2852D-9C10-4C0D-9929-EA9B2552795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034" y="6267"/>
                <a:ext cx="1899" cy="1899"/>
              </a:xfrm>
              <a:prstGeom prst="ellipse">
                <a:avLst/>
              </a:prstGeom>
              <a:solidFill>
                <a:srgbClr val="FFFF99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grpSp>
            <p:nvGrpSpPr>
              <p:cNvPr id="20609" name="Group 139">
                <a:extLst>
                  <a:ext uri="{FF2B5EF4-FFF2-40B4-BE49-F238E27FC236}">
                    <a16:creationId xmlns:a16="http://schemas.microsoft.com/office/drawing/2014/main" id="{312D7382-AE9C-45BB-BF32-6878ACC0BFE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4586" y="6569"/>
                <a:ext cx="205" cy="1283"/>
                <a:chOff x="5355" y="2277"/>
                <a:chExt cx="228" cy="1425"/>
              </a:xfrm>
            </p:grpSpPr>
            <p:sp>
              <p:nvSpPr>
                <p:cNvPr id="20614" name="Rectangle 140">
                  <a:extLst>
                    <a:ext uri="{FF2B5EF4-FFF2-40B4-BE49-F238E27FC236}">
                      <a16:creationId xmlns:a16="http://schemas.microsoft.com/office/drawing/2014/main" id="{6EB95230-4D7F-4231-9945-872339642D9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55" y="2619"/>
                  <a:ext cx="228" cy="1083"/>
                </a:xfrm>
                <a:prstGeom prst="rect">
                  <a:avLst/>
                </a:prstGeom>
                <a:solidFill>
                  <a:srgbClr val="3366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15" name="Oval 141">
                  <a:extLst>
                    <a:ext uri="{FF2B5EF4-FFF2-40B4-BE49-F238E27FC236}">
                      <a16:creationId xmlns:a16="http://schemas.microsoft.com/office/drawing/2014/main" id="{EA442BD3-4712-4DA9-BDAE-E58C21B9F6F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55" y="2391"/>
                  <a:ext cx="228" cy="228"/>
                </a:xfrm>
                <a:prstGeom prst="ellipse">
                  <a:avLst/>
                </a:prstGeom>
                <a:solidFill>
                  <a:srgbClr val="3366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16" name="Rectangle 142">
                  <a:extLst>
                    <a:ext uri="{FF2B5EF4-FFF2-40B4-BE49-F238E27FC236}">
                      <a16:creationId xmlns:a16="http://schemas.microsoft.com/office/drawing/2014/main" id="{818BDB09-29E0-41C6-8F51-55CEDCBE1E6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55" y="2277"/>
                  <a:ext cx="228" cy="114"/>
                </a:xfrm>
                <a:prstGeom prst="rect">
                  <a:avLst/>
                </a:prstGeom>
                <a:solidFill>
                  <a:srgbClr val="3366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</p:grpSp>
          <p:grpSp>
            <p:nvGrpSpPr>
              <p:cNvPr id="20610" name="Group 143">
                <a:extLst>
                  <a:ext uri="{FF2B5EF4-FFF2-40B4-BE49-F238E27FC236}">
                    <a16:creationId xmlns:a16="http://schemas.microsoft.com/office/drawing/2014/main" id="{DEA71454-47D2-4674-A10A-75990BF578A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4894" y="7236"/>
                <a:ext cx="205" cy="616"/>
                <a:chOff x="2847" y="1707"/>
                <a:chExt cx="228" cy="684"/>
              </a:xfrm>
            </p:grpSpPr>
            <p:sp>
              <p:nvSpPr>
                <p:cNvPr id="20611" name="Rectangle 144">
                  <a:extLst>
                    <a:ext uri="{FF2B5EF4-FFF2-40B4-BE49-F238E27FC236}">
                      <a16:creationId xmlns:a16="http://schemas.microsoft.com/office/drawing/2014/main" id="{942FCAE3-F70A-4113-B0A0-370213BC5E3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2049"/>
                  <a:ext cx="228" cy="342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12" name="Oval 145">
                  <a:extLst>
                    <a:ext uri="{FF2B5EF4-FFF2-40B4-BE49-F238E27FC236}">
                      <a16:creationId xmlns:a16="http://schemas.microsoft.com/office/drawing/2014/main" id="{5EE73051-C28D-4821-ABBA-FE8F403A2B5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21"/>
                  <a:ext cx="228" cy="228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613" name="Rectangle 146">
                  <a:extLst>
                    <a:ext uri="{FF2B5EF4-FFF2-40B4-BE49-F238E27FC236}">
                      <a16:creationId xmlns:a16="http://schemas.microsoft.com/office/drawing/2014/main" id="{59768B71-7216-4A9A-9A75-258BD2C9237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707"/>
                  <a:ext cx="228" cy="114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</p:grpSp>
        </p:grpSp>
        <p:grpSp>
          <p:nvGrpSpPr>
            <p:cNvPr id="20584" name="Group 147">
              <a:extLst>
                <a:ext uri="{FF2B5EF4-FFF2-40B4-BE49-F238E27FC236}">
                  <a16:creationId xmlns:a16="http://schemas.microsoft.com/office/drawing/2014/main" id="{5EC7DBF2-C6C0-4C17-BFB9-0D43EC3CD47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66" y="2702"/>
              <a:ext cx="77" cy="497"/>
              <a:chOff x="5355" y="2277"/>
              <a:chExt cx="228" cy="1425"/>
            </a:xfrm>
          </p:grpSpPr>
          <p:sp>
            <p:nvSpPr>
              <p:cNvPr id="20605" name="Rectangle 148">
                <a:extLst>
                  <a:ext uri="{FF2B5EF4-FFF2-40B4-BE49-F238E27FC236}">
                    <a16:creationId xmlns:a16="http://schemas.microsoft.com/office/drawing/2014/main" id="{1DDC9DC4-7572-4495-A811-D11F8EF8456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55" y="2619"/>
                <a:ext cx="228" cy="1083"/>
              </a:xfrm>
              <a:prstGeom prst="rect">
                <a:avLst/>
              </a:prstGeom>
              <a:solidFill>
                <a:srgbClr val="3366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606" name="Oval 149">
                <a:extLst>
                  <a:ext uri="{FF2B5EF4-FFF2-40B4-BE49-F238E27FC236}">
                    <a16:creationId xmlns:a16="http://schemas.microsoft.com/office/drawing/2014/main" id="{C931DD49-9AE8-48E8-B9D2-3331FE70DDD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55" y="2391"/>
                <a:ext cx="228" cy="228"/>
              </a:xfrm>
              <a:prstGeom prst="ellipse">
                <a:avLst/>
              </a:prstGeom>
              <a:solidFill>
                <a:srgbClr val="3366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607" name="Rectangle 150">
                <a:extLst>
                  <a:ext uri="{FF2B5EF4-FFF2-40B4-BE49-F238E27FC236}">
                    <a16:creationId xmlns:a16="http://schemas.microsoft.com/office/drawing/2014/main" id="{A50CD863-594D-405C-AB00-A9FA253271B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55" y="2277"/>
                <a:ext cx="228" cy="114"/>
              </a:xfrm>
              <a:prstGeom prst="rect">
                <a:avLst/>
              </a:prstGeom>
              <a:solidFill>
                <a:srgbClr val="3366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</p:grpSp>
        <p:grpSp>
          <p:nvGrpSpPr>
            <p:cNvPr id="20585" name="Group 151">
              <a:extLst>
                <a:ext uri="{FF2B5EF4-FFF2-40B4-BE49-F238E27FC236}">
                  <a16:creationId xmlns:a16="http://schemas.microsoft.com/office/drawing/2014/main" id="{325265F3-0BBD-4A78-9929-92245701EA8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380" y="2961"/>
              <a:ext cx="77" cy="238"/>
              <a:chOff x="2847" y="1707"/>
              <a:chExt cx="228" cy="684"/>
            </a:xfrm>
          </p:grpSpPr>
          <p:sp>
            <p:nvSpPr>
              <p:cNvPr id="20602" name="Rectangle 152">
                <a:extLst>
                  <a:ext uri="{FF2B5EF4-FFF2-40B4-BE49-F238E27FC236}">
                    <a16:creationId xmlns:a16="http://schemas.microsoft.com/office/drawing/2014/main" id="{EE49D2AF-C7E1-464F-9545-DC1D492C003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47" y="2049"/>
                <a:ext cx="228" cy="342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603" name="Oval 153">
                <a:extLst>
                  <a:ext uri="{FF2B5EF4-FFF2-40B4-BE49-F238E27FC236}">
                    <a16:creationId xmlns:a16="http://schemas.microsoft.com/office/drawing/2014/main" id="{D83ECA0E-4259-4496-BE5C-509125E14B6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47" y="1821"/>
                <a:ext cx="228" cy="22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604" name="Rectangle 154">
                <a:extLst>
                  <a:ext uri="{FF2B5EF4-FFF2-40B4-BE49-F238E27FC236}">
                    <a16:creationId xmlns:a16="http://schemas.microsoft.com/office/drawing/2014/main" id="{6C77E71D-BA84-410B-9C75-4493999E9DE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47" y="1707"/>
                <a:ext cx="228" cy="114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</p:grpSp>
        <p:grpSp>
          <p:nvGrpSpPr>
            <p:cNvPr id="20586" name="Group 155">
              <a:extLst>
                <a:ext uri="{FF2B5EF4-FFF2-40B4-BE49-F238E27FC236}">
                  <a16:creationId xmlns:a16="http://schemas.microsoft.com/office/drawing/2014/main" id="{2D70AF16-A4CE-47C6-880B-321B47287AF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66" y="2956"/>
              <a:ext cx="77" cy="239"/>
              <a:chOff x="2847" y="1707"/>
              <a:chExt cx="228" cy="684"/>
            </a:xfrm>
          </p:grpSpPr>
          <p:sp>
            <p:nvSpPr>
              <p:cNvPr id="20599" name="Rectangle 156">
                <a:extLst>
                  <a:ext uri="{FF2B5EF4-FFF2-40B4-BE49-F238E27FC236}">
                    <a16:creationId xmlns:a16="http://schemas.microsoft.com/office/drawing/2014/main" id="{BDC18A99-9DBE-4BB4-BE68-92A8997E417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47" y="2049"/>
                <a:ext cx="228" cy="342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600" name="Oval 157">
                <a:extLst>
                  <a:ext uri="{FF2B5EF4-FFF2-40B4-BE49-F238E27FC236}">
                    <a16:creationId xmlns:a16="http://schemas.microsoft.com/office/drawing/2014/main" id="{D0D6E1AF-3ACE-45C6-A86E-D9F83682602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47" y="1821"/>
                <a:ext cx="228" cy="22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601" name="Rectangle 158">
                <a:extLst>
                  <a:ext uri="{FF2B5EF4-FFF2-40B4-BE49-F238E27FC236}">
                    <a16:creationId xmlns:a16="http://schemas.microsoft.com/office/drawing/2014/main" id="{AE97DF07-C39A-43C3-A777-1B2A821844A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47" y="1707"/>
                <a:ext cx="228" cy="114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</p:grpSp>
        <p:grpSp>
          <p:nvGrpSpPr>
            <p:cNvPr id="20587" name="Group 159">
              <a:extLst>
                <a:ext uri="{FF2B5EF4-FFF2-40B4-BE49-F238E27FC236}">
                  <a16:creationId xmlns:a16="http://schemas.microsoft.com/office/drawing/2014/main" id="{949431FB-E24E-4724-BFE9-FB781F3E123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587" y="2691"/>
              <a:ext cx="77" cy="497"/>
              <a:chOff x="5355" y="2277"/>
              <a:chExt cx="228" cy="1425"/>
            </a:xfrm>
          </p:grpSpPr>
          <p:sp>
            <p:nvSpPr>
              <p:cNvPr id="20596" name="Rectangle 160">
                <a:extLst>
                  <a:ext uri="{FF2B5EF4-FFF2-40B4-BE49-F238E27FC236}">
                    <a16:creationId xmlns:a16="http://schemas.microsoft.com/office/drawing/2014/main" id="{92AB1BCB-6E89-4B35-9041-80BB43F8704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55" y="2619"/>
                <a:ext cx="228" cy="1083"/>
              </a:xfrm>
              <a:prstGeom prst="rect">
                <a:avLst/>
              </a:prstGeom>
              <a:solidFill>
                <a:srgbClr val="3366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597" name="Oval 161">
                <a:extLst>
                  <a:ext uri="{FF2B5EF4-FFF2-40B4-BE49-F238E27FC236}">
                    <a16:creationId xmlns:a16="http://schemas.microsoft.com/office/drawing/2014/main" id="{8BCED94D-9887-44AF-8B98-32A8FC3DD34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55" y="2391"/>
                <a:ext cx="228" cy="228"/>
              </a:xfrm>
              <a:prstGeom prst="ellipse">
                <a:avLst/>
              </a:prstGeom>
              <a:solidFill>
                <a:srgbClr val="3366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598" name="Rectangle 162">
                <a:extLst>
                  <a:ext uri="{FF2B5EF4-FFF2-40B4-BE49-F238E27FC236}">
                    <a16:creationId xmlns:a16="http://schemas.microsoft.com/office/drawing/2014/main" id="{CB5E9F5F-6E46-48D3-B3E4-C2E76729B80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55" y="2277"/>
                <a:ext cx="228" cy="114"/>
              </a:xfrm>
              <a:prstGeom prst="rect">
                <a:avLst/>
              </a:prstGeom>
              <a:solidFill>
                <a:srgbClr val="3366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</p:grpSp>
        <p:grpSp>
          <p:nvGrpSpPr>
            <p:cNvPr id="20588" name="Group 163">
              <a:extLst>
                <a:ext uri="{FF2B5EF4-FFF2-40B4-BE49-F238E27FC236}">
                  <a16:creationId xmlns:a16="http://schemas.microsoft.com/office/drawing/2014/main" id="{D654DDC2-0272-4B62-8D5A-23835C5558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7" y="2698"/>
              <a:ext cx="77" cy="497"/>
              <a:chOff x="12369" y="6626"/>
              <a:chExt cx="205" cy="1283"/>
            </a:xfrm>
          </p:grpSpPr>
          <p:sp>
            <p:nvSpPr>
              <p:cNvPr id="20593" name="Rectangle 164">
                <a:extLst>
                  <a:ext uri="{FF2B5EF4-FFF2-40B4-BE49-F238E27FC236}">
                    <a16:creationId xmlns:a16="http://schemas.microsoft.com/office/drawing/2014/main" id="{6FCCDEE9-2B38-48BF-9288-C941D89D3DD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369" y="6934"/>
                <a:ext cx="205" cy="975"/>
              </a:xfrm>
              <a:prstGeom prst="rect">
                <a:avLst/>
              </a:prstGeom>
              <a:solidFill>
                <a:srgbClr val="3366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594" name="Oval 165">
                <a:extLst>
                  <a:ext uri="{FF2B5EF4-FFF2-40B4-BE49-F238E27FC236}">
                    <a16:creationId xmlns:a16="http://schemas.microsoft.com/office/drawing/2014/main" id="{F327D2CE-52CD-454F-9D0E-87441C611DF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369" y="6729"/>
                <a:ext cx="205" cy="205"/>
              </a:xfrm>
              <a:prstGeom prst="ellipse">
                <a:avLst/>
              </a:prstGeom>
              <a:solidFill>
                <a:srgbClr val="3366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595" name="Rectangle 166">
                <a:extLst>
                  <a:ext uri="{FF2B5EF4-FFF2-40B4-BE49-F238E27FC236}">
                    <a16:creationId xmlns:a16="http://schemas.microsoft.com/office/drawing/2014/main" id="{722FEAA8-7FF8-4B04-B883-FAA66E930AD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369" y="6626"/>
                <a:ext cx="205" cy="103"/>
              </a:xfrm>
              <a:prstGeom prst="rect">
                <a:avLst/>
              </a:prstGeom>
              <a:solidFill>
                <a:srgbClr val="3366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</p:grpSp>
        <p:grpSp>
          <p:nvGrpSpPr>
            <p:cNvPr id="20589" name="Group 167">
              <a:extLst>
                <a:ext uri="{FF2B5EF4-FFF2-40B4-BE49-F238E27FC236}">
                  <a16:creationId xmlns:a16="http://schemas.microsoft.com/office/drawing/2014/main" id="{7AEE2787-667B-4E98-8C02-AD4067A0796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02" y="2934"/>
              <a:ext cx="77" cy="239"/>
              <a:chOff x="2847" y="1707"/>
              <a:chExt cx="228" cy="684"/>
            </a:xfrm>
          </p:grpSpPr>
          <p:sp>
            <p:nvSpPr>
              <p:cNvPr id="20590" name="Rectangle 168">
                <a:extLst>
                  <a:ext uri="{FF2B5EF4-FFF2-40B4-BE49-F238E27FC236}">
                    <a16:creationId xmlns:a16="http://schemas.microsoft.com/office/drawing/2014/main" id="{132FB401-072C-4472-A00B-F2D7AACCFB5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47" y="2049"/>
                <a:ext cx="228" cy="342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591" name="Oval 169">
                <a:extLst>
                  <a:ext uri="{FF2B5EF4-FFF2-40B4-BE49-F238E27FC236}">
                    <a16:creationId xmlns:a16="http://schemas.microsoft.com/office/drawing/2014/main" id="{6C738EAB-931A-4FD2-9AC6-0A5ED602F2E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47" y="1821"/>
                <a:ext cx="228" cy="22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592" name="Rectangle 170">
                <a:extLst>
                  <a:ext uri="{FF2B5EF4-FFF2-40B4-BE49-F238E27FC236}">
                    <a16:creationId xmlns:a16="http://schemas.microsoft.com/office/drawing/2014/main" id="{509BC918-998C-4860-BA35-94BDEE82788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47" y="1707"/>
                <a:ext cx="228" cy="114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</p:grpSp>
      </p:grpSp>
      <p:sp>
        <p:nvSpPr>
          <p:cNvPr id="20486" name="Line 171">
            <a:extLst>
              <a:ext uri="{FF2B5EF4-FFF2-40B4-BE49-F238E27FC236}">
                <a16:creationId xmlns:a16="http://schemas.microsoft.com/office/drawing/2014/main" id="{FB72C563-5A0B-4004-A31F-E3F57D674A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57413" y="1891306"/>
            <a:ext cx="3298825" cy="420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87" name="Line 172">
            <a:extLst>
              <a:ext uri="{FF2B5EF4-FFF2-40B4-BE49-F238E27FC236}">
                <a16:creationId xmlns:a16="http://schemas.microsoft.com/office/drawing/2014/main" id="{7B7F8C8F-209D-4ADE-B297-A37E0F99DC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17900" y="1856381"/>
            <a:ext cx="1938338" cy="4556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88" name="Line 173">
            <a:extLst>
              <a:ext uri="{FF2B5EF4-FFF2-40B4-BE49-F238E27FC236}">
                <a16:creationId xmlns:a16="http://schemas.microsoft.com/office/drawing/2014/main" id="{172759C3-FA5C-4103-8D2E-C67617A79D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0263" y="1856381"/>
            <a:ext cx="815975" cy="420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89" name="Line 174">
            <a:extLst>
              <a:ext uri="{FF2B5EF4-FFF2-40B4-BE49-F238E27FC236}">
                <a16:creationId xmlns:a16="http://schemas.microsoft.com/office/drawing/2014/main" id="{E7CCF2EC-F8B1-4B38-BBDA-B84CD55A4F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1856381"/>
            <a:ext cx="238125" cy="420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0" name="Line 175">
            <a:extLst>
              <a:ext uri="{FF2B5EF4-FFF2-40B4-BE49-F238E27FC236}">
                <a16:creationId xmlns:a16="http://schemas.microsoft.com/office/drawing/2014/main" id="{D0644857-04D3-4905-B8FB-280F5650E2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6238" y="1856381"/>
            <a:ext cx="1531937" cy="420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1" name="Line 176">
            <a:extLst>
              <a:ext uri="{FF2B5EF4-FFF2-40B4-BE49-F238E27FC236}">
                <a16:creationId xmlns:a16="http://schemas.microsoft.com/office/drawing/2014/main" id="{EE9CC178-971F-4469-B09D-D01B5D3DCE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94350" y="1867494"/>
            <a:ext cx="2687638" cy="420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2" name="Line 177">
            <a:extLst>
              <a:ext uri="{FF2B5EF4-FFF2-40B4-BE49-F238E27FC236}">
                <a16:creationId xmlns:a16="http://schemas.microsoft.com/office/drawing/2014/main" id="{C3F187F3-2446-4871-86DF-03BB41EA51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6513" y="2432764"/>
            <a:ext cx="0" cy="356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3" name="Line 178">
            <a:extLst>
              <a:ext uri="{FF2B5EF4-FFF2-40B4-BE49-F238E27FC236}">
                <a16:creationId xmlns:a16="http://schemas.microsoft.com/office/drawing/2014/main" id="{5DED2920-A913-439A-86E6-D2708CF7DC2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9850" y="2467689"/>
            <a:ext cx="0" cy="356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4" name="Line 179">
            <a:extLst>
              <a:ext uri="{FF2B5EF4-FFF2-40B4-BE49-F238E27FC236}">
                <a16:creationId xmlns:a16="http://schemas.microsoft.com/office/drawing/2014/main" id="{C98123C0-3F8C-43AC-B55D-37CD55C4FD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750" y="3695413"/>
            <a:ext cx="8709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5" name="Line 180">
            <a:extLst>
              <a:ext uri="{FF2B5EF4-FFF2-40B4-BE49-F238E27FC236}">
                <a16:creationId xmlns:a16="http://schemas.microsoft.com/office/drawing/2014/main" id="{1B4559F9-B61D-479C-A91C-DF444995ED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3730338"/>
            <a:ext cx="8743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6" name="Line 181">
            <a:extLst>
              <a:ext uri="{FF2B5EF4-FFF2-40B4-BE49-F238E27FC236}">
                <a16:creationId xmlns:a16="http://schemas.microsoft.com/office/drawing/2014/main" id="{71B3126F-B302-4636-99E2-6D52A91A01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3663" y="2486619"/>
            <a:ext cx="0" cy="270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7" name="Line 182">
            <a:extLst>
              <a:ext uri="{FF2B5EF4-FFF2-40B4-BE49-F238E27FC236}">
                <a16:creationId xmlns:a16="http://schemas.microsoft.com/office/drawing/2014/main" id="{AD070322-3BD2-4490-ACDC-2DFBD4E7A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0963" y="2416769"/>
            <a:ext cx="0" cy="277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8" name="Line 183">
            <a:extLst>
              <a:ext uri="{FF2B5EF4-FFF2-40B4-BE49-F238E27FC236}">
                <a16:creationId xmlns:a16="http://schemas.microsoft.com/office/drawing/2014/main" id="{CF3E52A1-5009-4D29-8E48-01193A3B495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34288" y="2416769"/>
            <a:ext cx="0" cy="277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499" name="Line 184">
            <a:extLst>
              <a:ext uri="{FF2B5EF4-FFF2-40B4-BE49-F238E27FC236}">
                <a16:creationId xmlns:a16="http://schemas.microsoft.com/office/drawing/2014/main" id="{904CB0CB-9C84-4E55-AA8C-7C1ADCD9D79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5400" y="2416769"/>
            <a:ext cx="0" cy="277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0" name="Line 185">
            <a:extLst>
              <a:ext uri="{FF2B5EF4-FFF2-40B4-BE49-F238E27FC236}">
                <a16:creationId xmlns:a16="http://schemas.microsoft.com/office/drawing/2014/main" id="{881426DB-AC4A-40D1-9C0B-D6CAAC90DC7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9850" y="2416769"/>
            <a:ext cx="0" cy="352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1" name="Line 186">
            <a:extLst>
              <a:ext uri="{FF2B5EF4-FFF2-40B4-BE49-F238E27FC236}">
                <a16:creationId xmlns:a16="http://schemas.microsoft.com/office/drawing/2014/main" id="{5649DFA6-6CE8-4B53-A1B5-6447263E62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0825" y="5184021"/>
            <a:ext cx="8743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2" name="Text Box 187">
            <a:extLst>
              <a:ext uri="{FF2B5EF4-FFF2-40B4-BE49-F238E27FC236}">
                <a16:creationId xmlns:a16="http://schemas.microsoft.com/office/drawing/2014/main" id="{6400F81A-17A7-42F6-8ACE-FDA21D24F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3800" y="1330919"/>
            <a:ext cx="476250" cy="314325"/>
          </a:xfrm>
          <a:prstGeom prst="rect">
            <a:avLst/>
          </a:prstGeom>
          <a:solidFill>
            <a:srgbClr val="0000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cs-CZ" altLang="cs-CZ" sz="2000" b="1"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20503" name="Line 188">
            <a:extLst>
              <a:ext uri="{FF2B5EF4-FFF2-40B4-BE49-F238E27FC236}">
                <a16:creationId xmlns:a16="http://schemas.microsoft.com/office/drawing/2014/main" id="{9878EF49-AE75-4690-9D5F-5FA842CC4F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99150" y="1505544"/>
            <a:ext cx="407988" cy="698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4" name="Line 189">
            <a:extLst>
              <a:ext uri="{FF2B5EF4-FFF2-40B4-BE49-F238E27FC236}">
                <a16:creationId xmlns:a16="http://schemas.microsoft.com/office/drawing/2014/main" id="{D766D4A8-EC08-4DBC-B25A-4F3D40E3C82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61025" y="910231"/>
            <a:ext cx="646113" cy="59531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5" name="Text Box 190">
            <a:extLst>
              <a:ext uri="{FF2B5EF4-FFF2-40B4-BE49-F238E27FC236}">
                <a16:creationId xmlns:a16="http://schemas.microsoft.com/office/drawing/2014/main" id="{E4D38ADF-137C-49D4-830A-BC313B619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4013" y="1435694"/>
            <a:ext cx="476250" cy="315912"/>
          </a:xfrm>
          <a:prstGeom prst="rect">
            <a:avLst/>
          </a:prstGeom>
          <a:solidFill>
            <a:srgbClr val="0000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cs-CZ" altLang="cs-CZ" sz="2000" b="1"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20506" name="Line 191">
            <a:extLst>
              <a:ext uri="{FF2B5EF4-FFF2-40B4-BE49-F238E27FC236}">
                <a16:creationId xmlns:a16="http://schemas.microsoft.com/office/drawing/2014/main" id="{403F5707-A688-4A5E-9BCB-6B1AF31745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1294406"/>
            <a:ext cx="646113" cy="31591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07" name="Line 192">
            <a:extLst>
              <a:ext uri="{FF2B5EF4-FFF2-40B4-BE49-F238E27FC236}">
                <a16:creationId xmlns:a16="http://schemas.microsoft.com/office/drawing/2014/main" id="{E06BDB63-6EAA-4C28-A6C5-99B5D23AB2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06925" y="1540469"/>
            <a:ext cx="917575" cy="698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2631" name="Group 219">
            <a:extLst>
              <a:ext uri="{FF2B5EF4-FFF2-40B4-BE49-F238E27FC236}">
                <a16:creationId xmlns:a16="http://schemas.microsoft.com/office/drawing/2014/main" id="{1B6BC08F-1511-4569-95BF-A47A98B638D9}"/>
              </a:ext>
            </a:extLst>
          </p:cNvPr>
          <p:cNvGrpSpPr>
            <a:grpSpLocks/>
          </p:cNvGrpSpPr>
          <p:nvPr/>
        </p:nvGrpSpPr>
        <p:grpSpPr bwMode="auto">
          <a:xfrm>
            <a:off x="1431925" y="2364381"/>
            <a:ext cx="7404100" cy="1168400"/>
            <a:chOff x="902" y="1510"/>
            <a:chExt cx="4664" cy="736"/>
          </a:xfrm>
        </p:grpSpPr>
        <p:sp>
          <p:nvSpPr>
            <p:cNvPr id="20520" name="Oval 3">
              <a:extLst>
                <a:ext uri="{FF2B5EF4-FFF2-40B4-BE49-F238E27FC236}">
                  <a16:creationId xmlns:a16="http://schemas.microsoft.com/office/drawing/2014/main" id="{9233A1BA-ABAE-4F89-9674-597B14282A3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52" y="1510"/>
              <a:ext cx="714" cy="736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cs-CZ" altLang="cs-CZ"/>
            </a:p>
          </p:txBody>
        </p:sp>
        <p:sp>
          <p:nvSpPr>
            <p:cNvPr id="20521" name="Oval 20">
              <a:extLst>
                <a:ext uri="{FF2B5EF4-FFF2-40B4-BE49-F238E27FC236}">
                  <a16:creationId xmlns:a16="http://schemas.microsoft.com/office/drawing/2014/main" id="{CB40533D-5349-4417-87D1-45ABBD56EF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02" y="1511"/>
              <a:ext cx="714" cy="735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cs-CZ" altLang="cs-CZ"/>
            </a:p>
          </p:txBody>
        </p:sp>
        <p:grpSp>
          <p:nvGrpSpPr>
            <p:cNvPr id="20522" name="Group 21">
              <a:extLst>
                <a:ext uri="{FF2B5EF4-FFF2-40B4-BE49-F238E27FC236}">
                  <a16:creationId xmlns:a16="http://schemas.microsoft.com/office/drawing/2014/main" id="{61A7E529-98D7-4C8E-BAB7-B83FDEE32AB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45" y="1643"/>
              <a:ext cx="77" cy="496"/>
              <a:chOff x="5355" y="2277"/>
              <a:chExt cx="228" cy="1425"/>
            </a:xfrm>
          </p:grpSpPr>
          <p:sp>
            <p:nvSpPr>
              <p:cNvPr id="20575" name="Rectangle 22">
                <a:extLst>
                  <a:ext uri="{FF2B5EF4-FFF2-40B4-BE49-F238E27FC236}">
                    <a16:creationId xmlns:a16="http://schemas.microsoft.com/office/drawing/2014/main" id="{1177C0F1-BC8D-4004-BBD0-2F6BBEB909E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55" y="2619"/>
                <a:ext cx="228" cy="1083"/>
              </a:xfrm>
              <a:prstGeom prst="rect">
                <a:avLst/>
              </a:prstGeom>
              <a:solidFill>
                <a:srgbClr val="3366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576" name="Oval 23">
                <a:extLst>
                  <a:ext uri="{FF2B5EF4-FFF2-40B4-BE49-F238E27FC236}">
                    <a16:creationId xmlns:a16="http://schemas.microsoft.com/office/drawing/2014/main" id="{0EEBF099-E28B-4AE7-AE3D-818A3DEE490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55" y="2391"/>
                <a:ext cx="228" cy="228"/>
              </a:xfrm>
              <a:prstGeom prst="ellipse">
                <a:avLst/>
              </a:prstGeom>
              <a:solidFill>
                <a:srgbClr val="3366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577" name="Rectangle 24">
                <a:extLst>
                  <a:ext uri="{FF2B5EF4-FFF2-40B4-BE49-F238E27FC236}">
                    <a16:creationId xmlns:a16="http://schemas.microsoft.com/office/drawing/2014/main" id="{A4A1792B-35E6-4136-BF11-FA642180019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55" y="2277"/>
                <a:ext cx="228" cy="114"/>
              </a:xfrm>
              <a:prstGeom prst="rect">
                <a:avLst/>
              </a:prstGeom>
              <a:solidFill>
                <a:srgbClr val="3366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</p:grpSp>
        <p:grpSp>
          <p:nvGrpSpPr>
            <p:cNvPr id="20523" name="Group 25">
              <a:extLst>
                <a:ext uri="{FF2B5EF4-FFF2-40B4-BE49-F238E27FC236}">
                  <a16:creationId xmlns:a16="http://schemas.microsoft.com/office/drawing/2014/main" id="{ECB8DB9F-174E-483B-9F29-A824946A3D7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82" y="1901"/>
              <a:ext cx="77" cy="238"/>
              <a:chOff x="2847" y="1707"/>
              <a:chExt cx="228" cy="684"/>
            </a:xfrm>
          </p:grpSpPr>
          <p:sp>
            <p:nvSpPr>
              <p:cNvPr id="20572" name="Rectangle 26">
                <a:extLst>
                  <a:ext uri="{FF2B5EF4-FFF2-40B4-BE49-F238E27FC236}">
                    <a16:creationId xmlns:a16="http://schemas.microsoft.com/office/drawing/2014/main" id="{B30E4571-9AFB-4877-A710-B48FB3AAF67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47" y="2049"/>
                <a:ext cx="228" cy="342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573" name="Oval 27">
                <a:extLst>
                  <a:ext uri="{FF2B5EF4-FFF2-40B4-BE49-F238E27FC236}">
                    <a16:creationId xmlns:a16="http://schemas.microsoft.com/office/drawing/2014/main" id="{5D15240F-4981-433F-9B81-D59849AAFC9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47" y="1821"/>
                <a:ext cx="228" cy="22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574" name="Rectangle 28">
                <a:extLst>
                  <a:ext uri="{FF2B5EF4-FFF2-40B4-BE49-F238E27FC236}">
                    <a16:creationId xmlns:a16="http://schemas.microsoft.com/office/drawing/2014/main" id="{FB9C4224-1DC8-473B-BA40-D785791F2BE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47" y="1707"/>
                <a:ext cx="228" cy="114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</p:grpSp>
        <p:grpSp>
          <p:nvGrpSpPr>
            <p:cNvPr id="20524" name="Group 29">
              <a:extLst>
                <a:ext uri="{FF2B5EF4-FFF2-40B4-BE49-F238E27FC236}">
                  <a16:creationId xmlns:a16="http://schemas.microsoft.com/office/drawing/2014/main" id="{DB1EF0BF-EF13-4148-B687-64C9C5DD0E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5" y="1511"/>
              <a:ext cx="714" cy="735"/>
              <a:chOff x="5619" y="3561"/>
              <a:chExt cx="1899" cy="1899"/>
            </a:xfrm>
          </p:grpSpPr>
          <p:sp>
            <p:nvSpPr>
              <p:cNvPr id="20567" name="Oval 30">
                <a:extLst>
                  <a:ext uri="{FF2B5EF4-FFF2-40B4-BE49-F238E27FC236}">
                    <a16:creationId xmlns:a16="http://schemas.microsoft.com/office/drawing/2014/main" id="{B61E943D-0F4C-41BD-B219-AF98602C011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619" y="3561"/>
                <a:ext cx="1899" cy="1899"/>
              </a:xfrm>
              <a:prstGeom prst="ellipse">
                <a:avLst/>
              </a:prstGeom>
              <a:solidFill>
                <a:srgbClr val="CCFFCC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grpSp>
            <p:nvGrpSpPr>
              <p:cNvPr id="20568" name="Group 31">
                <a:extLst>
                  <a:ext uri="{FF2B5EF4-FFF2-40B4-BE49-F238E27FC236}">
                    <a16:creationId xmlns:a16="http://schemas.microsoft.com/office/drawing/2014/main" id="{B995BDD5-0C99-4A96-92B8-6BE594904F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35" y="3702"/>
                <a:ext cx="205" cy="1488"/>
                <a:chOff x="6435" y="3702"/>
                <a:chExt cx="205" cy="1488"/>
              </a:xfrm>
            </p:grpSpPr>
            <p:sp>
              <p:nvSpPr>
                <p:cNvPr id="20569" name="Rectangle 32">
                  <a:extLst>
                    <a:ext uri="{FF2B5EF4-FFF2-40B4-BE49-F238E27FC236}">
                      <a16:creationId xmlns:a16="http://schemas.microsoft.com/office/drawing/2014/main" id="{81721669-F679-4934-A878-C7D96881143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435" y="3702"/>
                  <a:ext cx="205" cy="308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570" name="Rectangle 33">
                  <a:extLst>
                    <a:ext uri="{FF2B5EF4-FFF2-40B4-BE49-F238E27FC236}">
                      <a16:creationId xmlns:a16="http://schemas.microsoft.com/office/drawing/2014/main" id="{4E8CEF57-DAC1-496F-B331-7C872F1D341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435" y="4215"/>
                  <a:ext cx="205" cy="975"/>
                </a:xfrm>
                <a:prstGeom prst="rect">
                  <a:avLst/>
                </a:prstGeom>
                <a:solidFill>
                  <a:srgbClr val="3366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571" name="Oval 34">
                  <a:extLst>
                    <a:ext uri="{FF2B5EF4-FFF2-40B4-BE49-F238E27FC236}">
                      <a16:creationId xmlns:a16="http://schemas.microsoft.com/office/drawing/2014/main" id="{08880019-3A0D-4DE8-937A-97536B07186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435" y="4010"/>
                  <a:ext cx="205" cy="205"/>
                </a:xfrm>
                <a:prstGeom prst="ellipse">
                  <a:avLst/>
                </a:prstGeom>
                <a:solidFill>
                  <a:srgbClr val="00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</p:grpSp>
        </p:grpSp>
        <p:grpSp>
          <p:nvGrpSpPr>
            <p:cNvPr id="20525" name="Group 218">
              <a:extLst>
                <a:ext uri="{FF2B5EF4-FFF2-40B4-BE49-F238E27FC236}">
                  <a16:creationId xmlns:a16="http://schemas.microsoft.com/office/drawing/2014/main" id="{0AAECDB1-95A0-4C45-B03F-33CB532771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9" y="1510"/>
              <a:ext cx="714" cy="736"/>
              <a:chOff x="2479" y="1510"/>
              <a:chExt cx="714" cy="736"/>
            </a:xfrm>
          </p:grpSpPr>
          <p:sp>
            <p:nvSpPr>
              <p:cNvPr id="20558" name="Oval 36">
                <a:extLst>
                  <a:ext uri="{FF2B5EF4-FFF2-40B4-BE49-F238E27FC236}">
                    <a16:creationId xmlns:a16="http://schemas.microsoft.com/office/drawing/2014/main" id="{11A9ABE1-5DE3-4B81-A6E6-5BDD029437A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479" y="1510"/>
                <a:ext cx="714" cy="736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grpSp>
            <p:nvGrpSpPr>
              <p:cNvPr id="20559" name="Group 37">
                <a:extLst>
                  <a:ext uri="{FF2B5EF4-FFF2-40B4-BE49-F238E27FC236}">
                    <a16:creationId xmlns:a16="http://schemas.microsoft.com/office/drawing/2014/main" id="{D11C4CBD-D14A-408C-94EE-00C01A1E96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52" y="1565"/>
                <a:ext cx="77" cy="577"/>
                <a:chOff x="8430" y="3702"/>
                <a:chExt cx="205" cy="1488"/>
              </a:xfrm>
            </p:grpSpPr>
            <p:sp>
              <p:nvSpPr>
                <p:cNvPr id="20564" name="Rectangle 38">
                  <a:extLst>
                    <a:ext uri="{FF2B5EF4-FFF2-40B4-BE49-F238E27FC236}">
                      <a16:creationId xmlns:a16="http://schemas.microsoft.com/office/drawing/2014/main" id="{4C10ACA5-85EF-409C-8827-5C2714169DA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430" y="3702"/>
                  <a:ext cx="205" cy="308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565" name="Rectangle 39">
                  <a:extLst>
                    <a:ext uri="{FF2B5EF4-FFF2-40B4-BE49-F238E27FC236}">
                      <a16:creationId xmlns:a16="http://schemas.microsoft.com/office/drawing/2014/main" id="{ACBA515B-AB48-4498-B9B4-74AD1DC6FA7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430" y="4215"/>
                  <a:ext cx="205" cy="975"/>
                </a:xfrm>
                <a:prstGeom prst="rect">
                  <a:avLst/>
                </a:prstGeom>
                <a:solidFill>
                  <a:srgbClr val="3366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566" name="Oval 40">
                  <a:extLst>
                    <a:ext uri="{FF2B5EF4-FFF2-40B4-BE49-F238E27FC236}">
                      <a16:creationId xmlns:a16="http://schemas.microsoft.com/office/drawing/2014/main" id="{52CD2193-6DA2-4B03-8A3B-852528846C1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430" y="4010"/>
                  <a:ext cx="205" cy="205"/>
                </a:xfrm>
                <a:prstGeom prst="ellipse">
                  <a:avLst/>
                </a:prstGeom>
                <a:solidFill>
                  <a:srgbClr val="00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</p:grpSp>
          <p:grpSp>
            <p:nvGrpSpPr>
              <p:cNvPr id="20560" name="Group 41">
                <a:extLst>
                  <a:ext uri="{FF2B5EF4-FFF2-40B4-BE49-F238E27FC236}">
                    <a16:creationId xmlns:a16="http://schemas.microsoft.com/office/drawing/2014/main" id="{03756293-38C3-4424-9BBC-AD65F28463E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887" y="1903"/>
                <a:ext cx="77" cy="239"/>
                <a:chOff x="2847" y="1707"/>
                <a:chExt cx="228" cy="684"/>
              </a:xfrm>
            </p:grpSpPr>
            <p:sp>
              <p:nvSpPr>
                <p:cNvPr id="20561" name="Rectangle 42">
                  <a:extLst>
                    <a:ext uri="{FF2B5EF4-FFF2-40B4-BE49-F238E27FC236}">
                      <a16:creationId xmlns:a16="http://schemas.microsoft.com/office/drawing/2014/main" id="{57F82840-72F5-4514-AAE1-794670AE928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2049"/>
                  <a:ext cx="228" cy="342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562" name="Oval 43">
                  <a:extLst>
                    <a:ext uri="{FF2B5EF4-FFF2-40B4-BE49-F238E27FC236}">
                      <a16:creationId xmlns:a16="http://schemas.microsoft.com/office/drawing/2014/main" id="{E6C50266-5A74-4931-A2F7-1832624F9BB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21"/>
                  <a:ext cx="228" cy="228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563" name="Rectangle 44">
                  <a:extLst>
                    <a:ext uri="{FF2B5EF4-FFF2-40B4-BE49-F238E27FC236}">
                      <a16:creationId xmlns:a16="http://schemas.microsoft.com/office/drawing/2014/main" id="{F79654DA-5EDA-4823-B743-BA91673FE3B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707"/>
                  <a:ext cx="228" cy="114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</p:grpSp>
        </p:grpSp>
        <p:grpSp>
          <p:nvGrpSpPr>
            <p:cNvPr id="20526" name="Group 45">
              <a:extLst>
                <a:ext uri="{FF2B5EF4-FFF2-40B4-BE49-F238E27FC236}">
                  <a16:creationId xmlns:a16="http://schemas.microsoft.com/office/drawing/2014/main" id="{CA3E4BE8-CE33-4ED9-BEB6-CCC34FF26D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6" y="1510"/>
              <a:ext cx="714" cy="736"/>
              <a:chOff x="9798" y="3560"/>
              <a:chExt cx="1899" cy="1899"/>
            </a:xfrm>
          </p:grpSpPr>
          <p:sp>
            <p:nvSpPr>
              <p:cNvPr id="20553" name="Oval 46">
                <a:extLst>
                  <a:ext uri="{FF2B5EF4-FFF2-40B4-BE49-F238E27FC236}">
                    <a16:creationId xmlns:a16="http://schemas.microsoft.com/office/drawing/2014/main" id="{97EB76C5-774D-4E68-B1FF-F6ADDB6F2DB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798" y="3560"/>
                <a:ext cx="1899" cy="1899"/>
              </a:xfrm>
              <a:prstGeom prst="ellipse">
                <a:avLst/>
              </a:prstGeom>
              <a:solidFill>
                <a:srgbClr val="FFFF99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grpSp>
            <p:nvGrpSpPr>
              <p:cNvPr id="20554" name="Group 47">
                <a:extLst>
                  <a:ext uri="{FF2B5EF4-FFF2-40B4-BE49-F238E27FC236}">
                    <a16:creationId xmlns:a16="http://schemas.microsoft.com/office/drawing/2014/main" id="{88CF0A23-137C-422B-8FB3-A82D1F119EB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0596" y="3919"/>
                <a:ext cx="205" cy="1283"/>
                <a:chOff x="5355" y="2277"/>
                <a:chExt cx="228" cy="1425"/>
              </a:xfrm>
            </p:grpSpPr>
            <p:sp>
              <p:nvSpPr>
                <p:cNvPr id="20555" name="Rectangle 48">
                  <a:extLst>
                    <a:ext uri="{FF2B5EF4-FFF2-40B4-BE49-F238E27FC236}">
                      <a16:creationId xmlns:a16="http://schemas.microsoft.com/office/drawing/2014/main" id="{1C487BB8-4B09-42A2-B1CF-8F6DCE7A142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55" y="2619"/>
                  <a:ext cx="228" cy="1083"/>
                </a:xfrm>
                <a:prstGeom prst="rect">
                  <a:avLst/>
                </a:prstGeom>
                <a:solidFill>
                  <a:srgbClr val="3366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556" name="Oval 49">
                  <a:extLst>
                    <a:ext uri="{FF2B5EF4-FFF2-40B4-BE49-F238E27FC236}">
                      <a16:creationId xmlns:a16="http://schemas.microsoft.com/office/drawing/2014/main" id="{C00AA9FD-EA30-4572-AF3B-EAB48ED4E26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55" y="2391"/>
                  <a:ext cx="228" cy="228"/>
                </a:xfrm>
                <a:prstGeom prst="ellipse">
                  <a:avLst/>
                </a:prstGeom>
                <a:solidFill>
                  <a:srgbClr val="3366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557" name="Rectangle 50">
                  <a:extLst>
                    <a:ext uri="{FF2B5EF4-FFF2-40B4-BE49-F238E27FC236}">
                      <a16:creationId xmlns:a16="http://schemas.microsoft.com/office/drawing/2014/main" id="{2C785794-BB48-4C84-BB69-2734C6D365D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355" y="2277"/>
                  <a:ext cx="228" cy="114"/>
                </a:xfrm>
                <a:prstGeom prst="rect">
                  <a:avLst/>
                </a:prstGeom>
                <a:solidFill>
                  <a:srgbClr val="3366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</p:grpSp>
        </p:grpSp>
        <p:grpSp>
          <p:nvGrpSpPr>
            <p:cNvPr id="20527" name="Group 51">
              <a:extLst>
                <a:ext uri="{FF2B5EF4-FFF2-40B4-BE49-F238E27FC236}">
                  <a16:creationId xmlns:a16="http://schemas.microsoft.com/office/drawing/2014/main" id="{0199FD15-7108-4FAA-ACE5-19414E6D05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2" y="1570"/>
              <a:ext cx="77" cy="576"/>
              <a:chOff x="12899" y="3714"/>
              <a:chExt cx="205" cy="1488"/>
            </a:xfrm>
          </p:grpSpPr>
          <p:sp>
            <p:nvSpPr>
              <p:cNvPr id="20550" name="Rectangle 52">
                <a:extLst>
                  <a:ext uri="{FF2B5EF4-FFF2-40B4-BE49-F238E27FC236}">
                    <a16:creationId xmlns:a16="http://schemas.microsoft.com/office/drawing/2014/main" id="{21B9F27C-32B9-4429-A3A2-267DE195D241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899" y="3714"/>
                <a:ext cx="205" cy="308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551" name="Rectangle 53">
                <a:extLst>
                  <a:ext uri="{FF2B5EF4-FFF2-40B4-BE49-F238E27FC236}">
                    <a16:creationId xmlns:a16="http://schemas.microsoft.com/office/drawing/2014/main" id="{9F0AB11D-6A19-497C-B746-8CB6AAC145F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899" y="4227"/>
                <a:ext cx="205" cy="975"/>
              </a:xfrm>
              <a:prstGeom prst="rect">
                <a:avLst/>
              </a:prstGeom>
              <a:solidFill>
                <a:srgbClr val="3366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552" name="Oval 54">
                <a:extLst>
                  <a:ext uri="{FF2B5EF4-FFF2-40B4-BE49-F238E27FC236}">
                    <a16:creationId xmlns:a16="http://schemas.microsoft.com/office/drawing/2014/main" id="{C3FB0157-1046-497B-B100-E700D158BE7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2899" y="4022"/>
                <a:ext cx="205" cy="205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</p:grpSp>
        <p:grpSp>
          <p:nvGrpSpPr>
            <p:cNvPr id="20528" name="Group 55">
              <a:extLst>
                <a:ext uri="{FF2B5EF4-FFF2-40B4-BE49-F238E27FC236}">
                  <a16:creationId xmlns:a16="http://schemas.microsoft.com/office/drawing/2014/main" id="{DA50D7C2-6ACA-4D4A-AEF9-6B042728C34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277" y="1649"/>
              <a:ext cx="86" cy="497"/>
              <a:chOff x="5355" y="2277"/>
              <a:chExt cx="228" cy="1425"/>
            </a:xfrm>
          </p:grpSpPr>
          <p:sp>
            <p:nvSpPr>
              <p:cNvPr id="20547" name="Rectangle 56">
                <a:extLst>
                  <a:ext uri="{FF2B5EF4-FFF2-40B4-BE49-F238E27FC236}">
                    <a16:creationId xmlns:a16="http://schemas.microsoft.com/office/drawing/2014/main" id="{3EE398BC-672A-4150-B3DF-A3AF5F1C417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55" y="2619"/>
                <a:ext cx="228" cy="1083"/>
              </a:xfrm>
              <a:prstGeom prst="rect">
                <a:avLst/>
              </a:prstGeom>
              <a:solidFill>
                <a:srgbClr val="3366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548" name="Oval 57">
                <a:extLst>
                  <a:ext uri="{FF2B5EF4-FFF2-40B4-BE49-F238E27FC236}">
                    <a16:creationId xmlns:a16="http://schemas.microsoft.com/office/drawing/2014/main" id="{B6DED804-59D1-4CBE-B446-BAB72FD6AA4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55" y="2391"/>
                <a:ext cx="228" cy="228"/>
              </a:xfrm>
              <a:prstGeom prst="ellipse">
                <a:avLst/>
              </a:prstGeom>
              <a:solidFill>
                <a:srgbClr val="3366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sp>
            <p:nvSpPr>
              <p:cNvPr id="20549" name="Rectangle 58">
                <a:extLst>
                  <a:ext uri="{FF2B5EF4-FFF2-40B4-BE49-F238E27FC236}">
                    <a16:creationId xmlns:a16="http://schemas.microsoft.com/office/drawing/2014/main" id="{F71A9A36-B7EF-4281-998F-E8503A37C86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55" y="2277"/>
                <a:ext cx="228" cy="114"/>
              </a:xfrm>
              <a:prstGeom prst="rect">
                <a:avLst/>
              </a:prstGeom>
              <a:solidFill>
                <a:srgbClr val="3366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</p:grpSp>
        <p:grpSp>
          <p:nvGrpSpPr>
            <p:cNvPr id="20529" name="Group 69">
              <a:extLst>
                <a:ext uri="{FF2B5EF4-FFF2-40B4-BE49-F238E27FC236}">
                  <a16:creationId xmlns:a16="http://schemas.microsoft.com/office/drawing/2014/main" id="{E0B07973-3E7F-4EDA-82D3-AAADF298F3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2" y="1510"/>
              <a:ext cx="714" cy="736"/>
              <a:chOff x="14016" y="3560"/>
              <a:chExt cx="1899" cy="1899"/>
            </a:xfrm>
          </p:grpSpPr>
          <p:sp>
            <p:nvSpPr>
              <p:cNvPr id="20542" name="Oval 70">
                <a:extLst>
                  <a:ext uri="{FF2B5EF4-FFF2-40B4-BE49-F238E27FC236}">
                    <a16:creationId xmlns:a16="http://schemas.microsoft.com/office/drawing/2014/main" id="{3845F4BB-4B73-4F78-BD68-4692A090DC2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4016" y="3560"/>
                <a:ext cx="1899" cy="1899"/>
              </a:xfrm>
              <a:prstGeom prst="ellipse">
                <a:avLst/>
              </a:prstGeom>
              <a:solidFill>
                <a:srgbClr val="FFFF99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cs-CZ" altLang="cs-CZ"/>
              </a:p>
            </p:txBody>
          </p:sp>
          <p:grpSp>
            <p:nvGrpSpPr>
              <p:cNvPr id="20543" name="Group 71">
                <a:extLst>
                  <a:ext uri="{FF2B5EF4-FFF2-40B4-BE49-F238E27FC236}">
                    <a16:creationId xmlns:a16="http://schemas.microsoft.com/office/drawing/2014/main" id="{0C28052F-864B-4D03-90FE-A4335A41596A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4871" y="4557"/>
                <a:ext cx="205" cy="616"/>
                <a:chOff x="2847" y="1707"/>
                <a:chExt cx="228" cy="684"/>
              </a:xfrm>
            </p:grpSpPr>
            <p:sp>
              <p:nvSpPr>
                <p:cNvPr id="20544" name="Rectangle 72">
                  <a:extLst>
                    <a:ext uri="{FF2B5EF4-FFF2-40B4-BE49-F238E27FC236}">
                      <a16:creationId xmlns:a16="http://schemas.microsoft.com/office/drawing/2014/main" id="{8549A77E-45B8-4FB7-A93F-335AF4025E2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2049"/>
                  <a:ext cx="228" cy="342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545" name="Oval 73">
                  <a:extLst>
                    <a:ext uri="{FF2B5EF4-FFF2-40B4-BE49-F238E27FC236}">
                      <a16:creationId xmlns:a16="http://schemas.microsoft.com/office/drawing/2014/main" id="{7174C0D7-4497-4383-BA41-BB2FFC28DC0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21"/>
                  <a:ext cx="228" cy="228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  <p:sp>
              <p:nvSpPr>
                <p:cNvPr id="20546" name="Rectangle 74">
                  <a:extLst>
                    <a:ext uri="{FF2B5EF4-FFF2-40B4-BE49-F238E27FC236}">
                      <a16:creationId xmlns:a16="http://schemas.microsoft.com/office/drawing/2014/main" id="{1B123128-D5C7-4D05-9A39-6AE370BD74D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707"/>
                  <a:ext cx="228" cy="114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endParaRPr lang="cs-CZ" altLang="cs-CZ"/>
                </a:p>
              </p:txBody>
            </p:sp>
          </p:grpSp>
        </p:grpSp>
        <p:sp>
          <p:nvSpPr>
            <p:cNvPr id="20530" name="Text Box 193">
              <a:extLst>
                <a:ext uri="{FF2B5EF4-FFF2-40B4-BE49-F238E27FC236}">
                  <a16:creationId xmlns:a16="http://schemas.microsoft.com/office/drawing/2014/main" id="{FFC06B7F-AB80-4C2C-BC91-045B362360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1919"/>
              <a:ext cx="30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cs-CZ" altLang="cs-CZ" sz="1400" b="1">
                  <a:solidFill>
                    <a:srgbClr val="080808"/>
                  </a:solidFill>
                  <a:latin typeface="Arial" panose="020B0604020202020204" pitchFamily="34" charset="0"/>
                </a:rPr>
                <a:t>14</a:t>
              </a:r>
            </a:p>
          </p:txBody>
        </p:sp>
        <p:sp>
          <p:nvSpPr>
            <p:cNvPr id="20531" name="Text Box 194">
              <a:extLst>
                <a:ext uri="{FF2B5EF4-FFF2-40B4-BE49-F238E27FC236}">
                  <a16:creationId xmlns:a16="http://schemas.microsoft.com/office/drawing/2014/main" id="{AD6837D6-D2AE-433F-B6E6-E98D0B518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7" y="1919"/>
              <a:ext cx="30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cs-CZ" altLang="cs-CZ" sz="1400" b="1">
                  <a:solidFill>
                    <a:srgbClr val="080808"/>
                  </a:solidFill>
                  <a:latin typeface="Arial" panose="020B0604020202020204" pitchFamily="34" charset="0"/>
                </a:rPr>
                <a:t>21</a:t>
              </a:r>
            </a:p>
          </p:txBody>
        </p:sp>
        <p:sp>
          <p:nvSpPr>
            <p:cNvPr id="20532" name="Text Box 195">
              <a:extLst>
                <a:ext uri="{FF2B5EF4-FFF2-40B4-BE49-F238E27FC236}">
                  <a16:creationId xmlns:a16="http://schemas.microsoft.com/office/drawing/2014/main" id="{0962C48A-93EE-4616-9B28-A447DBA54D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4" y="1896"/>
              <a:ext cx="30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cs-CZ" altLang="cs-CZ" sz="1400" b="1">
                  <a:solidFill>
                    <a:srgbClr val="080808"/>
                  </a:solidFill>
                  <a:latin typeface="Arial" panose="020B0604020202020204" pitchFamily="34" charset="0"/>
                </a:rPr>
                <a:t>14</a:t>
              </a:r>
            </a:p>
          </p:txBody>
        </p:sp>
        <p:sp>
          <p:nvSpPr>
            <p:cNvPr id="20533" name="Text Box 196">
              <a:extLst>
                <a:ext uri="{FF2B5EF4-FFF2-40B4-BE49-F238E27FC236}">
                  <a16:creationId xmlns:a16="http://schemas.microsoft.com/office/drawing/2014/main" id="{951CF77E-EEAD-4304-B5C5-137A2545A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6" y="1543"/>
              <a:ext cx="30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cs-CZ" altLang="cs-CZ" sz="1400" b="1">
                  <a:solidFill>
                    <a:srgbClr val="080808"/>
                  </a:solidFill>
                  <a:latin typeface="Arial" panose="020B0604020202020204" pitchFamily="34" charset="0"/>
                </a:rPr>
                <a:t>21</a:t>
              </a:r>
            </a:p>
          </p:txBody>
        </p:sp>
        <p:sp>
          <p:nvSpPr>
            <p:cNvPr id="20534" name="Text Box 197">
              <a:extLst>
                <a:ext uri="{FF2B5EF4-FFF2-40B4-BE49-F238E27FC236}">
                  <a16:creationId xmlns:a16="http://schemas.microsoft.com/office/drawing/2014/main" id="{B2BCE11C-2B5C-4664-BB74-3C145A42F4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4" y="1963"/>
              <a:ext cx="30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cs-CZ" altLang="cs-CZ" sz="1400" b="1">
                  <a:solidFill>
                    <a:srgbClr val="080808"/>
                  </a:solidFill>
                  <a:latin typeface="Arial" panose="020B0604020202020204" pitchFamily="34" charset="0"/>
                </a:rPr>
                <a:t>21</a:t>
              </a:r>
            </a:p>
          </p:txBody>
        </p:sp>
        <p:sp>
          <p:nvSpPr>
            <p:cNvPr id="20535" name="Text Box 198">
              <a:extLst>
                <a:ext uri="{FF2B5EF4-FFF2-40B4-BE49-F238E27FC236}">
                  <a16:creationId xmlns:a16="http://schemas.microsoft.com/office/drawing/2014/main" id="{65BBA2D4-6AF8-40D4-8C78-2B9221BF1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4" y="1521"/>
              <a:ext cx="30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cs-CZ" altLang="cs-CZ" sz="1400" b="1">
                  <a:solidFill>
                    <a:srgbClr val="080808"/>
                  </a:solidFill>
                  <a:latin typeface="Arial" panose="020B0604020202020204" pitchFamily="34" charset="0"/>
                </a:rPr>
                <a:t>21</a:t>
              </a:r>
            </a:p>
          </p:txBody>
        </p:sp>
        <p:sp>
          <p:nvSpPr>
            <p:cNvPr id="20536" name="Text Box 199">
              <a:extLst>
                <a:ext uri="{FF2B5EF4-FFF2-40B4-BE49-F238E27FC236}">
                  <a16:creationId xmlns:a16="http://schemas.microsoft.com/office/drawing/2014/main" id="{8C58E9FC-458D-4E20-B057-12ECC94169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6" y="1963"/>
              <a:ext cx="30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cs-CZ" altLang="cs-CZ" sz="1400" b="1">
                  <a:solidFill>
                    <a:srgbClr val="080808"/>
                  </a:solidFill>
                  <a:latin typeface="Arial" panose="020B0604020202020204" pitchFamily="34" charset="0"/>
                </a:rPr>
                <a:t>14</a:t>
              </a:r>
            </a:p>
          </p:txBody>
        </p:sp>
        <p:sp>
          <p:nvSpPr>
            <p:cNvPr id="20537" name="Text Box 200">
              <a:extLst>
                <a:ext uri="{FF2B5EF4-FFF2-40B4-BE49-F238E27FC236}">
                  <a16:creationId xmlns:a16="http://schemas.microsoft.com/office/drawing/2014/main" id="{26BC0688-DDC7-4080-B849-678B3AC8AD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0" y="1963"/>
              <a:ext cx="30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cs-CZ" altLang="cs-CZ" sz="1400" b="1">
                  <a:solidFill>
                    <a:srgbClr val="080808"/>
                  </a:solidFill>
                  <a:latin typeface="Arial" panose="020B0604020202020204" pitchFamily="34" charset="0"/>
                </a:rPr>
                <a:t>14</a:t>
              </a:r>
            </a:p>
          </p:txBody>
        </p:sp>
        <p:sp>
          <p:nvSpPr>
            <p:cNvPr id="20538" name="Text Box 201">
              <a:extLst>
                <a:ext uri="{FF2B5EF4-FFF2-40B4-BE49-F238E27FC236}">
                  <a16:creationId xmlns:a16="http://schemas.microsoft.com/office/drawing/2014/main" id="{695785B6-9AC5-4198-A8B9-C2914BB25C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963"/>
              <a:ext cx="30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cs-CZ" altLang="cs-CZ" sz="1400" b="1">
                  <a:solidFill>
                    <a:srgbClr val="080808"/>
                  </a:solidFill>
                  <a:latin typeface="Arial" panose="020B0604020202020204" pitchFamily="34" charset="0"/>
                </a:rPr>
                <a:t>14</a:t>
              </a:r>
            </a:p>
          </p:txBody>
        </p:sp>
        <p:sp>
          <p:nvSpPr>
            <p:cNvPr id="20539" name="Text Box 202">
              <a:extLst>
                <a:ext uri="{FF2B5EF4-FFF2-40B4-BE49-F238E27FC236}">
                  <a16:creationId xmlns:a16="http://schemas.microsoft.com/office/drawing/2014/main" id="{31C312C1-7EEC-4B24-B942-4350911357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7" y="1963"/>
              <a:ext cx="30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cs-CZ" altLang="cs-CZ" sz="1400" b="1">
                  <a:solidFill>
                    <a:srgbClr val="080808"/>
                  </a:solidFill>
                  <a:latin typeface="Arial" panose="020B0604020202020204" pitchFamily="34" charset="0"/>
                </a:rPr>
                <a:t>14</a:t>
              </a:r>
            </a:p>
          </p:txBody>
        </p:sp>
        <p:sp>
          <p:nvSpPr>
            <p:cNvPr id="20540" name="Text Box 203">
              <a:extLst>
                <a:ext uri="{FF2B5EF4-FFF2-40B4-BE49-F238E27FC236}">
                  <a16:creationId xmlns:a16="http://schemas.microsoft.com/office/drawing/2014/main" id="{BC69BB68-8E3A-4213-BD53-F90661AB40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7" y="1587"/>
              <a:ext cx="30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cs-CZ" altLang="cs-CZ" sz="1400" b="1">
                  <a:solidFill>
                    <a:srgbClr val="080808"/>
                  </a:solidFill>
                  <a:latin typeface="Arial" panose="020B0604020202020204" pitchFamily="34" charset="0"/>
                </a:rPr>
                <a:t>21</a:t>
              </a:r>
            </a:p>
          </p:txBody>
        </p:sp>
        <p:sp>
          <p:nvSpPr>
            <p:cNvPr id="20541" name="Text Box 204">
              <a:extLst>
                <a:ext uri="{FF2B5EF4-FFF2-40B4-BE49-F238E27FC236}">
                  <a16:creationId xmlns:a16="http://schemas.microsoft.com/office/drawing/2014/main" id="{9C22A6E5-E421-48F5-A62E-31D1985A1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7" y="1985"/>
              <a:ext cx="30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cs-CZ" altLang="cs-CZ" sz="1400" b="1">
                  <a:solidFill>
                    <a:srgbClr val="080808"/>
                  </a:solidFill>
                  <a:latin typeface="Arial" panose="020B0604020202020204" pitchFamily="34" charset="0"/>
                </a:rPr>
                <a:t>21</a:t>
              </a:r>
            </a:p>
          </p:txBody>
        </p:sp>
      </p:grpSp>
      <p:sp>
        <p:nvSpPr>
          <p:cNvPr id="20509" name="Text Box 205">
            <a:extLst>
              <a:ext uri="{FF2B5EF4-FFF2-40B4-BE49-F238E27FC236}">
                <a16:creationId xmlns:a16="http://schemas.microsoft.com/office/drawing/2014/main" id="{478E328C-A523-471E-9B16-C3BE37F32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5210515"/>
            <a:ext cx="1020763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</a:rPr>
              <a:t>46,XX</a:t>
            </a:r>
            <a:endParaRPr lang="cs-CZ" altLang="cs-CZ" sz="2000" b="1" baseline="30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22688" name="Group 216">
            <a:extLst>
              <a:ext uri="{FF2B5EF4-FFF2-40B4-BE49-F238E27FC236}">
                <a16:creationId xmlns:a16="http://schemas.microsoft.com/office/drawing/2014/main" id="{4E109D87-C03B-4993-A35E-A975BAECEE39}"/>
              </a:ext>
            </a:extLst>
          </p:cNvPr>
          <p:cNvGrpSpPr>
            <a:grpSpLocks/>
          </p:cNvGrpSpPr>
          <p:nvPr/>
        </p:nvGrpSpPr>
        <p:grpSpPr bwMode="auto">
          <a:xfrm>
            <a:off x="1366483" y="5188923"/>
            <a:ext cx="6394450" cy="1050926"/>
            <a:chOff x="845" y="3437"/>
            <a:chExt cx="4028" cy="662"/>
          </a:xfrm>
        </p:grpSpPr>
        <p:sp>
          <p:nvSpPr>
            <p:cNvPr id="20514" name="Text Box 206">
              <a:extLst>
                <a:ext uri="{FF2B5EF4-FFF2-40B4-BE49-F238E27FC236}">
                  <a16:creationId xmlns:a16="http://schemas.microsoft.com/office/drawing/2014/main" id="{E16D0104-EA78-4C27-AA77-6CAB16A6E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" y="3509"/>
              <a:ext cx="750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cs-CZ" altLang="cs-CZ" sz="1800" b="1" dirty="0">
                  <a:latin typeface="Arial" panose="020B0604020202020204" pitchFamily="34" charset="0"/>
                </a:rPr>
                <a:t>NORMA</a:t>
              </a:r>
              <a:endParaRPr lang="cs-CZ" altLang="cs-CZ" sz="1800" b="1" baseline="30000" dirty="0">
                <a:latin typeface="Arial" panose="020B0604020202020204" pitchFamily="34" charset="0"/>
              </a:endParaRPr>
            </a:p>
          </p:txBody>
        </p:sp>
        <p:sp>
          <p:nvSpPr>
            <p:cNvPr id="20515" name="Line 207">
              <a:extLst>
                <a:ext uri="{FF2B5EF4-FFF2-40B4-BE49-F238E27FC236}">
                  <a16:creationId xmlns:a16="http://schemas.microsoft.com/office/drawing/2014/main" id="{F84079E2-9C59-465D-BB70-E95304BFC5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6" y="3438"/>
              <a:ext cx="235" cy="5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16" name="Line 208">
              <a:extLst>
                <a:ext uri="{FF2B5EF4-FFF2-40B4-BE49-F238E27FC236}">
                  <a16:creationId xmlns:a16="http://schemas.microsoft.com/office/drawing/2014/main" id="{FCB2D113-BC22-4481-881D-4F30A5B647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3" y="3437"/>
              <a:ext cx="129" cy="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17" name="Text Box 209">
              <a:extLst>
                <a:ext uri="{FF2B5EF4-FFF2-40B4-BE49-F238E27FC236}">
                  <a16:creationId xmlns:a16="http://schemas.microsoft.com/office/drawing/2014/main" id="{ACEFBE8E-EAD7-4835-AA4C-E2180EDE8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7" y="3509"/>
              <a:ext cx="836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cs-CZ" altLang="cs-CZ" sz="1800" b="1" dirty="0">
                  <a:latin typeface="Arial" panose="020B0604020202020204" pitchFamily="34" charset="0"/>
                </a:rPr>
                <a:t>M.DOWN</a:t>
              </a:r>
            </a:p>
          </p:txBody>
        </p:sp>
        <p:sp>
          <p:nvSpPr>
            <p:cNvPr id="20518" name="Text Box 210">
              <a:extLst>
                <a:ext uri="{FF2B5EF4-FFF2-40B4-BE49-F238E27FC236}">
                  <a16:creationId xmlns:a16="http://schemas.microsoft.com/office/drawing/2014/main" id="{20B90AC9-A915-4805-B69F-E8E8D56E87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7" y="3509"/>
              <a:ext cx="836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cs-CZ" altLang="cs-CZ" sz="1800" b="1">
                  <a:latin typeface="Arial" panose="020B0604020202020204" pitchFamily="34" charset="0"/>
                </a:rPr>
                <a:t>LETÁLNÍ</a:t>
              </a:r>
              <a:endParaRPr lang="cs-CZ" altLang="cs-CZ" sz="1800" b="1" baseline="30000">
                <a:latin typeface="Arial" panose="020B0604020202020204" pitchFamily="34" charset="0"/>
              </a:endParaRPr>
            </a:p>
          </p:txBody>
        </p:sp>
        <p:sp>
          <p:nvSpPr>
            <p:cNvPr id="20519" name="Text Box 211">
              <a:extLst>
                <a:ext uri="{FF2B5EF4-FFF2-40B4-BE49-F238E27FC236}">
                  <a16:creationId xmlns:a16="http://schemas.microsoft.com/office/drawing/2014/main" id="{31756C40-6A59-44D2-B231-DB48C21C43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" y="3657"/>
              <a:ext cx="111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cs-CZ" altLang="cs-CZ" sz="1400" b="1" dirty="0">
                  <a:latin typeface="Arial" panose="020B0604020202020204" pitchFamily="34" charset="0"/>
                </a:rPr>
                <a:t>BALANCOVANÁ</a:t>
              </a:r>
            </a:p>
            <a:p>
              <a:r>
                <a:rPr lang="cs-CZ" altLang="cs-CZ" sz="1400" b="1" dirty="0">
                  <a:latin typeface="Arial" panose="020B0604020202020204" pitchFamily="34" charset="0"/>
                </a:rPr>
                <a:t>TRANSLOKACE</a:t>
              </a:r>
              <a:endParaRPr lang="cs-CZ" altLang="cs-CZ" sz="1400" b="1" baseline="30000" dirty="0">
                <a:latin typeface="Arial" panose="020B0604020202020204" pitchFamily="34" charset="0"/>
              </a:endParaRPr>
            </a:p>
          </p:txBody>
        </p:sp>
      </p:grpSp>
      <p:sp>
        <p:nvSpPr>
          <p:cNvPr id="20511" name="Text Box 212">
            <a:extLst>
              <a:ext uri="{FF2B5EF4-FFF2-40B4-BE49-F238E27FC236}">
                <a16:creationId xmlns:a16="http://schemas.microsoft.com/office/drawing/2014/main" id="{2D3C35D3-9853-4362-8F4A-643D1B46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4620926"/>
            <a:ext cx="47625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cs-CZ" altLang="cs-CZ" sz="1400" b="1">
                <a:solidFill>
                  <a:srgbClr val="080808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20512" name="Text Box 213">
            <a:extLst>
              <a:ext uri="{FF2B5EF4-FFF2-40B4-BE49-F238E27FC236}">
                <a16:creationId xmlns:a16="http://schemas.microsoft.com/office/drawing/2014/main" id="{9658ED42-C09D-4509-A318-22F58F68B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49488"/>
            <a:ext cx="47625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cs-CZ" altLang="cs-CZ" sz="1400" b="1">
                <a:solidFill>
                  <a:srgbClr val="080808"/>
                </a:solidFill>
                <a:latin typeface="Arial" panose="020B0604020202020204" pitchFamily="34" charset="0"/>
              </a:rPr>
              <a:t>21</a:t>
            </a:r>
          </a:p>
        </p:txBody>
      </p:sp>
      <p:sp>
        <p:nvSpPr>
          <p:cNvPr id="84192" name="Rectangle 224">
            <a:extLst>
              <a:ext uri="{FF2B5EF4-FFF2-40B4-BE49-F238E27FC236}">
                <a16:creationId xmlns:a16="http://schemas.microsoft.com/office/drawing/2014/main" id="{AB4CB0ED-4E73-40C8-9FAE-523A591AF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75" y="150813"/>
            <a:ext cx="8963025" cy="48339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cs-CZ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Stanovte teoretické riziko narození dítěte s M. Down:</a:t>
            </a:r>
            <a:endParaRPr lang="en-GB" sz="2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16" name="Text Box 81">
            <a:extLst>
              <a:ext uri="{FF2B5EF4-FFF2-40B4-BE49-F238E27FC236}">
                <a16:creationId xmlns:a16="http://schemas.microsoft.com/office/drawing/2014/main" id="{0070D767-9D12-482B-A1CD-DB3DFB92B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3708" y="6211409"/>
            <a:ext cx="5200184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Riziko: teoretické 33,3 %; empirické nižší</a:t>
            </a:r>
            <a:endParaRPr lang="en-GB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5">
            <a:extLst>
              <a:ext uri="{FF2B5EF4-FFF2-40B4-BE49-F238E27FC236}">
                <a16:creationId xmlns:a16="http://schemas.microsoft.com/office/drawing/2014/main" id="{BF4374E0-111B-4D5C-BA5E-79CE951FCEB7}"/>
              </a:ext>
            </a:extLst>
          </p:cNvPr>
          <p:cNvGrpSpPr>
            <a:grpSpLocks/>
          </p:cNvGrpSpPr>
          <p:nvPr/>
        </p:nvGrpSpPr>
        <p:grpSpPr bwMode="auto">
          <a:xfrm>
            <a:off x="1144588" y="3651250"/>
            <a:ext cx="1080000" cy="1080000"/>
            <a:chOff x="3015" y="4785"/>
            <a:chExt cx="1899" cy="1899"/>
          </a:xfrm>
        </p:grpSpPr>
        <p:sp>
          <p:nvSpPr>
            <p:cNvPr id="24647" name="Oval 16">
              <a:extLst>
                <a:ext uri="{FF2B5EF4-FFF2-40B4-BE49-F238E27FC236}">
                  <a16:creationId xmlns:a16="http://schemas.microsoft.com/office/drawing/2014/main" id="{4C0E56E3-9BE3-436D-BB1B-33C4D662E45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15" y="4785"/>
              <a:ext cx="1899" cy="1899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cs-CZ" altLang="cs-CZ"/>
            </a:p>
          </p:txBody>
        </p:sp>
        <p:grpSp>
          <p:nvGrpSpPr>
            <p:cNvPr id="24648" name="Group 17">
              <a:extLst>
                <a:ext uri="{FF2B5EF4-FFF2-40B4-BE49-F238E27FC236}">
                  <a16:creationId xmlns:a16="http://schemas.microsoft.com/office/drawing/2014/main" id="{04505A7D-82D7-4319-B63C-F0CCF356F4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5" y="5184"/>
              <a:ext cx="1083" cy="1083"/>
              <a:chOff x="3585" y="5184"/>
              <a:chExt cx="1083" cy="1083"/>
            </a:xfrm>
          </p:grpSpPr>
          <p:sp>
            <p:nvSpPr>
              <p:cNvPr id="24649" name="Text Box 18">
                <a:extLst>
                  <a:ext uri="{FF2B5EF4-FFF2-40B4-BE49-F238E27FC236}">
                    <a16:creationId xmlns:a16="http://schemas.microsoft.com/office/drawing/2014/main" id="{4BCF0682-4321-43CB-AA9D-1BC9650A0A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0" y="5184"/>
                <a:ext cx="798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cs-CZ" altLang="cs-CZ" sz="1400" b="1">
                    <a:latin typeface="Arial" panose="020B0604020202020204" pitchFamily="34" charset="0"/>
                  </a:rPr>
                  <a:t>21</a:t>
                </a:r>
              </a:p>
            </p:txBody>
          </p:sp>
          <p:grpSp>
            <p:nvGrpSpPr>
              <p:cNvPr id="24650" name="Group 19">
                <a:extLst>
                  <a:ext uri="{FF2B5EF4-FFF2-40B4-BE49-F238E27FC236}">
                    <a16:creationId xmlns:a16="http://schemas.microsoft.com/office/drawing/2014/main" id="{1B399750-B22A-4EA4-8F74-3221341116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5" y="5298"/>
                <a:ext cx="205" cy="844"/>
                <a:chOff x="6663" y="4101"/>
                <a:chExt cx="205" cy="844"/>
              </a:xfrm>
            </p:grpSpPr>
            <p:sp>
              <p:nvSpPr>
                <p:cNvPr id="24652" name="Rectangle 20">
                  <a:extLst>
                    <a:ext uri="{FF2B5EF4-FFF2-40B4-BE49-F238E27FC236}">
                      <a16:creationId xmlns:a16="http://schemas.microsoft.com/office/drawing/2014/main" id="{36CC27B5-4DFC-4DF8-B19C-A30AAB1DC91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663" y="4637"/>
                  <a:ext cx="205" cy="308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24653" name="Oval 21">
                  <a:extLst>
                    <a:ext uri="{FF2B5EF4-FFF2-40B4-BE49-F238E27FC236}">
                      <a16:creationId xmlns:a16="http://schemas.microsoft.com/office/drawing/2014/main" id="{8398ACD2-A0A9-4030-93E0-A48AC5D71F9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663" y="4432"/>
                  <a:ext cx="205" cy="205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24654" name="Rectangle 22">
                  <a:extLst>
                    <a:ext uri="{FF2B5EF4-FFF2-40B4-BE49-F238E27FC236}">
                      <a16:creationId xmlns:a16="http://schemas.microsoft.com/office/drawing/2014/main" id="{3BF01B2A-D278-470C-BC82-58B24081837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663" y="4101"/>
                  <a:ext cx="205" cy="308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cs-CZ" altLang="cs-CZ"/>
                </a:p>
              </p:txBody>
            </p:sp>
          </p:grpSp>
          <p:sp>
            <p:nvSpPr>
              <p:cNvPr id="24651" name="Text Box 23">
                <a:extLst>
                  <a:ext uri="{FF2B5EF4-FFF2-40B4-BE49-F238E27FC236}">
                    <a16:creationId xmlns:a16="http://schemas.microsoft.com/office/drawing/2014/main" id="{6993432E-1DBA-498F-B1C7-91CEC55062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0" y="5754"/>
                <a:ext cx="798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cs-CZ" altLang="cs-CZ" sz="1400" b="1">
                    <a:latin typeface="Arial" panose="020B0604020202020204" pitchFamily="34" charset="0"/>
                  </a:rPr>
                  <a:t>21</a:t>
                </a:r>
              </a:p>
            </p:txBody>
          </p:sp>
        </p:grpSp>
      </p:grpSp>
      <p:grpSp>
        <p:nvGrpSpPr>
          <p:cNvPr id="24579" name="Group 46">
            <a:extLst>
              <a:ext uri="{FF2B5EF4-FFF2-40B4-BE49-F238E27FC236}">
                <a16:creationId xmlns:a16="http://schemas.microsoft.com/office/drawing/2014/main" id="{DBBF737F-1FE5-4064-B53C-B56B058297FF}"/>
              </a:ext>
            </a:extLst>
          </p:cNvPr>
          <p:cNvGrpSpPr>
            <a:grpSpLocks/>
          </p:cNvGrpSpPr>
          <p:nvPr/>
        </p:nvGrpSpPr>
        <p:grpSpPr bwMode="auto">
          <a:xfrm>
            <a:off x="1459156" y="3858646"/>
            <a:ext cx="687387" cy="687388"/>
            <a:chOff x="3585" y="5184"/>
            <a:chExt cx="1083" cy="1083"/>
          </a:xfrm>
        </p:grpSpPr>
        <p:sp>
          <p:nvSpPr>
            <p:cNvPr id="24641" name="Text Box 47">
              <a:extLst>
                <a:ext uri="{FF2B5EF4-FFF2-40B4-BE49-F238E27FC236}">
                  <a16:creationId xmlns:a16="http://schemas.microsoft.com/office/drawing/2014/main" id="{A3EEBA2E-C351-4B94-B3DF-122F55E9FA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0" y="5184"/>
              <a:ext cx="798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400" b="1">
                  <a:solidFill>
                    <a:srgbClr val="080808"/>
                  </a:solidFill>
                  <a:latin typeface="Arial" panose="020B0604020202020204" pitchFamily="34" charset="0"/>
                </a:rPr>
                <a:t>21</a:t>
              </a:r>
            </a:p>
          </p:txBody>
        </p:sp>
        <p:grpSp>
          <p:nvGrpSpPr>
            <p:cNvPr id="24642" name="Group 48">
              <a:extLst>
                <a:ext uri="{FF2B5EF4-FFF2-40B4-BE49-F238E27FC236}">
                  <a16:creationId xmlns:a16="http://schemas.microsoft.com/office/drawing/2014/main" id="{A0C23205-0632-4504-947E-FBCAC3EE72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5" y="5298"/>
              <a:ext cx="205" cy="844"/>
              <a:chOff x="6663" y="4101"/>
              <a:chExt cx="205" cy="844"/>
            </a:xfrm>
          </p:grpSpPr>
          <p:sp>
            <p:nvSpPr>
              <p:cNvPr id="24644" name="Rectangle 49">
                <a:extLst>
                  <a:ext uri="{FF2B5EF4-FFF2-40B4-BE49-F238E27FC236}">
                    <a16:creationId xmlns:a16="http://schemas.microsoft.com/office/drawing/2014/main" id="{AD2AB19B-5F63-4094-8B44-E528E6C2536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663" y="4637"/>
                <a:ext cx="205" cy="308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4645" name="Oval 50">
                <a:extLst>
                  <a:ext uri="{FF2B5EF4-FFF2-40B4-BE49-F238E27FC236}">
                    <a16:creationId xmlns:a16="http://schemas.microsoft.com/office/drawing/2014/main" id="{0AB85533-EC4C-49C1-9E87-3374E3595CD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663" y="4432"/>
                <a:ext cx="205" cy="205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4646" name="Rectangle 51">
                <a:extLst>
                  <a:ext uri="{FF2B5EF4-FFF2-40B4-BE49-F238E27FC236}">
                    <a16:creationId xmlns:a16="http://schemas.microsoft.com/office/drawing/2014/main" id="{1FE7378C-C3A1-421B-95FE-CE6215541F1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663" y="4101"/>
                <a:ext cx="205" cy="308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cs-CZ" altLang="cs-CZ"/>
              </a:p>
            </p:txBody>
          </p:sp>
        </p:grpSp>
        <p:sp>
          <p:nvSpPr>
            <p:cNvPr id="24643" name="Text Box 52">
              <a:extLst>
                <a:ext uri="{FF2B5EF4-FFF2-40B4-BE49-F238E27FC236}">
                  <a16:creationId xmlns:a16="http://schemas.microsoft.com/office/drawing/2014/main" id="{B18702E5-51E1-4728-A0A5-65BDEB9BC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0" y="5754"/>
              <a:ext cx="798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400" b="1">
                  <a:solidFill>
                    <a:srgbClr val="080808"/>
                  </a:solidFill>
                  <a:latin typeface="Arial" panose="020B0604020202020204" pitchFamily="34" charset="0"/>
                </a:rPr>
                <a:t>21</a:t>
              </a:r>
            </a:p>
          </p:txBody>
        </p:sp>
      </p:grpSp>
      <p:sp>
        <p:nvSpPr>
          <p:cNvPr id="24581" name="Line 61">
            <a:extLst>
              <a:ext uri="{FF2B5EF4-FFF2-40B4-BE49-F238E27FC236}">
                <a16:creationId xmlns:a16="http://schemas.microsoft.com/office/drawing/2014/main" id="{312E5A83-30B1-4D06-B918-D72F0AEF35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03463" y="3435350"/>
            <a:ext cx="577850" cy="433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2" name="Line 62">
            <a:extLst>
              <a:ext uri="{FF2B5EF4-FFF2-40B4-BE49-F238E27FC236}">
                <a16:creationId xmlns:a16="http://schemas.microsoft.com/office/drawing/2014/main" id="{EC57838C-3D4A-4CB8-A9D2-08AB873568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8388" y="4616851"/>
            <a:ext cx="579437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3" name="Line 63">
            <a:extLst>
              <a:ext uri="{FF2B5EF4-FFF2-40B4-BE49-F238E27FC236}">
                <a16:creationId xmlns:a16="http://schemas.microsoft.com/office/drawing/2014/main" id="{1D9EBA74-BA01-415B-9E6C-9DF6950EEAF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5625" y="1263650"/>
            <a:ext cx="0" cy="442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4" name="Line 64">
            <a:extLst>
              <a:ext uri="{FF2B5EF4-FFF2-40B4-BE49-F238E27FC236}">
                <a16:creationId xmlns:a16="http://schemas.microsoft.com/office/drawing/2014/main" id="{4D6F757F-0FB8-4BBE-A538-322C4075F1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8650" y="1263650"/>
            <a:ext cx="0" cy="442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5" name="Line 65">
            <a:extLst>
              <a:ext uri="{FF2B5EF4-FFF2-40B4-BE49-F238E27FC236}">
                <a16:creationId xmlns:a16="http://schemas.microsoft.com/office/drawing/2014/main" id="{61D07EF8-B190-4D2E-9F5E-0268A54344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9363" y="2457450"/>
            <a:ext cx="5719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6" name="Line 66">
            <a:extLst>
              <a:ext uri="{FF2B5EF4-FFF2-40B4-BE49-F238E27FC236}">
                <a16:creationId xmlns:a16="http://schemas.microsoft.com/office/drawing/2014/main" id="{AF7D1486-F243-424E-B6F7-7ED8BB4369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9363" y="2511425"/>
            <a:ext cx="5719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7" name="Line 67">
            <a:extLst>
              <a:ext uri="{FF2B5EF4-FFF2-40B4-BE49-F238E27FC236}">
                <a16:creationId xmlns:a16="http://schemas.microsoft.com/office/drawing/2014/main" id="{0DB51BB8-47E7-49FF-8988-05438ACE8E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6175" y="4238559"/>
            <a:ext cx="6330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90" name="Text Box 70">
            <a:extLst>
              <a:ext uri="{FF2B5EF4-FFF2-40B4-BE49-F238E27FC236}">
                <a16:creationId xmlns:a16="http://schemas.microsoft.com/office/drawing/2014/main" id="{3B412273-40C0-4F80-B6BB-31A99A834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6583" y="2506803"/>
            <a:ext cx="1411288" cy="37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1800" b="1" dirty="0">
                <a:latin typeface="Arial" panose="020B0604020202020204" pitchFamily="34" charset="0"/>
              </a:rPr>
              <a:t>GAMETY</a:t>
            </a:r>
          </a:p>
        </p:txBody>
      </p:sp>
      <p:sp>
        <p:nvSpPr>
          <p:cNvPr id="24591" name="Text Box 71">
            <a:extLst>
              <a:ext uri="{FF2B5EF4-FFF2-40B4-BE49-F238E27FC236}">
                <a16:creationId xmlns:a16="http://schemas.microsoft.com/office/drawing/2014/main" id="{DC0927D8-A2EA-4C76-AF34-FE9CACE6B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0135" y="2516048"/>
            <a:ext cx="1301390" cy="39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1800" b="1" dirty="0">
                <a:latin typeface="Arial" panose="020B0604020202020204" pitchFamily="34" charset="0"/>
              </a:rPr>
              <a:t>ZYGOTY</a:t>
            </a:r>
          </a:p>
        </p:txBody>
      </p:sp>
      <p:sp>
        <p:nvSpPr>
          <p:cNvPr id="24598" name="Oval 5">
            <a:extLst>
              <a:ext uri="{FF2B5EF4-FFF2-40B4-BE49-F238E27FC236}">
                <a16:creationId xmlns:a16="http://schemas.microsoft.com/office/drawing/2014/main" id="{87F266F2-EA5D-4552-972B-F1EB363F8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786" y="3004424"/>
            <a:ext cx="1080000" cy="10800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cs-CZ" altLang="cs-CZ"/>
          </a:p>
        </p:txBody>
      </p:sp>
      <p:grpSp>
        <p:nvGrpSpPr>
          <p:cNvPr id="24599" name="Group 84">
            <a:extLst>
              <a:ext uri="{FF2B5EF4-FFF2-40B4-BE49-F238E27FC236}">
                <a16:creationId xmlns:a16="http://schemas.microsoft.com/office/drawing/2014/main" id="{11BAB11C-8435-47B8-93DA-BC5DF8C7DB05}"/>
              </a:ext>
            </a:extLst>
          </p:cNvPr>
          <p:cNvGrpSpPr>
            <a:grpSpLocks/>
          </p:cNvGrpSpPr>
          <p:nvPr/>
        </p:nvGrpSpPr>
        <p:grpSpPr bwMode="auto">
          <a:xfrm>
            <a:off x="2973388" y="4411663"/>
            <a:ext cx="1080000" cy="1080000"/>
            <a:chOff x="1873" y="2779"/>
            <a:chExt cx="759" cy="760"/>
          </a:xfrm>
        </p:grpSpPr>
        <p:sp>
          <p:nvSpPr>
            <p:cNvPr id="24627" name="Oval 7">
              <a:extLst>
                <a:ext uri="{FF2B5EF4-FFF2-40B4-BE49-F238E27FC236}">
                  <a16:creationId xmlns:a16="http://schemas.microsoft.com/office/drawing/2014/main" id="{2E5EF63C-D464-4EE4-AF0D-43BEEA9521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73" y="2779"/>
              <a:ext cx="759" cy="76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cs-CZ" altLang="cs-CZ"/>
            </a:p>
          </p:txBody>
        </p:sp>
        <p:grpSp>
          <p:nvGrpSpPr>
            <p:cNvPr id="24628" name="Group 8">
              <a:extLst>
                <a:ext uri="{FF2B5EF4-FFF2-40B4-BE49-F238E27FC236}">
                  <a16:creationId xmlns:a16="http://schemas.microsoft.com/office/drawing/2014/main" id="{23D9572D-7561-47C2-8311-401CD6F5CB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9" y="2939"/>
              <a:ext cx="433" cy="433"/>
              <a:chOff x="6435" y="6381"/>
              <a:chExt cx="1083" cy="1083"/>
            </a:xfrm>
          </p:grpSpPr>
          <p:sp>
            <p:nvSpPr>
              <p:cNvPr id="24629" name="Text Box 9">
                <a:extLst>
                  <a:ext uri="{FF2B5EF4-FFF2-40B4-BE49-F238E27FC236}">
                    <a16:creationId xmlns:a16="http://schemas.microsoft.com/office/drawing/2014/main" id="{97A69EDC-32A5-4E23-9770-07A18D1790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0" y="6381"/>
                <a:ext cx="798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cs-CZ" altLang="cs-CZ" sz="1400" b="1" dirty="0">
                    <a:solidFill>
                      <a:srgbClr val="080808"/>
                    </a:solidFill>
                    <a:latin typeface="Arial" panose="020B0604020202020204" pitchFamily="34" charset="0"/>
                  </a:rPr>
                  <a:t>21</a:t>
                </a:r>
              </a:p>
            </p:txBody>
          </p:sp>
          <p:grpSp>
            <p:nvGrpSpPr>
              <p:cNvPr id="24630" name="Group 10">
                <a:extLst>
                  <a:ext uri="{FF2B5EF4-FFF2-40B4-BE49-F238E27FC236}">
                    <a16:creationId xmlns:a16="http://schemas.microsoft.com/office/drawing/2014/main" id="{D8A5F883-3D09-45A4-8A81-5531C0601E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35" y="6495"/>
                <a:ext cx="205" cy="844"/>
                <a:chOff x="6663" y="4101"/>
                <a:chExt cx="205" cy="844"/>
              </a:xfrm>
            </p:grpSpPr>
            <p:sp>
              <p:nvSpPr>
                <p:cNvPr id="24632" name="Rectangle 11">
                  <a:extLst>
                    <a:ext uri="{FF2B5EF4-FFF2-40B4-BE49-F238E27FC236}">
                      <a16:creationId xmlns:a16="http://schemas.microsoft.com/office/drawing/2014/main" id="{68FEDC2A-E692-4D12-8600-DBA7B53ED92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663" y="4637"/>
                  <a:ext cx="205" cy="308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24633" name="Oval 12">
                  <a:extLst>
                    <a:ext uri="{FF2B5EF4-FFF2-40B4-BE49-F238E27FC236}">
                      <a16:creationId xmlns:a16="http://schemas.microsoft.com/office/drawing/2014/main" id="{67D0F37A-7520-42DC-83A3-E27BBEC20DF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663" y="4432"/>
                  <a:ext cx="205" cy="205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24634" name="Rectangle 13">
                  <a:extLst>
                    <a:ext uri="{FF2B5EF4-FFF2-40B4-BE49-F238E27FC236}">
                      <a16:creationId xmlns:a16="http://schemas.microsoft.com/office/drawing/2014/main" id="{DF9EE17F-78ED-4411-B9EA-36B8D12F91A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663" y="4101"/>
                  <a:ext cx="205" cy="308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cs-CZ" altLang="cs-CZ"/>
                </a:p>
              </p:txBody>
            </p:sp>
          </p:grpSp>
          <p:sp>
            <p:nvSpPr>
              <p:cNvPr id="24631" name="Text Box 14">
                <a:extLst>
                  <a:ext uri="{FF2B5EF4-FFF2-40B4-BE49-F238E27FC236}">
                    <a16:creationId xmlns:a16="http://schemas.microsoft.com/office/drawing/2014/main" id="{0CE4C1F2-40DB-4F98-B341-D4EC7FB90C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0" y="6951"/>
                <a:ext cx="798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cs-CZ" altLang="cs-CZ" sz="1400" b="1" dirty="0">
                    <a:solidFill>
                      <a:srgbClr val="080808"/>
                    </a:solidFill>
                    <a:latin typeface="Arial" panose="020B0604020202020204" pitchFamily="34" charset="0"/>
                  </a:rPr>
                  <a:t>21</a:t>
                </a:r>
              </a:p>
            </p:txBody>
          </p:sp>
        </p:grpSp>
      </p:grpSp>
      <p:grpSp>
        <p:nvGrpSpPr>
          <p:cNvPr id="24601" name="Group 86">
            <a:extLst>
              <a:ext uri="{FF2B5EF4-FFF2-40B4-BE49-F238E27FC236}">
                <a16:creationId xmlns:a16="http://schemas.microsoft.com/office/drawing/2014/main" id="{0C75683C-A94E-4E5A-9791-7B856B66110E}"/>
              </a:ext>
            </a:extLst>
          </p:cNvPr>
          <p:cNvGrpSpPr>
            <a:grpSpLocks/>
          </p:cNvGrpSpPr>
          <p:nvPr/>
        </p:nvGrpSpPr>
        <p:grpSpPr bwMode="auto">
          <a:xfrm>
            <a:off x="4727575" y="4411663"/>
            <a:ext cx="1080000" cy="1080000"/>
            <a:chOff x="2978" y="2779"/>
            <a:chExt cx="821" cy="760"/>
          </a:xfrm>
        </p:grpSpPr>
        <p:sp>
          <p:nvSpPr>
            <p:cNvPr id="24607" name="Oval 38">
              <a:extLst>
                <a:ext uri="{FF2B5EF4-FFF2-40B4-BE49-F238E27FC236}">
                  <a16:creationId xmlns:a16="http://schemas.microsoft.com/office/drawing/2014/main" id="{6D8B4918-7225-4A30-947B-35429258F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8" y="2779"/>
              <a:ext cx="821" cy="760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4608" name="Text Box 33">
              <a:extLst>
                <a:ext uri="{FF2B5EF4-FFF2-40B4-BE49-F238E27FC236}">
                  <a16:creationId xmlns:a16="http://schemas.microsoft.com/office/drawing/2014/main" id="{4F94F5D6-355F-4781-97AD-B21CEEC61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8" y="3167"/>
              <a:ext cx="319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400" b="1">
                  <a:latin typeface="Arial" panose="020B0604020202020204" pitchFamily="34" charset="0"/>
                </a:rPr>
                <a:t>21</a:t>
              </a:r>
            </a:p>
          </p:txBody>
        </p:sp>
        <p:grpSp>
          <p:nvGrpSpPr>
            <p:cNvPr id="24609" name="Group 34">
              <a:extLst>
                <a:ext uri="{FF2B5EF4-FFF2-40B4-BE49-F238E27FC236}">
                  <a16:creationId xmlns:a16="http://schemas.microsoft.com/office/drawing/2014/main" id="{B2BF6581-2BA2-4232-861B-B95F866F590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206" y="3076"/>
              <a:ext cx="82" cy="246"/>
              <a:chOff x="2847" y="1707"/>
              <a:chExt cx="228" cy="684"/>
            </a:xfrm>
          </p:grpSpPr>
          <p:sp>
            <p:nvSpPr>
              <p:cNvPr id="24617" name="Rectangle 35">
                <a:extLst>
                  <a:ext uri="{FF2B5EF4-FFF2-40B4-BE49-F238E27FC236}">
                    <a16:creationId xmlns:a16="http://schemas.microsoft.com/office/drawing/2014/main" id="{03B3D5C0-5019-4F57-92A4-82569DF17A1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47" y="2049"/>
                <a:ext cx="228" cy="342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4618" name="Oval 36">
                <a:extLst>
                  <a:ext uri="{FF2B5EF4-FFF2-40B4-BE49-F238E27FC236}">
                    <a16:creationId xmlns:a16="http://schemas.microsoft.com/office/drawing/2014/main" id="{A199E814-4766-4E33-8E14-C878D5702FA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47" y="1821"/>
                <a:ext cx="228" cy="228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cs-CZ" altLang="cs-CZ" dirty="0"/>
              </a:p>
            </p:txBody>
          </p:sp>
          <p:sp>
            <p:nvSpPr>
              <p:cNvPr id="24619" name="Rectangle 37">
                <a:extLst>
                  <a:ext uri="{FF2B5EF4-FFF2-40B4-BE49-F238E27FC236}">
                    <a16:creationId xmlns:a16="http://schemas.microsoft.com/office/drawing/2014/main" id="{3262AE79-596D-4BEA-99AC-2446C7C6C07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847" y="1707"/>
                <a:ext cx="228" cy="114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cs-CZ" altLang="cs-CZ"/>
              </a:p>
            </p:txBody>
          </p:sp>
        </p:grpSp>
        <p:grpSp>
          <p:nvGrpSpPr>
            <p:cNvPr id="24610" name="Group 39">
              <a:extLst>
                <a:ext uri="{FF2B5EF4-FFF2-40B4-BE49-F238E27FC236}">
                  <a16:creationId xmlns:a16="http://schemas.microsoft.com/office/drawing/2014/main" id="{891FC154-E396-4FEB-A608-0BAC71A745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6" y="2939"/>
              <a:ext cx="433" cy="433"/>
              <a:chOff x="9627" y="6381"/>
              <a:chExt cx="1083" cy="1083"/>
            </a:xfrm>
          </p:grpSpPr>
          <p:sp>
            <p:nvSpPr>
              <p:cNvPr id="24611" name="Text Box 40">
                <a:extLst>
                  <a:ext uri="{FF2B5EF4-FFF2-40B4-BE49-F238E27FC236}">
                    <a16:creationId xmlns:a16="http://schemas.microsoft.com/office/drawing/2014/main" id="{5B060A6E-321B-443D-AC7D-4D57A3F39B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12" y="6381"/>
                <a:ext cx="798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cs-CZ" altLang="cs-CZ" sz="1400" b="1" dirty="0">
                    <a:solidFill>
                      <a:srgbClr val="080808"/>
                    </a:solidFill>
                    <a:latin typeface="Arial" panose="020B0604020202020204" pitchFamily="34" charset="0"/>
                  </a:rPr>
                  <a:t>21</a:t>
                </a:r>
              </a:p>
            </p:txBody>
          </p:sp>
          <p:grpSp>
            <p:nvGrpSpPr>
              <p:cNvPr id="24612" name="Group 41">
                <a:extLst>
                  <a:ext uri="{FF2B5EF4-FFF2-40B4-BE49-F238E27FC236}">
                    <a16:creationId xmlns:a16="http://schemas.microsoft.com/office/drawing/2014/main" id="{8333A796-E0FB-4512-A3B7-7F000C88A1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27" y="6495"/>
                <a:ext cx="205" cy="844"/>
                <a:chOff x="6663" y="4101"/>
                <a:chExt cx="205" cy="844"/>
              </a:xfrm>
            </p:grpSpPr>
            <p:sp>
              <p:nvSpPr>
                <p:cNvPr id="24614" name="Rectangle 42">
                  <a:extLst>
                    <a:ext uri="{FF2B5EF4-FFF2-40B4-BE49-F238E27FC236}">
                      <a16:creationId xmlns:a16="http://schemas.microsoft.com/office/drawing/2014/main" id="{97940FE1-B246-4B01-B31A-1B6D871F62B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663" y="4637"/>
                  <a:ext cx="205" cy="308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24615" name="Oval 43">
                  <a:extLst>
                    <a:ext uri="{FF2B5EF4-FFF2-40B4-BE49-F238E27FC236}">
                      <a16:creationId xmlns:a16="http://schemas.microsoft.com/office/drawing/2014/main" id="{E03883AB-38B6-4EF4-8D91-1B2DF527193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663" y="4432"/>
                  <a:ext cx="205" cy="205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24616" name="Rectangle 44">
                  <a:extLst>
                    <a:ext uri="{FF2B5EF4-FFF2-40B4-BE49-F238E27FC236}">
                      <a16:creationId xmlns:a16="http://schemas.microsoft.com/office/drawing/2014/main" id="{DB62D455-BBFD-46A2-ABF6-094A503D896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663" y="4101"/>
                  <a:ext cx="205" cy="308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cs-CZ" altLang="cs-CZ"/>
                </a:p>
              </p:txBody>
            </p:sp>
          </p:grpSp>
          <p:sp>
            <p:nvSpPr>
              <p:cNvPr id="24613" name="Text Box 45">
                <a:extLst>
                  <a:ext uri="{FF2B5EF4-FFF2-40B4-BE49-F238E27FC236}">
                    <a16:creationId xmlns:a16="http://schemas.microsoft.com/office/drawing/2014/main" id="{4262C808-F22D-4D49-B12D-819FAC9C4C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12" y="6951"/>
                <a:ext cx="798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cs-CZ" altLang="cs-CZ" sz="1400" b="1">
                    <a:solidFill>
                      <a:srgbClr val="080808"/>
                    </a:solidFill>
                    <a:latin typeface="Arial" panose="020B0604020202020204" pitchFamily="34" charset="0"/>
                  </a:rPr>
                  <a:t>21</a:t>
                </a:r>
              </a:p>
            </p:txBody>
          </p:sp>
        </p:grpSp>
      </p:grpSp>
      <p:sp>
        <p:nvSpPr>
          <p:cNvPr id="24603" name="Text Box 74">
            <a:extLst>
              <a:ext uri="{FF2B5EF4-FFF2-40B4-BE49-F238E27FC236}">
                <a16:creationId xmlns:a16="http://schemas.microsoft.com/office/drawing/2014/main" id="{DE5312F7-A2F6-4649-A3C0-347AD5337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5888" y="3004424"/>
            <a:ext cx="1338263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1800" b="1" dirty="0">
                <a:latin typeface="Arial" panose="020B0604020202020204" pitchFamily="34" charset="0"/>
              </a:rPr>
              <a:t>LETÁLNÍ</a:t>
            </a:r>
          </a:p>
          <a:p>
            <a:pPr>
              <a:spcBef>
                <a:spcPct val="0"/>
              </a:spcBef>
            </a:pPr>
            <a:endParaRPr lang="cs-CZ" altLang="cs-CZ" sz="1800" b="1" baseline="30000" dirty="0">
              <a:latin typeface="Arial" panose="020B0604020202020204" pitchFamily="34" charset="0"/>
            </a:endParaRPr>
          </a:p>
        </p:txBody>
      </p:sp>
      <p:sp>
        <p:nvSpPr>
          <p:cNvPr id="24604" name="Text Box 75">
            <a:extLst>
              <a:ext uri="{FF2B5EF4-FFF2-40B4-BE49-F238E27FC236}">
                <a16:creationId xmlns:a16="http://schemas.microsoft.com/office/drawing/2014/main" id="{2CAF2522-E044-4B86-95B7-5F03B75D3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913" y="3370209"/>
            <a:ext cx="229392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1800" b="1" dirty="0">
                <a:solidFill>
                  <a:srgbClr val="FF0000"/>
                </a:solidFill>
                <a:latin typeface="Arial" panose="020B0604020202020204" pitchFamily="34" charset="0"/>
              </a:rPr>
              <a:t>45,XX(XY),-21</a:t>
            </a:r>
          </a:p>
          <a:p>
            <a:pPr>
              <a:spcBef>
                <a:spcPct val="0"/>
              </a:spcBef>
            </a:pPr>
            <a:r>
              <a:rPr lang="cs-CZ" altLang="cs-CZ" sz="1800" b="1" dirty="0">
                <a:latin typeface="Arial" panose="020B0604020202020204" pitchFamily="34" charset="0"/>
              </a:rPr>
              <a:t>(MONOSOMIE 21)</a:t>
            </a:r>
          </a:p>
          <a:p>
            <a:pPr>
              <a:spcBef>
                <a:spcPct val="0"/>
              </a:spcBef>
            </a:pPr>
            <a:endParaRPr lang="cs-CZ" altLang="cs-CZ" sz="1800" b="1" baseline="30000" dirty="0">
              <a:latin typeface="Arial" panose="020B0604020202020204" pitchFamily="34" charset="0"/>
            </a:endParaRPr>
          </a:p>
        </p:txBody>
      </p:sp>
      <p:sp>
        <p:nvSpPr>
          <p:cNvPr id="24605" name="Text Box 76">
            <a:extLst>
              <a:ext uri="{FF2B5EF4-FFF2-40B4-BE49-F238E27FC236}">
                <a16:creationId xmlns:a16="http://schemas.microsoft.com/office/drawing/2014/main" id="{35421247-F553-40D4-AD49-DAFC695EC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325" y="4484688"/>
            <a:ext cx="13398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1800" b="1">
                <a:latin typeface="Arial" panose="020B0604020202020204" pitchFamily="34" charset="0"/>
              </a:rPr>
              <a:t>M.DOWN</a:t>
            </a:r>
          </a:p>
          <a:p>
            <a:pPr>
              <a:spcBef>
                <a:spcPct val="0"/>
              </a:spcBef>
            </a:pPr>
            <a:endParaRPr lang="cs-CZ" altLang="cs-CZ" sz="1800" b="1" baseline="30000">
              <a:latin typeface="Arial" panose="020B0604020202020204" pitchFamily="34" charset="0"/>
            </a:endParaRPr>
          </a:p>
        </p:txBody>
      </p:sp>
      <p:sp>
        <p:nvSpPr>
          <p:cNvPr id="24606" name="Text Box 77">
            <a:extLst>
              <a:ext uri="{FF2B5EF4-FFF2-40B4-BE49-F238E27FC236}">
                <a16:creationId xmlns:a16="http://schemas.microsoft.com/office/drawing/2014/main" id="{C5FC64E7-6E53-4FCA-AB40-3271C5C01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1525" y="4815966"/>
            <a:ext cx="3257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</a:rPr>
              <a:t>46,XX(XY),+21,rob(21;21)</a:t>
            </a:r>
          </a:p>
          <a:p>
            <a:pPr algn="ctr">
              <a:spcBef>
                <a:spcPct val="0"/>
              </a:spcBef>
            </a:pPr>
            <a:r>
              <a:rPr lang="cs-CZ" altLang="cs-CZ" sz="1800" b="1" dirty="0">
                <a:latin typeface="Arial" panose="020B0604020202020204" pitchFamily="34" charset="0"/>
              </a:rPr>
              <a:t>(TRISOMIE 21)</a:t>
            </a:r>
          </a:p>
          <a:p>
            <a:pPr>
              <a:spcBef>
                <a:spcPct val="0"/>
              </a:spcBef>
            </a:pPr>
            <a:endParaRPr lang="cs-CZ" altLang="cs-CZ" sz="2000" b="1" baseline="30000" dirty="0">
              <a:latin typeface="Arial" panose="020B0604020202020204" pitchFamily="34" charset="0"/>
            </a:endParaRPr>
          </a:p>
        </p:txBody>
      </p:sp>
      <p:sp>
        <p:nvSpPr>
          <p:cNvPr id="24595" name="Text Box 78">
            <a:extLst>
              <a:ext uri="{FF2B5EF4-FFF2-40B4-BE49-F238E27FC236}">
                <a16:creationId xmlns:a16="http://schemas.microsoft.com/office/drawing/2014/main" id="{C048ED4B-22E6-4320-A0C5-CB2A3F7DE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1" y="3130945"/>
            <a:ext cx="1542527" cy="473075"/>
          </a:xfrm>
          <a:prstGeom prst="rect">
            <a:avLst/>
          </a:prstGeom>
          <a:solidFill>
            <a:srgbClr val="0000D2"/>
          </a:solidFill>
          <a:ln>
            <a:noFill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cs-CZ" altLang="cs-CZ" sz="2000" b="1" dirty="0">
                <a:solidFill>
                  <a:srgbClr val="FF0000"/>
                </a:solidFill>
                <a:latin typeface="Arial" panose="020B0604020202020204" pitchFamily="34" charset="0"/>
              </a:rPr>
              <a:t>rob(21;21)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0F51C79B-B889-4CFC-B6C6-6DE49E187D02}"/>
              </a:ext>
            </a:extLst>
          </p:cNvPr>
          <p:cNvGrpSpPr/>
          <p:nvPr/>
        </p:nvGrpSpPr>
        <p:grpSpPr>
          <a:xfrm>
            <a:off x="4727576" y="1252771"/>
            <a:ext cx="3584251" cy="1080068"/>
            <a:chOff x="4727576" y="1190625"/>
            <a:chExt cx="3584251" cy="1080068"/>
          </a:xfrm>
        </p:grpSpPr>
        <p:grpSp>
          <p:nvGrpSpPr>
            <p:cNvPr id="7" name="Skupina 6">
              <a:extLst>
                <a:ext uri="{FF2B5EF4-FFF2-40B4-BE49-F238E27FC236}">
                  <a16:creationId xmlns:a16="http://schemas.microsoft.com/office/drawing/2014/main" id="{F561079C-0038-4D33-8470-CD323E6ADDB7}"/>
                </a:ext>
              </a:extLst>
            </p:cNvPr>
            <p:cNvGrpSpPr/>
            <p:nvPr/>
          </p:nvGrpSpPr>
          <p:grpSpPr>
            <a:xfrm>
              <a:off x="4727576" y="1190625"/>
              <a:ext cx="1158850" cy="1080068"/>
              <a:chOff x="4727576" y="1190625"/>
              <a:chExt cx="1158850" cy="1080068"/>
            </a:xfrm>
          </p:grpSpPr>
          <p:sp>
            <p:nvSpPr>
              <p:cNvPr id="24635" name="Oval 54">
                <a:extLst>
                  <a:ext uri="{FF2B5EF4-FFF2-40B4-BE49-F238E27FC236}">
                    <a16:creationId xmlns:a16="http://schemas.microsoft.com/office/drawing/2014/main" id="{A9E56C47-F6D3-4AFA-B804-240B54FE6EA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727576" y="1190625"/>
                <a:ext cx="1080069" cy="1080068"/>
              </a:xfrm>
              <a:prstGeom prst="ellipse">
                <a:avLst/>
              </a:prstGeom>
              <a:solidFill>
                <a:srgbClr val="CCFFCC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24636" name="Text Box 55">
                <a:extLst>
                  <a:ext uri="{FF2B5EF4-FFF2-40B4-BE49-F238E27FC236}">
                    <a16:creationId xmlns:a16="http://schemas.microsoft.com/office/drawing/2014/main" id="{B845B351-CEE1-4072-A47E-3A6A4A4D2D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9429" y="1697622"/>
                <a:ext cx="506997" cy="325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cs-CZ" altLang="cs-CZ" sz="1400" b="1">
                    <a:solidFill>
                      <a:schemeClr val="bg2"/>
                    </a:solidFill>
                    <a:latin typeface="Arial" panose="020B0604020202020204" pitchFamily="34" charset="0"/>
                  </a:rPr>
                  <a:t>21</a:t>
                </a:r>
              </a:p>
            </p:txBody>
          </p:sp>
          <p:grpSp>
            <p:nvGrpSpPr>
              <p:cNvPr id="24637" name="Group 56">
                <a:extLst>
                  <a:ext uri="{FF2B5EF4-FFF2-40B4-BE49-F238E27FC236}">
                    <a16:creationId xmlns:a16="http://schemas.microsoft.com/office/drawing/2014/main" id="{F23A814A-5B2A-4B19-B837-5E875E5052AB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77924" y="1631912"/>
                <a:ext cx="113962" cy="360000"/>
                <a:chOff x="2847" y="1707"/>
                <a:chExt cx="228" cy="684"/>
              </a:xfrm>
            </p:grpSpPr>
            <p:sp>
              <p:nvSpPr>
                <p:cNvPr id="24638" name="Rectangle 57">
                  <a:extLst>
                    <a:ext uri="{FF2B5EF4-FFF2-40B4-BE49-F238E27FC236}">
                      <a16:creationId xmlns:a16="http://schemas.microsoft.com/office/drawing/2014/main" id="{F04BA645-D497-40E6-AA36-F5914DB346C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2049"/>
                  <a:ext cx="228" cy="342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24639" name="Oval 58">
                  <a:extLst>
                    <a:ext uri="{FF2B5EF4-FFF2-40B4-BE49-F238E27FC236}">
                      <a16:creationId xmlns:a16="http://schemas.microsoft.com/office/drawing/2014/main" id="{82637AD0-A787-4138-8BF3-7CCA96DA5BD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821"/>
                  <a:ext cx="228" cy="228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cs-CZ" altLang="cs-CZ" dirty="0"/>
                </a:p>
              </p:txBody>
            </p:sp>
            <p:sp>
              <p:nvSpPr>
                <p:cNvPr id="24640" name="Rectangle 59">
                  <a:extLst>
                    <a:ext uri="{FF2B5EF4-FFF2-40B4-BE49-F238E27FC236}">
                      <a16:creationId xmlns:a16="http://schemas.microsoft.com/office/drawing/2014/main" id="{57D8D105-BE71-4847-A819-AB458979962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1707"/>
                  <a:ext cx="228" cy="114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cs-CZ" altLang="cs-CZ"/>
                </a:p>
              </p:txBody>
            </p:sp>
          </p:grpSp>
        </p:grpSp>
        <p:sp>
          <p:nvSpPr>
            <p:cNvPr id="24589" name="Text Box 69">
              <a:extLst>
                <a:ext uri="{FF2B5EF4-FFF2-40B4-BE49-F238E27FC236}">
                  <a16:creationId xmlns:a16="http://schemas.microsoft.com/office/drawing/2014/main" id="{C1C615E8-8673-4536-9F82-3CDBB54DD3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2639" y="1462881"/>
              <a:ext cx="2389188" cy="75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cs-CZ" altLang="cs-CZ" sz="1800" b="1" dirty="0">
                  <a:latin typeface="Arial" panose="020B0604020202020204" pitchFamily="34" charset="0"/>
                </a:rPr>
                <a:t>gameta 2. rodiče  (normální karyotyp) </a:t>
              </a:r>
            </a:p>
            <a:p>
              <a:pPr algn="ctr">
                <a:spcBef>
                  <a:spcPct val="0"/>
                </a:spcBef>
              </a:pPr>
              <a:endParaRPr lang="cs-CZ" altLang="cs-CZ" sz="1800" b="1" baseline="30000" dirty="0">
                <a:latin typeface="Arial" panose="020B0604020202020204" pitchFamily="34" charset="0"/>
              </a:endParaRPr>
            </a:p>
          </p:txBody>
        </p:sp>
      </p:grpSp>
      <p:sp>
        <p:nvSpPr>
          <p:cNvPr id="83025" name="Text Box 81">
            <a:extLst>
              <a:ext uri="{FF2B5EF4-FFF2-40B4-BE49-F238E27FC236}">
                <a16:creationId xmlns:a16="http://schemas.microsoft.com/office/drawing/2014/main" id="{4B06FA38-0FC0-4B5C-9004-82694C04A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38" y="208300"/>
            <a:ext cx="8501900" cy="707886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 1 – protokol: Jaké je teoretické riziko postižení potomka jedince </a:t>
            </a:r>
            <a:b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cs-CZ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Robertsonskou</a:t>
            </a: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translokací 21;21 Downovým syndromem?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E0725A15-FAED-458D-A4FC-3F7C800A76F9}"/>
              </a:ext>
            </a:extLst>
          </p:cNvPr>
          <p:cNvGrpSpPr/>
          <p:nvPr/>
        </p:nvGrpSpPr>
        <p:grpSpPr>
          <a:xfrm>
            <a:off x="4619624" y="3004424"/>
            <a:ext cx="1162453" cy="1080000"/>
            <a:chOff x="4619624" y="3004424"/>
            <a:chExt cx="1162453" cy="1080000"/>
          </a:xfrm>
        </p:grpSpPr>
        <p:sp>
          <p:nvSpPr>
            <p:cNvPr id="24620" name="Text Box 25">
              <a:extLst>
                <a:ext uri="{FF2B5EF4-FFF2-40B4-BE49-F238E27FC236}">
                  <a16:creationId xmlns:a16="http://schemas.microsoft.com/office/drawing/2014/main" id="{6EA8B286-C1D1-4B75-BCE9-4BBEF642B5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8787" y="3490680"/>
              <a:ext cx="387984" cy="291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cs-CZ" altLang="cs-CZ" sz="1400" b="1">
                  <a:latin typeface="Arial" panose="020B0604020202020204" pitchFamily="34" charset="0"/>
                </a:rPr>
                <a:t>21</a:t>
              </a:r>
            </a:p>
          </p:txBody>
        </p:sp>
        <p:sp>
          <p:nvSpPr>
            <p:cNvPr id="24622" name="Oval 27">
              <a:extLst>
                <a:ext uri="{FF2B5EF4-FFF2-40B4-BE49-F238E27FC236}">
                  <a16:creationId xmlns:a16="http://schemas.microsoft.com/office/drawing/2014/main" id="{B1E28DDE-4B7E-4ADD-9AEC-D5C60A229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237" y="3004424"/>
              <a:ext cx="1079840" cy="1080000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cs-CZ" altLang="cs-CZ"/>
            </a:p>
          </p:txBody>
        </p:sp>
        <p:sp>
          <p:nvSpPr>
            <p:cNvPr id="24602" name="Line 60">
              <a:extLst>
                <a:ext uri="{FF2B5EF4-FFF2-40B4-BE49-F238E27FC236}">
                  <a16:creationId xmlns:a16="http://schemas.microsoft.com/office/drawing/2014/main" id="{2A699A14-C0D6-4EB3-99BE-5A7436E640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19624" y="3035728"/>
              <a:ext cx="1080000" cy="103873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  <p:grpSp>
          <p:nvGrpSpPr>
            <p:cNvPr id="5" name="Skupina 4">
              <a:extLst>
                <a:ext uri="{FF2B5EF4-FFF2-40B4-BE49-F238E27FC236}">
                  <a16:creationId xmlns:a16="http://schemas.microsoft.com/office/drawing/2014/main" id="{DC95A537-29B8-4649-8E77-BE388B3E417D}"/>
                </a:ext>
              </a:extLst>
            </p:cNvPr>
            <p:cNvGrpSpPr/>
            <p:nvPr/>
          </p:nvGrpSpPr>
          <p:grpSpPr>
            <a:xfrm>
              <a:off x="5166432" y="3400814"/>
              <a:ext cx="108000" cy="342408"/>
              <a:chOff x="5166432" y="3107839"/>
              <a:chExt cx="139335" cy="426079"/>
            </a:xfrm>
          </p:grpSpPr>
          <p:sp>
            <p:nvSpPr>
              <p:cNvPr id="81" name="Rectangle 57">
                <a:extLst>
                  <a:ext uri="{FF2B5EF4-FFF2-40B4-BE49-F238E27FC236}">
                    <a16:creationId xmlns:a16="http://schemas.microsoft.com/office/drawing/2014/main" id="{FFAC9B4C-00E4-4B45-88ED-0527CBB6592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 flipH="1">
                <a:off x="5166432" y="3303522"/>
                <a:ext cx="139333" cy="230396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cs-CZ" altLang="cs-CZ"/>
              </a:p>
            </p:txBody>
          </p:sp>
          <p:grpSp>
            <p:nvGrpSpPr>
              <p:cNvPr id="4" name="Skupina 3">
                <a:extLst>
                  <a:ext uri="{FF2B5EF4-FFF2-40B4-BE49-F238E27FC236}">
                    <a16:creationId xmlns:a16="http://schemas.microsoft.com/office/drawing/2014/main" id="{44F30E51-0AFD-44D5-A217-7DD267C8209D}"/>
                  </a:ext>
                </a:extLst>
              </p:cNvPr>
              <p:cNvGrpSpPr/>
              <p:nvPr/>
            </p:nvGrpSpPr>
            <p:grpSpPr>
              <a:xfrm>
                <a:off x="5166434" y="3107839"/>
                <a:ext cx="139333" cy="195682"/>
                <a:chOff x="5166434" y="3107839"/>
                <a:chExt cx="139333" cy="195682"/>
              </a:xfrm>
            </p:grpSpPr>
            <p:sp>
              <p:nvSpPr>
                <p:cNvPr id="82" name="Rectangle 59">
                  <a:extLst>
                    <a:ext uri="{FF2B5EF4-FFF2-40B4-BE49-F238E27FC236}">
                      <a16:creationId xmlns:a16="http://schemas.microsoft.com/office/drawing/2014/main" id="{82A2186D-3022-454E-92E4-3BE2985C2AA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5166434" y="3107839"/>
                  <a:ext cx="139333" cy="69780"/>
                </a:xfrm>
                <a:prstGeom prst="rect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cs-CZ" altLang="cs-CZ"/>
                </a:p>
              </p:txBody>
            </p:sp>
            <p:sp>
              <p:nvSpPr>
                <p:cNvPr id="83" name="Oval 58">
                  <a:extLst>
                    <a:ext uri="{FF2B5EF4-FFF2-40B4-BE49-F238E27FC236}">
                      <a16:creationId xmlns:a16="http://schemas.microsoft.com/office/drawing/2014/main" id="{9BCD57CB-DBF0-406D-86E1-2AFDA7A9512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174000" y="3173066"/>
                  <a:ext cx="130244" cy="130455"/>
                </a:xfrm>
                <a:prstGeom prst="ellipse">
                  <a:avLst/>
                </a:prstGeom>
                <a:solidFill>
                  <a:srgbClr val="FF0000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cs-CZ" altLang="cs-CZ" dirty="0"/>
                </a:p>
              </p:txBody>
            </p:sp>
          </p:grpSp>
        </p:grpSp>
      </p:grpSp>
      <p:sp>
        <p:nvSpPr>
          <p:cNvPr id="89" name="Text Box 81">
            <a:extLst>
              <a:ext uri="{FF2B5EF4-FFF2-40B4-BE49-F238E27FC236}">
                <a16:creationId xmlns:a16="http://schemas.microsoft.com/office/drawing/2014/main" id="{0A2A7BF6-B27E-415D-AAEA-98561CBF4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1313" y="6132266"/>
            <a:ext cx="5876925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</a:rPr>
              <a:t>Riziko: teoretické i empirické 100 %</a:t>
            </a:r>
            <a:endParaRPr lang="en-GB" altLang="cs-CZ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8" grpId="0" animBg="1"/>
      <p:bldP spid="24603" grpId="0"/>
      <p:bldP spid="24604" grpId="0"/>
      <p:bldP spid="24605" grpId="0"/>
      <p:bldP spid="24606" grpId="0"/>
      <p:bldP spid="8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4A401E93-3507-4B51-B400-F109B91B79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6204" y="216793"/>
            <a:ext cx="8609120" cy="1310165"/>
          </a:xfrm>
          <a:solidFill>
            <a:schemeClr val="tx1"/>
          </a:solidFill>
        </p:spPr>
        <p:txBody>
          <a:bodyPr/>
          <a:lstStyle/>
          <a:p>
            <a:pPr algn="l">
              <a:defRPr/>
            </a:pP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 2 – protokol: Zhodnoťte karyotyp novorozené holčičky </a:t>
            </a:r>
            <a:b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translokační formou Downova syndromu. Cytogenetickým vyšetřením rodičů bylo zjištěno nosičství </a:t>
            </a:r>
            <a:r>
              <a:rPr lang="cs-CZ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Robertsonské</a:t>
            </a: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itchFamily="34" charset="0"/>
              </a:rPr>
              <a:t> translokace 21;21 u otce dívky (př.12, str. 43):</a:t>
            </a: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3555" name="Picture 6" descr="21;21+21">
            <a:extLst>
              <a:ext uri="{FF2B5EF4-FFF2-40B4-BE49-F238E27FC236}">
                <a16:creationId xmlns:a16="http://schemas.microsoft.com/office/drawing/2014/main" id="{02A98AF4-4A56-4D3E-B077-93CC1758C7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858" y="1724845"/>
            <a:ext cx="6802438" cy="4956175"/>
          </a:xfrm>
          <a:noFill/>
        </p:spPr>
      </p:pic>
      <p:sp>
        <p:nvSpPr>
          <p:cNvPr id="78855" name="Line 7">
            <a:extLst>
              <a:ext uri="{FF2B5EF4-FFF2-40B4-BE49-F238E27FC236}">
                <a16:creationId xmlns:a16="http://schemas.microsoft.com/office/drawing/2014/main" id="{AE52094E-C178-484C-B8BE-B602423053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29632" y="5362430"/>
            <a:ext cx="384175" cy="396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8857" name="Text Box 9">
            <a:extLst>
              <a:ext uri="{FF2B5EF4-FFF2-40B4-BE49-F238E27FC236}">
                <a16:creationId xmlns:a16="http://schemas.microsoft.com/office/drawing/2014/main" id="{74D68A10-CF7A-4F63-9256-A37591616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142" y="4633047"/>
            <a:ext cx="3175000" cy="7694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Karyotyp dcery: 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</a:rPr>
              <a:t>46,XX,+21,rob(21;21)</a:t>
            </a:r>
            <a:endParaRPr lang="en-GB" altLang="cs-CZ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CFAAFD1C-8E0B-4B80-B5FA-2BFFA086A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1142" y="3162431"/>
            <a:ext cx="317500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Karyotyp otce:</a:t>
            </a: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</a:rPr>
              <a:t>45,XY,rob(21;21)</a:t>
            </a:r>
            <a:endParaRPr lang="en-GB" altLang="cs-CZ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7" grpId="0" animBg="1" autoUpdateAnimBg="0"/>
      <p:bldP spid="7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4A401E93-3507-4B51-B400-F109B91B79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6204" y="349963"/>
            <a:ext cx="8458202" cy="1647518"/>
          </a:xfrm>
          <a:solidFill>
            <a:schemeClr val="tx1"/>
          </a:solidFill>
        </p:spPr>
        <p:txBody>
          <a:bodyPr/>
          <a:lstStyle/>
          <a:p>
            <a:pPr algn="l">
              <a:defRPr/>
            </a:pP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 2 – protokol</a:t>
            </a:r>
            <a:b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Otázka 2-1: Bude v případě další gravidity těchto rodičů indikována invazivní prenatální diagnostika?</a:t>
            </a:r>
            <a:b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jakém procentu případů lze očekávat opakování diagnózy Downova syndromu u potomka?</a:t>
            </a: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78857" name="Text Box 9">
            <a:extLst>
              <a:ext uri="{FF2B5EF4-FFF2-40B4-BE49-F238E27FC236}">
                <a16:creationId xmlns:a16="http://schemas.microsoft.com/office/drawing/2014/main" id="{74D68A10-CF7A-4F63-9256-A37591616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03" y="2182815"/>
            <a:ext cx="8458201" cy="16312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Invazivní prenatální diagnostika </a:t>
            </a: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 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 tomto případě indikovaná! </a:t>
            </a:r>
            <a:b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Pokud gravidita neskončí předčasně spontánním abortem (v případě letální </a:t>
            </a: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monosomie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21, nebo i v některých případech </a:t>
            </a: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trisomie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21), potom lze očekávat u plodu nález </a:t>
            </a:r>
            <a:r>
              <a:rPr lang="cs-CZ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trisomie</a:t>
            </a:r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v translokační formě.</a:t>
            </a:r>
          </a:p>
          <a:p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potomka (tzn. u narozeného dítěte) bude ve 100 % Downův syndrom.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8BC8B1AA-087C-486E-A297-7142610DA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03" y="4191730"/>
            <a:ext cx="8458202" cy="76944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cs-CZ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Otázka 2-2: Co může současná medicína nabídnout páru s takovou genetickou zátěží?</a:t>
            </a:r>
            <a:endParaRPr lang="en-GB" sz="2000" b="1" kern="0" dirty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A0E6404E-1666-4F08-B508-38B49C044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03" y="5146505"/>
            <a:ext cx="8458201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cs-CZ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IVF s použitím spermií dárce (nebo vajíček v případě nosičství translokace u matky)</a:t>
            </a:r>
          </a:p>
        </p:txBody>
      </p:sp>
    </p:spTree>
    <p:extLst>
      <p:ext uri="{BB962C8B-B14F-4D97-AF65-F5344CB8AC3E}">
        <p14:creationId xmlns:p14="http://schemas.microsoft.com/office/powerpoint/2010/main" val="177640127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7" grpId="0" animBg="1"/>
      <p:bldP spid="11" grpId="0" animBg="1"/>
      <p:bldP spid="12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307" name="Group 291">
            <a:extLst>
              <a:ext uri="{FF2B5EF4-FFF2-40B4-BE49-F238E27FC236}">
                <a16:creationId xmlns:a16="http://schemas.microsoft.com/office/drawing/2014/main" id="{BFB3197F-B055-445B-9E54-3A78AB235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511407"/>
              </p:ext>
            </p:extLst>
          </p:nvPr>
        </p:nvGraphicFramePr>
        <p:xfrm>
          <a:off x="209550" y="1680499"/>
          <a:ext cx="8724900" cy="3941382"/>
        </p:xfrm>
        <a:graphic>
          <a:graphicData uri="http://schemas.openxmlformats.org/drawingml/2006/table">
            <a:tbl>
              <a:tblPr/>
              <a:tblGrid>
                <a:gridCol w="2586038">
                  <a:extLst>
                    <a:ext uri="{9D8B030D-6E8A-4147-A177-3AD203B41FA5}">
                      <a16:colId xmlns:a16="http://schemas.microsoft.com/office/drawing/2014/main" val="237304574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1974168619"/>
                    </a:ext>
                  </a:extLst>
                </a:gridCol>
                <a:gridCol w="1017587">
                  <a:extLst>
                    <a:ext uri="{9D8B030D-6E8A-4147-A177-3AD203B41FA5}">
                      <a16:colId xmlns:a16="http://schemas.microsoft.com/office/drawing/2014/main" val="3825126534"/>
                    </a:ext>
                  </a:extLst>
                </a:gridCol>
                <a:gridCol w="2847975">
                  <a:extLst>
                    <a:ext uri="{9D8B030D-6E8A-4147-A177-3AD203B41FA5}">
                      <a16:colId xmlns:a16="http://schemas.microsoft.com/office/drawing/2014/main" val="928477970"/>
                    </a:ext>
                  </a:extLst>
                </a:gridCol>
              </a:tblGrid>
              <a:tr h="546100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MORBUS  DOWN</a:t>
                      </a:r>
                      <a:r>
                        <a:rPr kumimoji="0" lang="en-GB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B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125219"/>
                  </a:ext>
                </a:extLst>
              </a:tr>
              <a:tr h="592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PROBAND</a:t>
                      </a:r>
                      <a:r>
                        <a:rPr kumimoji="0" lang="en-GB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B7FF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RODI</a:t>
                      </a: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Č</a:t>
                      </a:r>
                      <a:r>
                        <a:rPr kumimoji="0" lang="en-GB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0" lang="en-GB" alt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B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RIZIKO</a:t>
                      </a:r>
                      <a:r>
                        <a:rPr kumimoji="0" lang="en-GB" alt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B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383911"/>
                  </a:ext>
                </a:extLst>
              </a:tr>
              <a:tr h="620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47,X</a:t>
                      </a:r>
                      <a:r>
                        <a:rPr kumimoji="0" lang="en-GB" altLang="cs-CZ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GB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en-GB" altLang="cs-CZ" sz="18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GB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,+21</a:t>
                      </a:r>
                      <a:r>
                        <a:rPr kumimoji="0" lang="en-GB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B7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46,X</a:t>
                      </a:r>
                      <a:r>
                        <a:rPr kumimoji="0" lang="en-GB" altLang="cs-CZ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GB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en-GB" altLang="cs-CZ" sz="18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GB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B7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46,X</a:t>
                      </a:r>
                      <a:r>
                        <a:rPr kumimoji="0" lang="en-GB" altLang="cs-CZ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GB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en-GB" altLang="cs-CZ" sz="18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GB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B7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&gt; n</a:t>
                      </a: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ež</a:t>
                      </a:r>
                      <a:r>
                        <a:rPr kumimoji="0" lang="en-GB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popul</a:t>
                      </a: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ač</a:t>
                      </a:r>
                      <a:r>
                        <a:rPr kumimoji="0" lang="en-GB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ní</a:t>
                      </a:r>
                      <a:endParaRPr kumimoji="0" lang="en-GB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závisí na </a:t>
                      </a: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vě</a:t>
                      </a:r>
                      <a:r>
                        <a:rPr kumimoji="0" lang="en-GB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ku matky</a:t>
                      </a:r>
                      <a:r>
                        <a:rPr kumimoji="0" lang="en-GB" altLang="cs-CZ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B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407242"/>
                  </a:ext>
                </a:extLst>
              </a:tr>
              <a:tr h="889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46,X</a:t>
                      </a:r>
                      <a:r>
                        <a:rPr kumimoji="0" lang="en-GB" altLang="cs-CZ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GB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en-GB" altLang="cs-CZ" sz="18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GB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,der(21;21),+21</a:t>
                      </a:r>
                      <a:r>
                        <a:rPr kumimoji="0" lang="en-GB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B7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45,X</a:t>
                      </a:r>
                      <a:r>
                        <a:rPr kumimoji="0" lang="en-GB" altLang="cs-CZ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GB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en-GB" altLang="cs-CZ" sz="18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GB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,der(21;21)</a:t>
                      </a:r>
                      <a:r>
                        <a:rPr kumimoji="0" lang="en-GB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B7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46,X</a:t>
                      </a:r>
                      <a:r>
                        <a:rPr kumimoji="0" lang="en-GB" altLang="cs-CZ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GB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en-GB" altLang="cs-CZ" sz="18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GB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B7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% TEORETICKÉ</a:t>
                      </a:r>
                      <a:endParaRPr kumimoji="0" lang="en-GB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% EMPIRICKÉ</a:t>
                      </a:r>
                      <a:r>
                        <a:rPr kumimoji="0" lang="en-GB" altLang="cs-CZ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B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850407"/>
                  </a:ext>
                </a:extLst>
              </a:tr>
              <a:tr h="887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46,X</a:t>
                      </a:r>
                      <a:r>
                        <a:rPr kumimoji="0" lang="en-GB" altLang="cs-CZ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GB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en-GB" altLang="cs-CZ" sz="18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GB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,der(D;21),+21</a:t>
                      </a:r>
                      <a:endParaRPr kumimoji="0" lang="en-GB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46,X</a:t>
                      </a:r>
                      <a:r>
                        <a:rPr kumimoji="0" lang="en-GB" altLang="cs-CZ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GB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en-GB" altLang="cs-CZ" sz="18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GB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+21,der(21;22)</a:t>
                      </a:r>
                      <a:endParaRPr kumimoji="0" lang="en-GB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B7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45,X</a:t>
                      </a:r>
                      <a:r>
                        <a:rPr kumimoji="0" lang="en-GB" altLang="cs-CZ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GB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en-GB" altLang="cs-CZ" sz="18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GB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,der(D;21)</a:t>
                      </a:r>
                      <a:endParaRPr kumimoji="0" lang="en-GB" alt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45,X</a:t>
                      </a:r>
                      <a:r>
                        <a:rPr kumimoji="0" lang="en-GB" altLang="cs-CZ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GB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en-GB" altLang="cs-CZ" sz="18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GB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,der(21;22)</a:t>
                      </a:r>
                      <a:r>
                        <a:rPr kumimoji="0" lang="en-GB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B7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46,X</a:t>
                      </a:r>
                      <a:r>
                        <a:rPr kumimoji="0" lang="en-GB" altLang="cs-CZ" sz="18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kumimoji="0" lang="en-GB" alt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0" lang="en-GB" altLang="cs-CZ" sz="18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kumimoji="0" lang="en-GB" alt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B7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33,3</a:t>
                      </a: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% TEORETICKÉ </a:t>
                      </a:r>
                      <a:endParaRPr kumimoji="0" lang="en-GB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EMPIRICKÉ:</a:t>
                      </a:r>
                      <a:endParaRPr kumimoji="0" lang="en-GB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altLang="cs-CZ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cca</a:t>
                      </a:r>
                      <a:r>
                        <a:rPr kumimoji="0" lang="en-GB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1-3 </a:t>
                      </a:r>
                      <a:r>
                        <a:rPr kumimoji="0" lang="en-GB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% - </a:t>
                      </a:r>
                      <a:r>
                        <a:rPr kumimoji="0" lang="en-GB" altLang="cs-CZ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nositel</a:t>
                      </a:r>
                      <a:r>
                        <a:rPr kumimoji="0" lang="en-GB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altLang="cs-CZ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otec</a:t>
                      </a:r>
                      <a:endParaRPr kumimoji="0" lang="en-GB" alt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altLang="cs-CZ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cca</a:t>
                      </a:r>
                      <a:r>
                        <a:rPr kumimoji="0" lang="en-GB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15</a:t>
                      </a: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% - </a:t>
                      </a:r>
                      <a:r>
                        <a:rPr kumimoji="0" lang="en-GB" altLang="cs-CZ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nositelka</a:t>
                      </a:r>
                      <a:r>
                        <a:rPr kumimoji="0" lang="en-GB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altLang="cs-CZ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matka</a:t>
                      </a:r>
                      <a:r>
                        <a:rPr kumimoji="0" lang="en-GB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7B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206328"/>
                  </a:ext>
                </a:extLst>
              </a:tr>
            </a:tbl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BE970FF7-C7F4-4C77-9CF5-BC581C1D3BD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2159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cs-CZ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DOWNŮV SYNDROM</a:t>
            </a:r>
            <a:br>
              <a:rPr lang="cs-CZ" sz="40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3200" b="1" kern="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RIZIKO OPAKOVÁNÍ V RODINĚ</a:t>
            </a:r>
          </a:p>
        </p:txBody>
      </p: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4A401E93-3507-4B51-B400-F109B91B79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899" y="207921"/>
            <a:ext cx="8458202" cy="910666"/>
          </a:xfrm>
          <a:solidFill>
            <a:schemeClr val="tx1"/>
          </a:solidFill>
        </p:spPr>
        <p:txBody>
          <a:bodyPr/>
          <a:lstStyle/>
          <a:p>
            <a:pPr algn="l">
              <a:defRPr/>
            </a:pP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Úkol 3 – protokol: Zapište typ strukturní aberace, která změnila strukturu původního chromosomu A-B-C-D </a:t>
            </a: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 </a:t>
            </a:r>
            <a:r>
              <a:rPr lang="cs-CZ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E-F-G-H.</a:t>
            </a: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6" name="TextovéPole 3">
            <a:extLst>
              <a:ext uri="{FF2B5EF4-FFF2-40B4-BE49-F238E27FC236}">
                <a16:creationId xmlns:a16="http://schemas.microsoft.com/office/drawing/2014/main" id="{6A22BEEB-CEB2-4A48-A842-4F27F87696A1}"/>
              </a:ext>
            </a:extLst>
          </p:cNvPr>
          <p:cNvSpPr txBox="1"/>
          <p:nvPr/>
        </p:nvSpPr>
        <p:spPr>
          <a:xfrm>
            <a:off x="338724" y="1060415"/>
            <a:ext cx="3783191" cy="66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a) A-B-C-D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 E-F-H</a:t>
            </a:r>
          </a:p>
        </p:txBody>
      </p:sp>
      <p:sp>
        <p:nvSpPr>
          <p:cNvPr id="8" name="TextovéPole 3">
            <a:extLst>
              <a:ext uri="{FF2B5EF4-FFF2-40B4-BE49-F238E27FC236}">
                <a16:creationId xmlns:a16="http://schemas.microsoft.com/office/drawing/2014/main" id="{C563724E-2A8E-46CA-87E6-A30B249DA76C}"/>
              </a:ext>
            </a:extLst>
          </p:cNvPr>
          <p:cNvSpPr txBox="1"/>
          <p:nvPr/>
        </p:nvSpPr>
        <p:spPr>
          <a:xfrm>
            <a:off x="338724" y="1724077"/>
            <a:ext cx="3783191" cy="66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b) A-B-C-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  D-F-G-H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3">
            <a:extLst>
              <a:ext uri="{FF2B5EF4-FFF2-40B4-BE49-F238E27FC236}">
                <a16:creationId xmlns:a16="http://schemas.microsoft.com/office/drawing/2014/main" id="{D0D764D7-7F68-4883-828C-D6DFA2C9725D}"/>
              </a:ext>
            </a:extLst>
          </p:cNvPr>
          <p:cNvSpPr txBox="1"/>
          <p:nvPr/>
        </p:nvSpPr>
        <p:spPr>
          <a:xfrm>
            <a:off x="338724" y="2387739"/>
            <a:ext cx="3783191" cy="66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c) A-B-C-D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 D-C-B-A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3">
            <a:extLst>
              <a:ext uri="{FF2B5EF4-FFF2-40B4-BE49-F238E27FC236}">
                <a16:creationId xmlns:a16="http://schemas.microsoft.com/office/drawing/2014/main" id="{D7ED4C31-EA25-4750-8180-173295977139}"/>
              </a:ext>
            </a:extLst>
          </p:cNvPr>
          <p:cNvSpPr txBox="1"/>
          <p:nvPr/>
        </p:nvSpPr>
        <p:spPr>
          <a:xfrm>
            <a:off x="338724" y="3051401"/>
            <a:ext cx="3783191" cy="66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d) A-C-B-D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 E-F-G-H 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3">
            <a:extLst>
              <a:ext uri="{FF2B5EF4-FFF2-40B4-BE49-F238E27FC236}">
                <a16:creationId xmlns:a16="http://schemas.microsoft.com/office/drawing/2014/main" id="{D96C0A00-C138-493A-8A10-7A248C611303}"/>
              </a:ext>
            </a:extLst>
          </p:cNvPr>
          <p:cNvSpPr txBox="1"/>
          <p:nvPr/>
        </p:nvSpPr>
        <p:spPr>
          <a:xfrm>
            <a:off x="338724" y="3715063"/>
            <a:ext cx="3783191" cy="66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e) A-B-B-C-D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 E-F-G-H</a:t>
            </a:r>
          </a:p>
        </p:txBody>
      </p:sp>
      <p:sp>
        <p:nvSpPr>
          <p:cNvPr id="14" name="TextovéPole 3">
            <a:extLst>
              <a:ext uri="{FF2B5EF4-FFF2-40B4-BE49-F238E27FC236}">
                <a16:creationId xmlns:a16="http://schemas.microsoft.com/office/drawing/2014/main" id="{6721EE38-735F-4C36-878D-44FF4C09A605}"/>
              </a:ext>
            </a:extLst>
          </p:cNvPr>
          <p:cNvSpPr txBox="1"/>
          <p:nvPr/>
        </p:nvSpPr>
        <p:spPr>
          <a:xfrm>
            <a:off x="338724" y="4378725"/>
            <a:ext cx="3783191" cy="66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f) B-C-D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 E-F-G-H</a:t>
            </a:r>
          </a:p>
        </p:txBody>
      </p:sp>
      <p:sp>
        <p:nvSpPr>
          <p:cNvPr id="15" name="TextovéPole 3">
            <a:extLst>
              <a:ext uri="{FF2B5EF4-FFF2-40B4-BE49-F238E27FC236}">
                <a16:creationId xmlns:a16="http://schemas.microsoft.com/office/drawing/2014/main" id="{FA776F83-2EFC-4306-B9DC-EACDC2A295CE}"/>
              </a:ext>
            </a:extLst>
          </p:cNvPr>
          <p:cNvSpPr txBox="1"/>
          <p:nvPr/>
        </p:nvSpPr>
        <p:spPr>
          <a:xfrm>
            <a:off x="338724" y="5042387"/>
            <a:ext cx="3783191" cy="66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g) A-B-D-C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 E-G-H</a:t>
            </a:r>
          </a:p>
        </p:txBody>
      </p:sp>
      <p:sp>
        <p:nvSpPr>
          <p:cNvPr id="16" name="TextovéPole 3">
            <a:extLst>
              <a:ext uri="{FF2B5EF4-FFF2-40B4-BE49-F238E27FC236}">
                <a16:creationId xmlns:a16="http://schemas.microsoft.com/office/drawing/2014/main" id="{F0ED2B3F-E854-4454-8D44-372EB75D4896}"/>
              </a:ext>
            </a:extLst>
          </p:cNvPr>
          <p:cNvSpPr txBox="1"/>
          <p:nvPr/>
        </p:nvSpPr>
        <p:spPr>
          <a:xfrm>
            <a:off x="338724" y="5741560"/>
            <a:ext cx="3783191" cy="66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h) A-B-C-C 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 E-F-G-H</a:t>
            </a:r>
          </a:p>
        </p:txBody>
      </p:sp>
      <p:sp>
        <p:nvSpPr>
          <p:cNvPr id="17" name="TextovéPole 3">
            <a:extLst>
              <a:ext uri="{FF2B5EF4-FFF2-40B4-BE49-F238E27FC236}">
                <a16:creationId xmlns:a16="http://schemas.microsoft.com/office/drawing/2014/main" id="{A775D40C-3B25-43DE-A654-89ED85318DCA}"/>
              </a:ext>
            </a:extLst>
          </p:cNvPr>
          <p:cNvSpPr txBox="1"/>
          <p:nvPr/>
        </p:nvSpPr>
        <p:spPr>
          <a:xfrm>
            <a:off x="3955688" y="1039196"/>
            <a:ext cx="3783191" cy="664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a) delece (intersticiální)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8" name="TextovéPole 3">
            <a:extLst>
              <a:ext uri="{FF2B5EF4-FFF2-40B4-BE49-F238E27FC236}">
                <a16:creationId xmlns:a16="http://schemas.microsoft.com/office/drawing/2014/main" id="{D4C4EFF2-F78C-4225-8398-AD795E6DBD87}"/>
              </a:ext>
            </a:extLst>
          </p:cNvPr>
          <p:cNvSpPr txBox="1"/>
          <p:nvPr/>
        </p:nvSpPr>
        <p:spPr>
          <a:xfrm>
            <a:off x="3955688" y="1702858"/>
            <a:ext cx="3783191" cy="66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b) inverze (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pericentrická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TextovéPole 3">
            <a:extLst>
              <a:ext uri="{FF2B5EF4-FFF2-40B4-BE49-F238E27FC236}">
                <a16:creationId xmlns:a16="http://schemas.microsoft.com/office/drawing/2014/main" id="{CE4DA9D5-BD61-4702-9AE1-07918C78586C}"/>
              </a:ext>
            </a:extLst>
          </p:cNvPr>
          <p:cNvSpPr txBox="1"/>
          <p:nvPr/>
        </p:nvSpPr>
        <p:spPr>
          <a:xfrm>
            <a:off x="3955688" y="2366520"/>
            <a:ext cx="3783191" cy="66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isochromosom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ovéPole 3">
            <a:extLst>
              <a:ext uri="{FF2B5EF4-FFF2-40B4-BE49-F238E27FC236}">
                <a16:creationId xmlns:a16="http://schemas.microsoft.com/office/drawing/2014/main" id="{9DA925AE-0473-4E39-BB2A-E12585DACA52}"/>
              </a:ext>
            </a:extLst>
          </p:cNvPr>
          <p:cNvSpPr txBox="1"/>
          <p:nvPr/>
        </p:nvSpPr>
        <p:spPr>
          <a:xfrm>
            <a:off x="3955688" y="3030182"/>
            <a:ext cx="3783191" cy="66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d) inverze (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paracentrická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1" name="TextovéPole 3">
            <a:extLst>
              <a:ext uri="{FF2B5EF4-FFF2-40B4-BE49-F238E27FC236}">
                <a16:creationId xmlns:a16="http://schemas.microsoft.com/office/drawing/2014/main" id="{3708AC23-4FA0-4653-B5B5-80C54E9797A4}"/>
              </a:ext>
            </a:extLst>
          </p:cNvPr>
          <p:cNvSpPr txBox="1"/>
          <p:nvPr/>
        </p:nvSpPr>
        <p:spPr>
          <a:xfrm>
            <a:off x="3955688" y="3693844"/>
            <a:ext cx="3783191" cy="66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e) duplikace (intersticiální)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2" name="TextovéPole 3">
            <a:extLst>
              <a:ext uri="{FF2B5EF4-FFF2-40B4-BE49-F238E27FC236}">
                <a16:creationId xmlns:a16="http://schemas.microsoft.com/office/drawing/2014/main" id="{539464F4-DE02-4058-BF54-C046F89664CB}"/>
              </a:ext>
            </a:extLst>
          </p:cNvPr>
          <p:cNvSpPr txBox="1"/>
          <p:nvPr/>
        </p:nvSpPr>
        <p:spPr>
          <a:xfrm>
            <a:off x="3955688" y="4357506"/>
            <a:ext cx="3783191" cy="66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f) delece (terminální)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3" name="TextovéPole 3">
            <a:extLst>
              <a:ext uri="{FF2B5EF4-FFF2-40B4-BE49-F238E27FC236}">
                <a16:creationId xmlns:a16="http://schemas.microsoft.com/office/drawing/2014/main" id="{A7EC46F4-16A1-4ED6-B055-3798D1BE4F03}"/>
              </a:ext>
            </a:extLst>
          </p:cNvPr>
          <p:cNvSpPr txBox="1"/>
          <p:nvPr/>
        </p:nvSpPr>
        <p:spPr>
          <a:xfrm>
            <a:off x="3955688" y="5207606"/>
            <a:ext cx="4664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g) inverze (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paracentrická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b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	+ delece (intersticiální)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4" name="TextovéPole 3">
            <a:extLst>
              <a:ext uri="{FF2B5EF4-FFF2-40B4-BE49-F238E27FC236}">
                <a16:creationId xmlns:a16="http://schemas.microsoft.com/office/drawing/2014/main" id="{EF251E93-B272-4EA2-A070-590138CC22BC}"/>
              </a:ext>
            </a:extLst>
          </p:cNvPr>
          <p:cNvSpPr txBox="1"/>
          <p:nvPr/>
        </p:nvSpPr>
        <p:spPr>
          <a:xfrm>
            <a:off x="3962115" y="5976168"/>
            <a:ext cx="49688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h) duplikace + delece (intersticiální)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9919849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B1F3E96-73ED-4F8B-8185-36827015F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81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TYPY PŘESTAVEB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C47B637-B58C-45E4-A7FE-A3D03DCBB8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00050" y="1457325"/>
            <a:ext cx="4191000" cy="46291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BALANCOVANÉ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(BEZ FENOTYPOVÝCH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PROJEVŮ):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cs-CZ">
                <a:latin typeface="Arial" charset="0"/>
              </a:rPr>
              <a:t>INVERZE</a:t>
            </a:r>
          </a:p>
          <a:p>
            <a:pPr lvl="1">
              <a:lnSpc>
                <a:spcPct val="80000"/>
              </a:lnSpc>
              <a:buFontTx/>
              <a:buChar char="-"/>
              <a:defRPr/>
            </a:pPr>
            <a:r>
              <a:rPr lang="cs-CZ">
                <a:latin typeface="Arial" charset="0"/>
              </a:rPr>
              <a:t>pericentrická</a:t>
            </a:r>
          </a:p>
          <a:p>
            <a:pPr lvl="1">
              <a:lnSpc>
                <a:spcPct val="80000"/>
              </a:lnSpc>
              <a:buFontTx/>
              <a:buChar char="-"/>
              <a:defRPr/>
            </a:pPr>
            <a:r>
              <a:rPr lang="cs-CZ">
                <a:latin typeface="Arial" charset="0"/>
              </a:rPr>
              <a:t>paracentrická	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cs-CZ">
                <a:latin typeface="Arial" charset="0"/>
              </a:rPr>
              <a:t>TRANSLOKACE</a:t>
            </a:r>
          </a:p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cs-CZ">
                <a:latin typeface="Arial" charset="0"/>
              </a:rPr>
              <a:t>reciproká</a:t>
            </a:r>
          </a:p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cs-CZ">
                <a:latin typeface="Arial" charset="0"/>
              </a:rPr>
              <a:t>Robertsonova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cs-CZ">
                <a:latin typeface="Arial" charset="0"/>
              </a:rPr>
              <a:t>INSERCE</a:t>
            </a:r>
            <a:r>
              <a:rPr lang="cs-CZ" sz="2400">
                <a:latin typeface="Arial" charset="0"/>
              </a:rPr>
              <a:t>	</a:t>
            </a:r>
            <a:endParaRPr lang="cs-CZ" sz="2400" b="1" baseline="3000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cs-CZ" sz="24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1662FB73-488A-4B05-A00A-206179AE3A3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52975" y="1447800"/>
            <a:ext cx="4267200" cy="51244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NEBALANCOVANÉ: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cs-CZ">
                <a:latin typeface="Arial" charset="0"/>
              </a:rPr>
              <a:t>DELECE</a:t>
            </a:r>
          </a:p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cs-CZ" sz="2000">
                <a:latin typeface="Arial" charset="0"/>
              </a:rPr>
              <a:t>intersticiálná</a:t>
            </a:r>
          </a:p>
          <a:p>
            <a:pPr lvl="1">
              <a:lnSpc>
                <a:spcPct val="90000"/>
              </a:lnSpc>
              <a:buFontTx/>
              <a:buChar char="-"/>
              <a:defRPr/>
            </a:pPr>
            <a:r>
              <a:rPr lang="cs-CZ" sz="2000">
                <a:latin typeface="Arial" charset="0"/>
              </a:rPr>
              <a:t>terminální	      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cs-CZ">
                <a:latin typeface="Arial" charset="0"/>
              </a:rPr>
              <a:t>DUPLIKACE</a:t>
            </a:r>
            <a:r>
              <a:rPr lang="cs-CZ" sz="2000">
                <a:latin typeface="Arial" charset="0"/>
              </a:rPr>
              <a:t> 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cs-CZ" sz="2000">
                <a:latin typeface="Arial" charset="0"/>
              </a:rPr>
              <a:t> 	</a:t>
            </a:r>
          </a:p>
          <a:p>
            <a:pPr>
              <a:lnSpc>
                <a:spcPct val="110000"/>
              </a:lnSpc>
              <a:buFontTx/>
              <a:buNone/>
              <a:defRPr/>
            </a:pPr>
            <a:r>
              <a:rPr lang="cs-CZ" sz="2400">
                <a:latin typeface="Arial" charset="0"/>
              </a:rPr>
              <a:t>RING CHROMOSOM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sz="2400">
                <a:latin typeface="Arial" charset="0"/>
              </a:rPr>
              <a:t>ISOCHROMOSOM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sz="2400">
                <a:latin typeface="Arial" charset="0"/>
              </a:rPr>
              <a:t>DICENTRICKÝ CHROMOSOM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sz="2400">
                <a:latin typeface="Arial" charset="0"/>
              </a:rPr>
              <a:t>MARKER CHROMOSOM</a:t>
            </a:r>
            <a:r>
              <a:rPr lang="cs-CZ" sz="2400" b="1">
                <a:latin typeface="Arial" charset="0"/>
              </a:rPr>
              <a:t>	</a:t>
            </a:r>
          </a:p>
          <a:p>
            <a:pPr>
              <a:lnSpc>
                <a:spcPct val="90000"/>
              </a:lnSpc>
              <a:defRPr/>
            </a:pPr>
            <a:endParaRPr lang="cs-CZ" sz="2000" b="1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cs-CZ" sz="20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F806086-F97E-401B-AE43-DA62A2FAC3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DELECE</a:t>
            </a:r>
            <a:b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INTERSTICIÁLNÍ</a:t>
            </a:r>
            <a:endParaRPr lang="cs-CZ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123" name="Picture 16" descr="dei1">
            <a:extLst>
              <a:ext uri="{FF2B5EF4-FFF2-40B4-BE49-F238E27FC236}">
                <a16:creationId xmlns:a16="http://schemas.microsoft.com/office/drawing/2014/main" id="{FC9F7F16-CAF9-4BFD-A98B-8A66C309435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825" y="2513013"/>
            <a:ext cx="1012825" cy="3570287"/>
          </a:xfrm>
          <a:noFill/>
        </p:spPr>
      </p:pic>
      <p:pic>
        <p:nvPicPr>
          <p:cNvPr id="6162" name="Picture 18" descr="dei2">
            <a:extLst>
              <a:ext uri="{FF2B5EF4-FFF2-40B4-BE49-F238E27FC236}">
                <a16:creationId xmlns:a16="http://schemas.microsoft.com/office/drawing/2014/main" id="{C72502B2-DBC2-4198-B116-C04A1CBA434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23113" y="2560638"/>
            <a:ext cx="962025" cy="3390900"/>
          </a:xfrm>
          <a:noFill/>
        </p:spPr>
      </p:pic>
      <p:pic>
        <p:nvPicPr>
          <p:cNvPr id="6165" name="Picture 21" descr="dei60">
            <a:extLst>
              <a:ext uri="{FF2B5EF4-FFF2-40B4-BE49-F238E27FC236}">
                <a16:creationId xmlns:a16="http://schemas.microsoft.com/office/drawing/2014/main" id="{A65F6576-3477-4FAF-9473-E17BC5FD0787}"/>
              </a:ext>
            </a:extLst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6675" y="2047875"/>
            <a:ext cx="1223963" cy="4319588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CEC82E3-3B71-4097-8076-D6398416D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DELECE</a:t>
            </a:r>
            <a:b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28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TERMINÁLNÍ</a:t>
            </a:r>
            <a:endParaRPr lang="cs-CZ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6147" name="Picture 10" descr="deq1">
            <a:extLst>
              <a:ext uri="{FF2B5EF4-FFF2-40B4-BE49-F238E27FC236}">
                <a16:creationId xmlns:a16="http://schemas.microsoft.com/office/drawing/2014/main" id="{DFDE2EAE-6601-4396-A2F5-F2090B58D66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5375" y="2568575"/>
            <a:ext cx="958850" cy="3386138"/>
          </a:xfrm>
          <a:noFill/>
        </p:spPr>
      </p:pic>
      <p:pic>
        <p:nvPicPr>
          <p:cNvPr id="5132" name="Picture 12" descr="deq2">
            <a:extLst>
              <a:ext uri="{FF2B5EF4-FFF2-40B4-BE49-F238E27FC236}">
                <a16:creationId xmlns:a16="http://schemas.microsoft.com/office/drawing/2014/main" id="{293F8DD3-7D65-432B-9990-2464E452988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3125" y="2617788"/>
            <a:ext cx="911225" cy="3211512"/>
          </a:xfrm>
          <a:noFill/>
        </p:spPr>
      </p:pic>
      <p:pic>
        <p:nvPicPr>
          <p:cNvPr id="5134" name="Picture 14" descr="deq60">
            <a:extLst>
              <a:ext uri="{FF2B5EF4-FFF2-40B4-BE49-F238E27FC236}">
                <a16:creationId xmlns:a16="http://schemas.microsoft.com/office/drawing/2014/main" id="{4AFE000B-F66E-4455-870D-AE005F60DBF8}"/>
              </a:ext>
            </a:extLst>
          </p:cNvPr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2563" y="2165350"/>
            <a:ext cx="1225550" cy="4321175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3D794A2-6462-447B-83F4-7139DDD79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INVERZE</a:t>
            </a:r>
            <a:b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PARACENTRICKÁ</a:t>
            </a:r>
            <a:endParaRPr lang="cs-CZ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7171" name="Picture 7" descr="inq1">
            <a:extLst>
              <a:ext uri="{FF2B5EF4-FFF2-40B4-BE49-F238E27FC236}">
                <a16:creationId xmlns:a16="http://schemas.microsoft.com/office/drawing/2014/main" id="{99B6BA21-FE51-4F7F-8019-C1717152590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9988" y="2705100"/>
            <a:ext cx="935037" cy="2933700"/>
          </a:xfrm>
          <a:noFill/>
        </p:spPr>
      </p:pic>
      <p:pic>
        <p:nvPicPr>
          <p:cNvPr id="35856" name="Picture 16" descr="inq60">
            <a:extLst>
              <a:ext uri="{FF2B5EF4-FFF2-40B4-BE49-F238E27FC236}">
                <a16:creationId xmlns:a16="http://schemas.microsoft.com/office/drawing/2014/main" id="{A0640220-6BB3-4EA9-BFE4-8D5B8FD754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128838"/>
            <a:ext cx="1189037" cy="419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Picture 17" descr="inq2">
            <a:extLst>
              <a:ext uri="{FF2B5EF4-FFF2-40B4-BE49-F238E27FC236}">
                <a16:creationId xmlns:a16="http://schemas.microsoft.com/office/drawing/2014/main" id="{0D977AEE-8362-4BB4-8314-3FC9BCC54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2705100"/>
            <a:ext cx="935037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06942E6-8B55-410E-BE53-227D7796D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INVERZE</a:t>
            </a:r>
            <a:b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cs-CZ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PERICENTRICKÁ</a:t>
            </a:r>
            <a:endParaRPr lang="cs-CZ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8195" name="Picture 11" descr="inq1">
            <a:extLst>
              <a:ext uri="{FF2B5EF4-FFF2-40B4-BE49-F238E27FC236}">
                <a16:creationId xmlns:a16="http://schemas.microsoft.com/office/drawing/2014/main" id="{4BA04D8F-5E7C-451B-921A-46C3885AB4D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7600" y="2674938"/>
            <a:ext cx="860425" cy="2933700"/>
          </a:xfrm>
          <a:noFill/>
        </p:spPr>
      </p:pic>
      <p:pic>
        <p:nvPicPr>
          <p:cNvPr id="7187" name="Picture 19" descr="inc60">
            <a:extLst>
              <a:ext uri="{FF2B5EF4-FFF2-40B4-BE49-F238E27FC236}">
                <a16:creationId xmlns:a16="http://schemas.microsoft.com/office/drawing/2014/main" id="{992F57D1-06C9-4F40-89CD-A728F0659D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19313"/>
            <a:ext cx="1193800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Picture 22" descr="inc2">
            <a:extLst>
              <a:ext uri="{FF2B5EF4-FFF2-40B4-BE49-F238E27FC236}">
                <a16:creationId xmlns:a16="http://schemas.microsoft.com/office/drawing/2014/main" id="{FA08582E-E8BE-4D90-B925-6B463C651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674938"/>
            <a:ext cx="881062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11EBBCE-FD24-40FD-AE96-596A109081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RING CHROMOSOM</a:t>
            </a:r>
          </a:p>
        </p:txBody>
      </p:sp>
      <p:pic>
        <p:nvPicPr>
          <p:cNvPr id="9219" name="Picture 10" descr="rin1">
            <a:extLst>
              <a:ext uri="{FF2B5EF4-FFF2-40B4-BE49-F238E27FC236}">
                <a16:creationId xmlns:a16="http://schemas.microsoft.com/office/drawing/2014/main" id="{3813834C-22CD-48DA-9291-728221B22CB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5338" y="2622550"/>
            <a:ext cx="1438275" cy="2857500"/>
          </a:xfrm>
          <a:noFill/>
        </p:spPr>
      </p:pic>
      <p:pic>
        <p:nvPicPr>
          <p:cNvPr id="9228" name="Picture 12" descr="rin2">
            <a:extLst>
              <a:ext uri="{FF2B5EF4-FFF2-40B4-BE49-F238E27FC236}">
                <a16:creationId xmlns:a16="http://schemas.microsoft.com/office/drawing/2014/main" id="{A288CB72-D233-4042-A337-50AC89AB2F3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5438" y="2674938"/>
            <a:ext cx="1416050" cy="2814637"/>
          </a:xfrm>
          <a:noFill/>
        </p:spPr>
      </p:pic>
      <p:pic>
        <p:nvPicPr>
          <p:cNvPr id="9230" name="Picture 14" descr="rin60">
            <a:extLst>
              <a:ext uri="{FF2B5EF4-FFF2-40B4-BE49-F238E27FC236}">
                <a16:creationId xmlns:a16="http://schemas.microsoft.com/office/drawing/2014/main" id="{75F0571A-37A3-40D7-A9E0-2A2C50C95F7B}"/>
              </a:ext>
            </a:extLst>
          </p:cNvPr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2350" y="2149475"/>
            <a:ext cx="1916113" cy="3810000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FB6EE9B-1B05-4730-A2CE-E5D34CBD3B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ISOCHROMOSOM</a:t>
            </a:r>
          </a:p>
        </p:txBody>
      </p:sp>
      <p:pic>
        <p:nvPicPr>
          <p:cNvPr id="10243" name="Picture 9" descr="iso1">
            <a:extLst>
              <a:ext uri="{FF2B5EF4-FFF2-40B4-BE49-F238E27FC236}">
                <a16:creationId xmlns:a16="http://schemas.microsoft.com/office/drawing/2014/main" id="{6F0B4AC5-F623-4F16-B0A2-677F3093CE2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538" y="2573338"/>
            <a:ext cx="1438275" cy="2857500"/>
          </a:xfrm>
          <a:noFill/>
        </p:spPr>
      </p:pic>
      <p:pic>
        <p:nvPicPr>
          <p:cNvPr id="32779" name="Picture 11" descr="iso2">
            <a:extLst>
              <a:ext uri="{FF2B5EF4-FFF2-40B4-BE49-F238E27FC236}">
                <a16:creationId xmlns:a16="http://schemas.microsoft.com/office/drawing/2014/main" id="{1A126E1C-3810-4725-97C4-A3C0596124D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5613" y="2552700"/>
            <a:ext cx="1384300" cy="2751138"/>
          </a:xfrm>
          <a:noFill/>
        </p:spPr>
      </p:pic>
      <p:pic>
        <p:nvPicPr>
          <p:cNvPr id="32781" name="Picture 13" descr="iso60">
            <a:extLst>
              <a:ext uri="{FF2B5EF4-FFF2-40B4-BE49-F238E27FC236}">
                <a16:creationId xmlns:a16="http://schemas.microsoft.com/office/drawing/2014/main" id="{C1E13D88-C48F-43ED-AE5B-F0EA66594674}"/>
              </a:ext>
            </a:extLst>
          </p:cNvPr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0775" y="2085975"/>
            <a:ext cx="2017713" cy="4008438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003366"/>
      </a:dk1>
      <a:lt1>
        <a:srgbClr val="F8F8F8"/>
      </a:lt1>
      <a:dk2>
        <a:srgbClr val="000066"/>
      </a:dk2>
      <a:lt2>
        <a:srgbClr val="00FFFF"/>
      </a:lt2>
      <a:accent1>
        <a:srgbClr val="FFFF00"/>
      </a:accent1>
      <a:accent2>
        <a:srgbClr val="99FFCC"/>
      </a:accent2>
      <a:accent3>
        <a:srgbClr val="AAAAB8"/>
      </a:accent3>
      <a:accent4>
        <a:srgbClr val="D4D4D4"/>
      </a:accent4>
      <a:accent5>
        <a:srgbClr val="FFFFAA"/>
      </a:accent5>
      <a:accent6>
        <a:srgbClr val="8AE7B9"/>
      </a:accent6>
      <a:hlink>
        <a:srgbClr val="FFFF00"/>
      </a:hlink>
      <a:folHlink>
        <a:srgbClr val="B2B2B2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0000"/>
        </a:dk1>
        <a:lt1>
          <a:srgbClr val="FFFF66"/>
        </a:lt1>
        <a:dk2>
          <a:srgbClr val="800000"/>
        </a:dk2>
        <a:lt2>
          <a:srgbClr val="FFFFFF"/>
        </a:lt2>
        <a:accent1>
          <a:srgbClr val="339933"/>
        </a:accent1>
        <a:accent2>
          <a:srgbClr val="800000"/>
        </a:accent2>
        <a:accent3>
          <a:srgbClr val="FFFFB8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000000"/>
        </a:dk1>
        <a:lt1>
          <a:srgbClr val="FFFFFF"/>
        </a:lt1>
        <a:dk2>
          <a:srgbClr val="00525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000000"/>
        </a:dk1>
        <a:lt1>
          <a:srgbClr val="FFFFFF"/>
        </a:lt1>
        <a:dk2>
          <a:srgbClr val="005250"/>
        </a:dk2>
        <a:lt2>
          <a:srgbClr val="ACE4C8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000000"/>
        </a:dk1>
        <a:lt1>
          <a:srgbClr val="FFFFFF"/>
        </a:lt1>
        <a:dk2>
          <a:srgbClr val="FFCC00"/>
        </a:dk2>
        <a:lt2>
          <a:srgbClr val="ACE4C8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000000"/>
        </a:dk1>
        <a:lt1>
          <a:srgbClr val="FFFFFF"/>
        </a:lt1>
        <a:dk2>
          <a:srgbClr val="623A00"/>
        </a:dk2>
        <a:lt2>
          <a:srgbClr val="ACE4C8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F8F8F8"/>
        </a:dk1>
        <a:lt1>
          <a:srgbClr val="FFFFFF"/>
        </a:lt1>
        <a:dk2>
          <a:srgbClr val="00FFFF"/>
        </a:dk2>
        <a:lt2>
          <a:srgbClr val="080808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D4D4D4"/>
        </a:accent4>
        <a:accent5>
          <a:srgbClr val="ADCAFF"/>
        </a:accent5>
        <a:accent6>
          <a:srgbClr val="8AE7B9"/>
        </a:accent6>
        <a:hlink>
          <a:srgbClr val="FFFF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080808"/>
        </a:dk1>
        <a:lt1>
          <a:srgbClr val="F8F8F8"/>
        </a:lt1>
        <a:dk2>
          <a:srgbClr val="000066"/>
        </a:dk2>
        <a:lt2>
          <a:srgbClr val="00FFFF"/>
        </a:lt2>
        <a:accent1>
          <a:srgbClr val="3399FF"/>
        </a:accent1>
        <a:accent2>
          <a:srgbClr val="99FFCC"/>
        </a:accent2>
        <a:accent3>
          <a:srgbClr val="AAAAB8"/>
        </a:accent3>
        <a:accent4>
          <a:srgbClr val="D4D4D4"/>
        </a:accent4>
        <a:accent5>
          <a:srgbClr val="ADCAFF"/>
        </a:accent5>
        <a:accent6>
          <a:srgbClr val="8AE7B9"/>
        </a:accent6>
        <a:hlink>
          <a:srgbClr val="FFFF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003366"/>
        </a:dk1>
        <a:lt1>
          <a:srgbClr val="F8F8F8"/>
        </a:lt1>
        <a:dk2>
          <a:srgbClr val="000066"/>
        </a:dk2>
        <a:lt2>
          <a:srgbClr val="00FFFF"/>
        </a:lt2>
        <a:accent1>
          <a:srgbClr val="3399FF"/>
        </a:accent1>
        <a:accent2>
          <a:srgbClr val="99FFCC"/>
        </a:accent2>
        <a:accent3>
          <a:srgbClr val="AAAAB8"/>
        </a:accent3>
        <a:accent4>
          <a:srgbClr val="D4D4D4"/>
        </a:accent4>
        <a:accent5>
          <a:srgbClr val="ADCAFF"/>
        </a:accent5>
        <a:accent6>
          <a:srgbClr val="8AE7B9"/>
        </a:accent6>
        <a:hlink>
          <a:srgbClr val="FFFF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003366"/>
        </a:dk1>
        <a:lt1>
          <a:srgbClr val="F8F8F8"/>
        </a:lt1>
        <a:dk2>
          <a:srgbClr val="000066"/>
        </a:dk2>
        <a:lt2>
          <a:srgbClr val="00FFFF"/>
        </a:lt2>
        <a:accent1>
          <a:srgbClr val="FFFF00"/>
        </a:accent1>
        <a:accent2>
          <a:srgbClr val="99FFCC"/>
        </a:accent2>
        <a:accent3>
          <a:srgbClr val="AAAAB8"/>
        </a:accent3>
        <a:accent4>
          <a:srgbClr val="D4D4D4"/>
        </a:accent4>
        <a:accent5>
          <a:srgbClr val="FFFFAA"/>
        </a:accent5>
        <a:accent6>
          <a:srgbClr val="8AE7B9"/>
        </a:accent6>
        <a:hlink>
          <a:srgbClr val="FFFF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1CE26C23CE53B47B80CF349BA12AD06" ma:contentTypeVersion="7" ma:contentTypeDescription="Vytvoří nový dokument" ma:contentTypeScope="" ma:versionID="299d05002be507dd365d1550457b386f">
  <xsd:schema xmlns:xsd="http://www.w3.org/2001/XMLSchema" xmlns:xs="http://www.w3.org/2001/XMLSchema" xmlns:p="http://schemas.microsoft.com/office/2006/metadata/properties" xmlns:ns2="9ba12bc5-2c73-42a2-b412-038b6f93e09c" targetNamespace="http://schemas.microsoft.com/office/2006/metadata/properties" ma:root="true" ma:fieldsID="e3c85c88813b9abcb59b5e6d8796513f" ns2:_="">
    <xsd:import namespace="9ba12bc5-2c73-42a2-b412-038b6f93e0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12bc5-2c73-42a2-b412-038b6f93e0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80D5F5-512D-4A7F-8500-815933E328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C75B3D-72B3-433D-A361-D28D55FC33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D89FF75-2E6F-4CEA-976F-58DCD11A70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a12bc5-2c73-42a2-b412-038b6f93e0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1217</Words>
  <Application>Microsoft Office PowerPoint</Application>
  <PresentationFormat>Předvádění na obrazovce (4:3)</PresentationFormat>
  <Paragraphs>246</Paragraphs>
  <Slides>28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Výchozí návrh</vt:lpstr>
      <vt:lpstr>STRUKTURNÍ ABERACE</vt:lpstr>
      <vt:lpstr>CHROMOSOMOVÉ ABERACE</vt:lpstr>
      <vt:lpstr>TYPY PŘESTAVEB</vt:lpstr>
      <vt:lpstr>DELECE  INTERSTICIÁLNÍ</vt:lpstr>
      <vt:lpstr>DELECE TERMINÁLNÍ</vt:lpstr>
      <vt:lpstr>INVERZE PARACENTRICKÁ</vt:lpstr>
      <vt:lpstr>INVERZE PERICENTRICKÁ</vt:lpstr>
      <vt:lpstr>RING CHROMOSOM</vt:lpstr>
      <vt:lpstr>ISOCHROMOSOM</vt:lpstr>
      <vt:lpstr>TRANSLOKACE RECIPROKÁ</vt:lpstr>
      <vt:lpstr>TRANSLOKACE ROBERTSONOVA</vt:lpstr>
      <vt:lpstr>MEZINÁRODNÍ CYTOGENOMICKÁ NOMENKLATURA ISCN (nejzákladnější příklady symbolů a zkratek)</vt:lpstr>
      <vt:lpstr>TURNERŮV SYNDROM DELEČNÍ FORMA</vt:lpstr>
      <vt:lpstr>CRI DU CHAT SYNDROM (SYNDROM „KOČIČÍHO KŘIKU“)</vt:lpstr>
      <vt:lpstr>Prezentace aplikace PowerPoint</vt:lpstr>
      <vt:lpstr>PRADER-WILLI SYNDROM</vt:lpstr>
      <vt:lpstr>ANGELMANŮV SYNDROM</vt:lpstr>
      <vt:lpstr>Prezentace aplikace PowerPoint</vt:lpstr>
      <vt:lpstr>Prezentace aplikace PowerPoint</vt:lpstr>
      <vt:lpstr>DOWNŮV SYNDROM TRANSLOKAČNÍ FORMA</vt:lpstr>
      <vt:lpstr>DOWNŮV SYNDROM TRANSLOKAČNÍ FORMA</vt:lpstr>
      <vt:lpstr>Zhodnoťte karyotyp otce dítěte se znaky Downova syndromu, matka 46,XX (př.11, str. 42):</vt:lpstr>
      <vt:lpstr>Prezentace aplikace PowerPoint</vt:lpstr>
      <vt:lpstr>Prezentace aplikace PowerPoint</vt:lpstr>
      <vt:lpstr>Úkol 2 – protokol: Zhodnoťte karyotyp novorozené holčičky  s translokační formou Downova syndromu. Cytogenetickým vyšetřením rodičů bylo zjištěno nosičství Robertsonské translokace 21;21 u otce dívky (př.12, str. 43):</vt:lpstr>
      <vt:lpstr>Úkol 2 – protokol Otázka 2-1: Bude v případě další gravidity těchto rodičů indikována invazivní prenatální diagnostika? V jakém procentu případů lze očekávat opakování diagnózy Downova syndromu u potomka?</vt:lpstr>
      <vt:lpstr>Prezentace aplikace PowerPoint</vt:lpstr>
      <vt:lpstr>Úkol 3 – protokol: Zapište typ strukturní aberace, která změnila strukturu původního chromosomu A-B-C-D  E-F-G-H.</vt:lpstr>
    </vt:vector>
  </TitlesOfParts>
  <Company>ÚBLG 1. LF UK a VFN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Biol-Magix</dc:creator>
  <cp:lastModifiedBy>Mihalová Romana, MUDr.</cp:lastModifiedBy>
  <cp:revision>246</cp:revision>
  <dcterms:created xsi:type="dcterms:W3CDTF">2004-03-30T06:27:31Z</dcterms:created>
  <dcterms:modified xsi:type="dcterms:W3CDTF">2021-03-23T11:58:46Z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0x01010011CE26C23CE53B47B80CF349BA12AD06</vt:lpwstr>
  </property>
</Properties>
</file>