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5" r:id="rId3"/>
    <p:sldId id="264" r:id="rId4"/>
    <p:sldId id="282" r:id="rId5"/>
    <p:sldId id="287" r:id="rId6"/>
    <p:sldId id="288" r:id="rId7"/>
    <p:sldId id="283" r:id="rId8"/>
    <p:sldId id="289" r:id="rId9"/>
    <p:sldId id="278" r:id="rId10"/>
    <p:sldId id="284" r:id="rId11"/>
    <p:sldId id="285" r:id="rId12"/>
    <p:sldId id="286" r:id="rId13"/>
    <p:sldId id="276" r:id="rId14"/>
    <p:sldId id="279" r:id="rId15"/>
    <p:sldId id="280" r:id="rId16"/>
    <p:sldId id="277" r:id="rId17"/>
    <p:sldId id="281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9BBE3-B46F-46E7-9DBC-8FFE3E1A06D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6A50D-C99E-48AE-98FB-F5823E7C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72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7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5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8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83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3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9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54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Praktická </a:t>
            </a:r>
            <a:r>
              <a:rPr lang="cs-CZ" dirty="0" smtClean="0"/>
              <a:t>identita. Christine </a:t>
            </a:r>
            <a:r>
              <a:rPr lang="cs-CZ" dirty="0" err="1" smtClean="0"/>
              <a:t>Korsgaard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13. 11. 2017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786" y="4455620"/>
            <a:ext cx="7427383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Jean-Paul Sartre: existencialismus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a) křesťanský (Gabriel Marcel, Karl </a:t>
            </a:r>
            <a:r>
              <a:rPr lang="cs-CZ" sz="2400" dirty="0" err="1" smtClean="0"/>
              <a:t>Jaspers</a:t>
            </a:r>
            <a:r>
              <a:rPr lang="cs-CZ" sz="2400" dirty="0" smtClean="0"/>
              <a:t>…)</a:t>
            </a:r>
          </a:p>
          <a:p>
            <a:pPr marL="109728" indent="0">
              <a:buNone/>
            </a:pPr>
            <a:r>
              <a:rPr lang="cs-CZ" sz="2400" dirty="0" smtClean="0"/>
              <a:t>b) </a:t>
            </a:r>
            <a:r>
              <a:rPr lang="cs-CZ" sz="2400" dirty="0" err="1" smtClean="0"/>
              <a:t>atheistický</a:t>
            </a:r>
            <a:r>
              <a:rPr lang="cs-CZ" sz="2400" dirty="0" smtClean="0"/>
              <a:t> (Martin 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, Jean-Paul Sartre…</a:t>
            </a:r>
          </a:p>
          <a:p>
            <a:pPr marL="109728" indent="0">
              <a:buNone/>
            </a:pPr>
            <a:endParaRPr lang="fr-FR" sz="2400" dirty="0" smtClean="0"/>
          </a:p>
          <a:p>
            <a:pPr marL="109728" indent="0">
              <a:buNone/>
            </a:pPr>
            <a:endParaRPr lang="fr-FR" sz="2400" dirty="0" smtClean="0"/>
          </a:p>
          <a:p>
            <a:pPr marL="365760" lvl="1" indent="0">
              <a:buNone/>
            </a:pPr>
            <a:r>
              <a:rPr lang="cs-CZ" sz="2400" dirty="0"/>
              <a:t>Jean-Paul Sartre, </a:t>
            </a:r>
            <a:r>
              <a:rPr lang="cs-CZ" sz="2400" i="1" dirty="0"/>
              <a:t>Existencialismus je humanismus, </a:t>
            </a:r>
            <a:r>
              <a:rPr lang="cs-CZ" sz="2400" dirty="0"/>
              <a:t>přel. P. Horák, Vyšehrad, Praha 2004</a:t>
            </a:r>
            <a:endParaRPr lang="en-US" sz="2400" dirty="0"/>
          </a:p>
          <a:p>
            <a:pPr marL="365760" lvl="1" indent="0">
              <a:buNone/>
            </a:pPr>
            <a:r>
              <a:rPr lang="cs-CZ" sz="2400" dirty="0"/>
              <a:t>Jean-Paul Sartre, </a:t>
            </a:r>
            <a:r>
              <a:rPr lang="cs-CZ" sz="2400" i="1" dirty="0" err="1"/>
              <a:t>L’existentialisme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 </a:t>
            </a:r>
            <a:r>
              <a:rPr lang="cs-CZ" sz="2400" i="1" dirty="0" err="1"/>
              <a:t>un</a:t>
            </a:r>
            <a:r>
              <a:rPr lang="cs-CZ" sz="2400" i="1" dirty="0"/>
              <a:t> humanisme</a:t>
            </a:r>
            <a:r>
              <a:rPr lang="cs-CZ" sz="2400" dirty="0"/>
              <a:t>, </a:t>
            </a:r>
            <a:r>
              <a:rPr lang="cs-CZ" sz="2400" dirty="0" err="1"/>
              <a:t>Gallimard</a:t>
            </a:r>
            <a:r>
              <a:rPr lang="cs-CZ" sz="2400" dirty="0"/>
              <a:t>, Paris 1996 (1. vyd. 1946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479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err="1"/>
              <a:t>Atheistický</a:t>
            </a:r>
            <a:r>
              <a:rPr lang="cs-CZ" sz="2400" dirty="0"/>
              <a:t> existencialismus: „existence předchází esenci“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opak: nůž na papír (soubor vlastností předchází jeho existenci, která je předem určená); idea člověka v Boží mysli; představa o „lidské přirozenosti“.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„pokud Bůh neexistuje, je zde přinejmenším jedna bytost, v jejímž případě existence předchází esenci, bytost, která existuje ještě předtím, než může být definována jakýmkoli pojmem… Člověk … zprvu není ničím. Bude až posléze, a bude takový, jaký se utvoří.“ (</a:t>
            </a:r>
            <a:r>
              <a:rPr lang="fr-FR" sz="2400" dirty="0"/>
              <a:t>« Il ne </a:t>
            </a:r>
            <a:r>
              <a:rPr lang="fr-FR" sz="2400" dirty="0" smtClean="0"/>
              <a:t>ser</a:t>
            </a:r>
            <a:r>
              <a:rPr lang="cs-CZ" sz="2400" dirty="0"/>
              <a:t>a</a:t>
            </a:r>
            <a:r>
              <a:rPr lang="fr-FR" sz="2400" dirty="0" smtClean="0"/>
              <a:t> </a:t>
            </a:r>
            <a:r>
              <a:rPr lang="fr-FR" sz="2400" dirty="0"/>
              <a:t>qu’ensuite, et il sera tel qu’il se se sera fait. </a:t>
            </a:r>
            <a:r>
              <a:rPr lang="fr-FR" sz="2400" dirty="0" smtClean="0"/>
              <a:t>»; orig. 29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022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200" u="sng" dirty="0" smtClean="0"/>
              <a:t>„Existencialismus“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rozvrh („projet“)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volba (</a:t>
            </a:r>
            <a:r>
              <a:rPr lang="fr-FR" sz="2200" dirty="0" smtClean="0"/>
              <a:t>« choix », « l’homme es choisit »; </a:t>
            </a:r>
            <a:r>
              <a:rPr lang="cs-CZ" sz="2200" dirty="0" err="1" smtClean="0"/>
              <a:t>orig</a:t>
            </a:r>
            <a:r>
              <a:rPr lang="cs-CZ" sz="2200" dirty="0" smtClean="0"/>
              <a:t>. 31)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úzkost (</a:t>
            </a:r>
            <a:r>
              <a:rPr lang="cs-CZ" sz="2200" dirty="0" err="1" smtClean="0"/>
              <a:t>angoisse</a:t>
            </a:r>
            <a:r>
              <a:rPr lang="cs-CZ" sz="22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„pocit jeho naprosté a hluboké zodpovědnosti“ (</a:t>
            </a:r>
            <a:r>
              <a:rPr lang="cs-CZ" sz="2200" dirty="0" err="1" smtClean="0"/>
              <a:t>orig</a:t>
            </a:r>
            <a:r>
              <a:rPr lang="cs-CZ" sz="2200" dirty="0" smtClean="0"/>
              <a:t>. 33)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př. Abraham: i když hlas velí obětovat syna, „jsem to vždy já, kdo rozhodnul, že tento hlas je hlasem anděla“ (35)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opuštěnost (</a:t>
            </a:r>
            <a:r>
              <a:rPr lang="cs-CZ" sz="2200" dirty="0" err="1" smtClean="0"/>
              <a:t>délaissement</a:t>
            </a:r>
            <a:r>
              <a:rPr lang="cs-CZ" sz="22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člověk je svobodný a sám</a:t>
            </a:r>
            <a:r>
              <a:rPr lang="fr-FR" sz="2200" dirty="0" smtClean="0"/>
              <a:t>; « condamné à être libre » </a:t>
            </a:r>
            <a:r>
              <a:rPr lang="cs-CZ" sz="2200" dirty="0" smtClean="0"/>
              <a:t>(39)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zoufalství (</a:t>
            </a:r>
            <a:r>
              <a:rPr lang="cs-CZ" sz="2200" dirty="0" err="1" smtClean="0"/>
              <a:t>désespoir</a:t>
            </a:r>
            <a:r>
              <a:rPr lang="cs-CZ" sz="22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„jednat bez naděje“ (48), tj. angažovat se bez iluzí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4839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Jean-Paul Sartre: dilema a tvorba sebe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Příklad morálního dilematu</a:t>
            </a:r>
            <a:r>
              <a:rPr lang="cs-CZ" sz="2400" dirty="0" smtClean="0"/>
              <a:t>:</a:t>
            </a:r>
          </a:p>
          <a:p>
            <a:pPr marL="109728" indent="0">
              <a:buNone/>
            </a:pPr>
            <a:r>
              <a:rPr lang="cs-CZ" sz="2400" dirty="0" smtClean="0"/>
              <a:t>mladík „měl </a:t>
            </a:r>
            <a:r>
              <a:rPr lang="cs-CZ" sz="2400" dirty="0"/>
              <a:t>před sebou dva značně odlišné typy jednání: jedno konkrétní, bezprostřední, ale vztahující se jen k jednomu jedinci; anebo jednání vztahující se k nekonečně širšímu celku, k národnímu kolektivu, které však bylo dvojznačné a jehož průběh mohl být narušen</a:t>
            </a:r>
            <a:r>
              <a:rPr lang="cs-CZ" sz="2400" dirty="0" smtClean="0"/>
              <a:t>.“ (26n./</a:t>
            </a:r>
            <a:r>
              <a:rPr lang="cs-CZ" sz="2400" dirty="0" err="1" smtClean="0"/>
              <a:t>orig</a:t>
            </a:r>
            <a:r>
              <a:rPr lang="cs-CZ" sz="2400" dirty="0" smtClean="0"/>
              <a:t>. 42)</a:t>
            </a:r>
          </a:p>
          <a:p>
            <a:pPr marL="109728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17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Jean-Paul Sartre: popis dilematu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cs-CZ" sz="2400" u="sng" dirty="0"/>
              <a:t>teze 1</a:t>
            </a:r>
            <a:r>
              <a:rPr lang="cs-CZ" sz="2400" dirty="0"/>
              <a:t>: existují zásadní dilemata (radikální volba</a:t>
            </a:r>
            <a:r>
              <a:rPr lang="cs-CZ" sz="2400" dirty="0" smtClean="0"/>
              <a:t>)</a:t>
            </a:r>
          </a:p>
          <a:p>
            <a:pPr marL="109728" lvl="0" indent="0">
              <a:buNone/>
            </a:pPr>
            <a:endParaRPr lang="en-US" sz="2400" dirty="0"/>
          </a:p>
          <a:p>
            <a:pPr marL="109728" lvl="0" indent="0">
              <a:buNone/>
            </a:pPr>
            <a:r>
              <a:rPr lang="cs-CZ" sz="2400" u="sng" dirty="0" smtClean="0"/>
              <a:t>teze </a:t>
            </a:r>
            <a:r>
              <a:rPr lang="cs-CZ" sz="2400" u="sng" dirty="0"/>
              <a:t>2</a:t>
            </a:r>
            <a:r>
              <a:rPr lang="cs-CZ" sz="2400" dirty="0"/>
              <a:t>: žádná existující morálka nepomůže takové dilema rozhodnout</a:t>
            </a:r>
            <a:endParaRPr lang="en-US" sz="2400" dirty="0"/>
          </a:p>
          <a:p>
            <a:pPr lvl="2"/>
            <a:r>
              <a:rPr lang="cs-CZ" sz="2400" dirty="0" smtClean="0"/>
              <a:t>křesťanská </a:t>
            </a:r>
            <a:r>
              <a:rPr lang="cs-CZ" sz="2400" dirty="0"/>
              <a:t>nauka (milovat bližního) nepomůže, neboť není zřejmé, </a:t>
            </a:r>
            <a:r>
              <a:rPr lang="cs-CZ" sz="2400" i="1" dirty="0"/>
              <a:t>kterého</a:t>
            </a:r>
            <a:r>
              <a:rPr lang="cs-CZ" sz="2400" dirty="0"/>
              <a:t> bližního (</a:t>
            </a:r>
            <a:r>
              <a:rPr lang="cs-CZ" sz="2400" dirty="0" smtClean="0"/>
              <a:t>26)</a:t>
            </a:r>
            <a:endParaRPr lang="cs-CZ" sz="2800" dirty="0"/>
          </a:p>
          <a:p>
            <a:pPr lvl="2"/>
            <a:r>
              <a:rPr lang="cs-CZ" sz="2400" dirty="0" smtClean="0"/>
              <a:t>ani </a:t>
            </a:r>
            <a:r>
              <a:rPr lang="cs-CZ" sz="2400" dirty="0"/>
              <a:t>kantovská morálka: koho mám určit jako účel (druhý se </a:t>
            </a:r>
            <a:r>
              <a:rPr lang="cs-CZ" sz="2400" i="1" dirty="0"/>
              <a:t>právě</a:t>
            </a:r>
            <a:r>
              <a:rPr lang="cs-CZ" sz="2400" dirty="0"/>
              <a:t> </a:t>
            </a:r>
            <a:r>
              <a:rPr lang="cs-CZ" sz="2400" i="1" dirty="0"/>
              <a:t>tím </a:t>
            </a:r>
            <a:r>
              <a:rPr lang="cs-CZ" sz="2400" dirty="0"/>
              <a:t>stane prostředkem)? (27n</a:t>
            </a:r>
            <a:r>
              <a:rPr lang="cs-CZ" sz="2400" dirty="0" smtClean="0"/>
              <a:t>.)</a:t>
            </a:r>
            <a:endParaRPr lang="cs-CZ" sz="2800" dirty="0"/>
          </a:p>
          <a:p>
            <a:pPr lvl="2"/>
            <a:r>
              <a:rPr lang="cs-CZ" sz="2400" dirty="0" smtClean="0"/>
              <a:t>morálka </a:t>
            </a:r>
            <a:r>
              <a:rPr lang="cs-CZ" sz="2400" dirty="0"/>
              <a:t>citu: ale jak určit hodnotu citu? (28n</a:t>
            </a:r>
            <a:r>
              <a:rPr lang="cs-CZ" sz="2400" dirty="0" smtClean="0"/>
              <a:t>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47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Jean-Paul Sartre: popis dilematu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lvl="0" indent="0">
              <a:buNone/>
            </a:pPr>
            <a:r>
              <a:rPr lang="cs-CZ" sz="2600" u="sng" dirty="0"/>
              <a:t>teze 3</a:t>
            </a:r>
            <a:r>
              <a:rPr lang="cs-CZ" sz="2600" dirty="0"/>
              <a:t>: </a:t>
            </a:r>
            <a:r>
              <a:rPr lang="cs-CZ" sz="2600" dirty="0" smtClean="0"/>
              <a:t>hodnotu jednotlivých prvků situace definujeme až činem (rozhodnutím)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to </a:t>
            </a:r>
            <a:r>
              <a:rPr lang="cs-CZ" sz="2400" dirty="0"/>
              <a:t>platí </a:t>
            </a:r>
            <a:r>
              <a:rPr lang="cs-CZ" sz="2400" dirty="0" smtClean="0"/>
              <a:t>o citu: „cit se utváří prostřednictvím našich činů; nemohu se na něj obracet, aby mi v mé věci poradil“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a také o </a:t>
            </a:r>
            <a:r>
              <a:rPr lang="cs-CZ" sz="2400" dirty="0"/>
              <a:t>radě, kterou hledám u druhého (již jsem rozhodl, jaká </a:t>
            </a:r>
            <a:r>
              <a:rPr lang="cs-CZ" sz="2400" dirty="0" smtClean="0"/>
              <a:t>bude, či jakou váhu jí přisoudím)</a:t>
            </a:r>
            <a:endParaRPr lang="en-US" sz="2400" dirty="0"/>
          </a:p>
          <a:p>
            <a:pPr marL="109728" indent="0">
              <a:buNone/>
            </a:pPr>
            <a:r>
              <a:rPr lang="cs-CZ" sz="2800" dirty="0"/>
              <a:t> </a:t>
            </a:r>
            <a:endParaRPr lang="en-US" sz="3200" dirty="0"/>
          </a:p>
          <a:p>
            <a:pPr marL="109728" lvl="0" indent="0">
              <a:buNone/>
            </a:pPr>
            <a:r>
              <a:rPr lang="cs-CZ" sz="2600" u="sng" dirty="0" smtClean="0"/>
              <a:t>závěr</a:t>
            </a:r>
            <a:r>
              <a:rPr lang="cs-CZ" sz="2600" dirty="0" smtClean="0"/>
              <a:t>: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600" dirty="0" smtClean="0"/>
              <a:t>morální dilema existuje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600" dirty="0" smtClean="0"/>
              <a:t>člověk je (v takové situaci) sám </a:t>
            </a:r>
            <a:r>
              <a:rPr lang="cs-CZ" sz="2600" dirty="0"/>
              <a:t>počátkem </a:t>
            </a:r>
            <a:r>
              <a:rPr lang="cs-CZ" sz="2600" dirty="0" smtClean="0"/>
              <a:t>volby</a:t>
            </a:r>
            <a:endParaRPr lang="en-US" sz="2600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Charles </a:t>
            </a:r>
            <a:r>
              <a:rPr lang="cs-CZ" dirty="0" err="1" smtClean="0"/>
              <a:t>Taylor</a:t>
            </a:r>
            <a:r>
              <a:rPr lang="cs-CZ" dirty="0" smtClean="0"/>
              <a:t>: identita a silná hodnocení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 smtClean="0"/>
              <a:t>teze 1</a:t>
            </a:r>
            <a:r>
              <a:rPr lang="cs-CZ" sz="2400" dirty="0" smtClean="0"/>
              <a:t>: ano, existují zásadní dilemata</a:t>
            </a:r>
          </a:p>
          <a:p>
            <a:pPr marL="109728" indent="0">
              <a:buNone/>
            </a:pPr>
            <a:endParaRPr lang="cs-CZ" dirty="0" smtClean="0"/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cs-CZ" sz="2400" u="sng" dirty="0" smtClean="0"/>
              <a:t>důsledek</a:t>
            </a:r>
            <a:r>
              <a:rPr lang="cs-CZ" sz="2400" dirty="0" smtClean="0"/>
              <a:t>: popření </a:t>
            </a:r>
            <a:r>
              <a:rPr lang="cs-CZ" sz="2400" u="sng" dirty="0" smtClean="0"/>
              <a:t>teze 3 </a:t>
            </a:r>
            <a:r>
              <a:rPr lang="cs-CZ" sz="2400" dirty="0" smtClean="0"/>
              <a:t>(hodnoty – citu, rady druhého - určujeme svou volbou)</a:t>
            </a:r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skutečný důsledek teze 1: existují silná hodnocení, která jsme nevytvořili, neboť jen díky nim může vzniknout situace zásadního dilematu.</a:t>
            </a:r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zobecnění: „horizont zásadních hodnocení“ spoluutváří lidskou identitu („pojem </a:t>
            </a:r>
            <a:r>
              <a:rPr lang="cs-CZ" sz="2400" dirty="0"/>
              <a:t>identity je spjat s pojmem konkrétních silných hodnocení, která jsou neoddělitelná ode mne sama</a:t>
            </a:r>
            <a:r>
              <a:rPr lang="cs-CZ" sz="2400" dirty="0" smtClean="0"/>
              <a:t>.“)</a:t>
            </a:r>
          </a:p>
          <a:p>
            <a:pPr marL="708660" lvl="1" indent="-342900"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365760" lvl="1" indent="0">
              <a:buNone/>
            </a:pPr>
            <a:r>
              <a:rPr lang="cs-CZ" sz="2400" dirty="0" smtClean="0"/>
              <a:t>Charles </a:t>
            </a:r>
            <a:r>
              <a:rPr lang="cs-CZ" sz="2400" dirty="0" err="1" smtClean="0"/>
              <a:t>Taylor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What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is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human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agency</a:t>
            </a:r>
            <a:r>
              <a:rPr lang="cs-CZ" sz="2400" i="1" dirty="0" smtClean="0"/>
              <a:t>?, </a:t>
            </a:r>
            <a:r>
              <a:rPr lang="cs-CZ" sz="2400" dirty="0" smtClean="0"/>
              <a:t>in: </a:t>
            </a:r>
            <a:r>
              <a:rPr lang="cs-CZ" sz="2400" dirty="0" err="1" smtClean="0"/>
              <a:t>Taylor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Human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Agency</a:t>
            </a:r>
            <a:r>
              <a:rPr lang="cs-CZ" sz="2400" i="1" dirty="0" smtClean="0"/>
              <a:t> and </a:t>
            </a:r>
            <a:r>
              <a:rPr lang="cs-CZ" sz="2400" i="1" dirty="0" err="1" smtClean="0"/>
              <a:t>Language</a:t>
            </a:r>
            <a:r>
              <a:rPr lang="cs-CZ" sz="2400" dirty="0" smtClean="0"/>
              <a:t>. </a:t>
            </a:r>
            <a:r>
              <a:rPr lang="cs-CZ" sz="2400" i="1" dirty="0" err="1" smtClean="0"/>
              <a:t>Philosophical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Papers</a:t>
            </a:r>
            <a:r>
              <a:rPr lang="cs-CZ" sz="2400" i="1" dirty="0" smtClean="0"/>
              <a:t> I</a:t>
            </a:r>
            <a:r>
              <a:rPr lang="cs-CZ" sz="2400" dirty="0" smtClean="0"/>
              <a:t>, CUP 1985, str. 15-44.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04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Charles </a:t>
            </a:r>
            <a:r>
              <a:rPr lang="cs-CZ" dirty="0" err="1" smtClean="0"/>
              <a:t>Taylor</a:t>
            </a:r>
            <a:r>
              <a:rPr lang="cs-CZ" dirty="0" smtClean="0"/>
              <a:t>: identita a silná hodnocení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Pojem identity nás přivádí ke konkrétním hodnocením, která jsou zásadní, neboť jsou nepostradatelným horizontem či základem, díky němuž přemýšlíme a hodnotíme jakožto osoby. Ztráta či nenalezení tohoto horizontu je skutečně děsivou zkušeností rozkladu a ztráty. Proto poté, co jsme ztratili vládu nad tím, kdo jsme [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lost</a:t>
            </a:r>
            <a:r>
              <a:rPr lang="cs-CZ" sz="2400" dirty="0"/>
              <a:t> </a:t>
            </a:r>
            <a:r>
              <a:rPr lang="cs-CZ" sz="2400" dirty="0" err="1"/>
              <a:t>our</a:t>
            </a:r>
            <a:r>
              <a:rPr lang="cs-CZ" sz="2400" dirty="0"/>
              <a:t> </a:t>
            </a:r>
            <a:r>
              <a:rPr lang="cs-CZ" sz="2400" dirty="0" err="1"/>
              <a:t>grip</a:t>
            </a:r>
            <a:r>
              <a:rPr lang="cs-CZ" sz="2400" dirty="0"/>
              <a:t> on </a:t>
            </a:r>
            <a:r>
              <a:rPr lang="cs-CZ" sz="2400" dirty="0" err="1"/>
              <a:t>who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are], můžeme mluvit o „krizi identity“. Já [A </a:t>
            </a:r>
            <a:r>
              <a:rPr lang="cs-CZ" sz="2400" dirty="0" err="1"/>
              <a:t>self</a:t>
            </a:r>
            <a:r>
              <a:rPr lang="cs-CZ" sz="2400" dirty="0"/>
              <a:t>] se rozhoduje a jedná na základě podstatných hodnocení</a:t>
            </a:r>
            <a:r>
              <a:rPr lang="cs-CZ" sz="2400" dirty="0" smtClean="0"/>
              <a:t>.“ (str. 35).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silná hodnocení (a) nejsou zvolená, (b) nejsou neměnná; např. když např. popisuji (lépe artikuluji) své touhy, jejich formulace „nenechává svůj předmět beze změny“.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185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en-US" dirty="0" err="1" smtClean="0"/>
              <a:t>ýznam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/>
              <a:t>„identity“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en-US" dirty="0"/>
              <a:t> k </a:t>
            </a:r>
            <a:r>
              <a:rPr lang="en-US" dirty="0" err="1"/>
              <a:t>osobám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cs-CZ" sz="2400" dirty="0" smtClean="0"/>
              <a:t>1. nepřerušená existence v čase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   zaručovaná tělesnou složkou osoby (typicky mozek)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   zaručovaná duševním životem osoby (</a:t>
            </a:r>
            <a:r>
              <a:rPr lang="cs-CZ" sz="2400" dirty="0" err="1" smtClean="0"/>
              <a:t>typicka</a:t>
            </a:r>
            <a:r>
              <a:rPr lang="cs-CZ" sz="2400" dirty="0" smtClean="0"/>
              <a:t> paměť)</a:t>
            </a:r>
          </a:p>
          <a:p>
            <a:pPr marL="109728" indent="0">
              <a:buNone/>
            </a:pPr>
            <a:r>
              <a:rPr lang="cs-CZ" sz="2400" dirty="0" smtClean="0"/>
              <a:t>2. jednota jako výraz sebe-utváření osoby</a:t>
            </a:r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Locke: </a:t>
            </a:r>
            <a:r>
              <a:rPr lang="cs-CZ" sz="2200" dirty="0" err="1" smtClean="0"/>
              <a:t>self-concernment</a:t>
            </a:r>
            <a:endParaRPr lang="cs-CZ" sz="2200" dirty="0" smtClean="0"/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Ch. </a:t>
            </a:r>
            <a:r>
              <a:rPr lang="cs-CZ" sz="2200" dirty="0" err="1" smtClean="0"/>
              <a:t>Korsgaard</a:t>
            </a:r>
            <a:r>
              <a:rPr lang="cs-CZ" sz="2200" dirty="0" smtClean="0"/>
              <a:t>: „</a:t>
            </a:r>
            <a:r>
              <a:rPr lang="cs-CZ" sz="2200" dirty="0" err="1" smtClean="0"/>
              <a:t>self-constituition</a:t>
            </a:r>
            <a:r>
              <a:rPr lang="cs-CZ" sz="2200" dirty="0" smtClean="0"/>
              <a:t>“</a:t>
            </a:r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A. </a:t>
            </a:r>
            <a:r>
              <a:rPr lang="cs-CZ" sz="2200" dirty="0" err="1" smtClean="0"/>
              <a:t>MacIntyre</a:t>
            </a:r>
            <a:r>
              <a:rPr lang="cs-CZ" sz="2200" dirty="0" smtClean="0"/>
              <a:t>: jednota osoby je jednota života (příběhu), který osoba utváří</a:t>
            </a:r>
          </a:p>
        </p:txBody>
      </p:sp>
    </p:spTree>
    <p:extLst>
      <p:ext uri="{BB962C8B-B14F-4D97-AF65-F5344CB8AC3E}">
        <p14:creationId xmlns:p14="http://schemas.microsoft.com/office/powerpoint/2010/main" val="344728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Christine </a:t>
            </a:r>
            <a:r>
              <a:rPr lang="cs-CZ" dirty="0" err="1" smtClean="0"/>
              <a:t>Korsgaard</a:t>
            </a:r>
            <a:r>
              <a:rPr lang="cs-CZ" dirty="0" smtClean="0"/>
              <a:t>: praktická identita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cs-CZ" sz="2400" dirty="0" smtClean="0"/>
              <a:t>Teze: důvody, „proč na sebe pohlížím jako na činitele/jednajícího [agent] jenž je totožný s činitelem, který bude mé tělo obývat v budoucnu, nejsou metafyzické, nýbrž praktické“.</a:t>
            </a:r>
            <a:endParaRPr lang="cs-CZ" sz="2400" i="1" dirty="0" smtClean="0"/>
          </a:p>
          <a:p>
            <a:pPr marL="365760" lvl="1" indent="0">
              <a:buNone/>
            </a:pPr>
            <a:endParaRPr lang="cs-CZ" sz="2400" i="1" dirty="0"/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cs-CZ" sz="2400" i="1" dirty="0" err="1" smtClean="0"/>
              <a:t>Personal</a:t>
            </a:r>
            <a:r>
              <a:rPr lang="cs-CZ" sz="2400" i="1" dirty="0" smtClean="0"/>
              <a:t> </a:t>
            </a:r>
            <a:r>
              <a:rPr lang="cs-CZ" sz="2400" i="1" dirty="0"/>
              <a:t>Identity and </a:t>
            </a:r>
            <a:r>
              <a:rPr lang="cs-CZ" sz="2400" i="1" dirty="0" err="1"/>
              <a:t>the</a:t>
            </a:r>
            <a:r>
              <a:rPr lang="cs-CZ" sz="2400" i="1" dirty="0"/>
              <a:t> Unity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Agency</a:t>
            </a:r>
            <a:r>
              <a:rPr lang="cs-CZ" sz="2400" i="1" dirty="0"/>
              <a:t>: A </a:t>
            </a:r>
            <a:r>
              <a:rPr lang="cs-CZ" sz="2400" i="1" dirty="0" err="1"/>
              <a:t>Kantian</a:t>
            </a:r>
            <a:r>
              <a:rPr lang="cs-CZ" sz="2400" i="1" dirty="0"/>
              <a:t> Response to </a:t>
            </a:r>
            <a:r>
              <a:rPr lang="cs-CZ" sz="2400" i="1" dirty="0" err="1" smtClean="0"/>
              <a:t>Parfit</a:t>
            </a:r>
            <a:r>
              <a:rPr lang="cs-CZ" sz="2400" i="1" dirty="0" smtClean="0"/>
              <a:t>, </a:t>
            </a:r>
            <a:r>
              <a:rPr lang="en-US" sz="2400" dirty="0"/>
              <a:t>in: R. Martin, J. Barresi, </a:t>
            </a:r>
            <a:r>
              <a:rPr lang="en-US" sz="2400" i="1" dirty="0"/>
              <a:t>Personal Identity</a:t>
            </a:r>
            <a:r>
              <a:rPr lang="en-US" sz="2400" dirty="0"/>
              <a:t>, Blackwell 2003, 168-183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cs-CZ" sz="2400" i="1" dirty="0" err="1" smtClean="0"/>
              <a:t>Self-Constitution</a:t>
            </a:r>
            <a:r>
              <a:rPr lang="cs-CZ" sz="2400" i="1" dirty="0" smtClean="0"/>
              <a:t>. </a:t>
            </a:r>
            <a:r>
              <a:rPr lang="cs-CZ" sz="2400" i="1" dirty="0" err="1" smtClean="0"/>
              <a:t>Agency</a:t>
            </a:r>
            <a:r>
              <a:rPr lang="cs-CZ" sz="2400" i="1" dirty="0" smtClean="0"/>
              <a:t>, Identity, and Integrity, </a:t>
            </a:r>
            <a:r>
              <a:rPr lang="cs-CZ" sz="2400" dirty="0" smtClean="0"/>
              <a:t>OUP 2009</a:t>
            </a:r>
            <a:endParaRPr lang="cs-CZ" sz="2400" i="1" dirty="0" smtClean="0"/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3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Christine </a:t>
            </a:r>
            <a:r>
              <a:rPr lang="cs-CZ" dirty="0" err="1" smtClean="0"/>
              <a:t>Korsgaard</a:t>
            </a:r>
            <a:r>
              <a:rPr lang="cs-CZ" dirty="0" smtClean="0"/>
              <a:t>: praktická identita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 smtClean="0"/>
              <a:t>Mohu být toutéž osobou v „jednom čase“ („</a:t>
            </a:r>
            <a:r>
              <a:rPr lang="cs-CZ" sz="2400" u="sng" dirty="0" err="1" smtClean="0"/>
              <a:t>at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one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time</a:t>
            </a:r>
            <a:r>
              <a:rPr lang="cs-CZ" sz="2400" u="sng" dirty="0" smtClean="0"/>
              <a:t>“)?</a:t>
            </a:r>
          </a:p>
          <a:p>
            <a:pPr marL="109728" indent="0">
              <a:buNone/>
            </a:pPr>
            <a:r>
              <a:rPr lang="cs-CZ" sz="2400" dirty="0" smtClean="0"/>
              <a:t>V jednom okamžiku konáme a zakoušíme mnoho věcí (</a:t>
            </a:r>
            <a:r>
              <a:rPr lang="cs-CZ" sz="2200" dirty="0" smtClean="0"/>
              <a:t>čteme článek, cítíme žízeň, teplo…) a máme řadu rysů, které nevstupují do aktuální zkušenosti (zájmy, ambice, ctnosti, neřesti, plány..). Jsme s </a:t>
            </a:r>
            <a:r>
              <a:rPr lang="cs-CZ" sz="2200" dirty="0" err="1" smtClean="0"/>
              <a:t>Humem</a:t>
            </a:r>
            <a:r>
              <a:rPr lang="cs-CZ" sz="2200" dirty="0" smtClean="0"/>
              <a:t> řečeno „svazkem“ („</a:t>
            </a:r>
            <a:r>
              <a:rPr lang="cs-CZ" sz="2200" dirty="0" err="1" smtClean="0"/>
              <a:t>bundle</a:t>
            </a:r>
            <a:r>
              <a:rPr lang="cs-CZ" sz="2200" dirty="0" smtClean="0"/>
              <a:t>“).</a:t>
            </a:r>
          </a:p>
          <a:p>
            <a:pPr marL="109728" indent="0">
              <a:buNone/>
            </a:pPr>
            <a:r>
              <a:rPr lang="cs-CZ" sz="2200" dirty="0" smtClean="0"/>
              <a:t>A přece vycházíme z představy, že jsme při jednání jednotní („</a:t>
            </a:r>
            <a:r>
              <a:rPr lang="cs-CZ" sz="2200" dirty="0" err="1" smtClean="0"/>
              <a:t>unified</a:t>
            </a:r>
            <a:r>
              <a:rPr lang="cs-CZ" sz="2200" dirty="0" smtClean="0"/>
              <a:t> agend“)</a:t>
            </a:r>
            <a:endParaRPr lang="cs-CZ" sz="2200" dirty="0"/>
          </a:p>
          <a:p>
            <a:pPr marL="708660" lvl="1" indent="-342900">
              <a:buAutoNum type="alphaLcParenR"/>
            </a:pPr>
            <a:r>
              <a:rPr lang="cs-CZ" sz="2200" dirty="0" smtClean="0"/>
              <a:t>„holá nutnost odstranit konflikt mezi různými motivy“ (i osoba s rozdělenými hemisférami – </a:t>
            </a:r>
            <a:r>
              <a:rPr lang="cs-CZ" sz="2200" dirty="0" err="1" smtClean="0"/>
              <a:t>Parfitův</a:t>
            </a:r>
            <a:r>
              <a:rPr lang="cs-CZ" sz="2200" dirty="0" smtClean="0"/>
              <a:t> příklad – je v jednom okamžiku jednotná, má „jen jedno tělo, jímž může jednat“, je „pragmaticky sjednocen“).</a:t>
            </a:r>
          </a:p>
          <a:p>
            <a:pPr marL="708660" lvl="1" indent="-342900">
              <a:buFont typeface="Calibri" pitchFamily="34" charset="0"/>
              <a:buAutoNum type="alphaLcParenR"/>
            </a:pPr>
            <a:r>
              <a:rPr lang="cs-CZ" sz="2400" dirty="0" smtClean="0"/>
              <a:t>existuje </a:t>
            </a:r>
            <a:r>
              <a:rPr lang="cs-CZ" sz="2400" dirty="0"/>
              <a:t>„jednota hlediska, z něhož se rozhoduji</a:t>
            </a:r>
            <a:r>
              <a:rPr lang="cs-CZ" sz="2400" dirty="0" smtClean="0"/>
              <a:t>“ (mnohost důvodů k jednání vs. jednota stanoviska)</a:t>
            </a:r>
          </a:p>
          <a:p>
            <a:pPr marL="73152" indent="0">
              <a:buNone/>
            </a:pPr>
            <a:r>
              <a:rPr lang="cs-CZ" sz="2600" dirty="0" smtClean="0"/>
              <a:t>Z čistě „praktického důvodu“ je třeba, abych si „pro sebe utvořil identitu“.</a:t>
            </a:r>
            <a:endParaRPr lang="cs-CZ" sz="2600" dirty="0"/>
          </a:p>
          <a:p>
            <a:pPr marL="708660" lvl="1" indent="-342900">
              <a:buAutoNum type="alphaLcParenR"/>
            </a:pP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8947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Christine </a:t>
            </a:r>
            <a:r>
              <a:rPr lang="cs-CZ" dirty="0" err="1" smtClean="0"/>
              <a:t>Korsgaard</a:t>
            </a:r>
            <a:r>
              <a:rPr lang="cs-CZ" dirty="0" smtClean="0"/>
              <a:t>: praktická identita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68739"/>
          </a:xfrm>
        </p:spPr>
        <p:txBody>
          <a:bodyPr>
            <a:noAutofit/>
          </a:bodyPr>
          <a:lstStyle/>
          <a:p>
            <a:pPr marL="109728" indent="0">
              <a:spcAft>
                <a:spcPts val="0"/>
              </a:spcAft>
              <a:buNone/>
            </a:pPr>
            <a:r>
              <a:rPr lang="cs-CZ" sz="2200" u="sng" dirty="0" smtClean="0"/>
              <a:t>Mohu být toutéž osobou „napříč časem“ („</a:t>
            </a:r>
            <a:r>
              <a:rPr lang="cs-CZ" sz="2200" u="sng" dirty="0" err="1" smtClean="0"/>
              <a:t>over</a:t>
            </a:r>
            <a:r>
              <a:rPr lang="cs-CZ" sz="2200" u="sng" dirty="0" smtClean="0"/>
              <a:t> </a:t>
            </a:r>
            <a:r>
              <a:rPr lang="cs-CZ" sz="2200" u="sng" dirty="0" err="1" smtClean="0"/>
              <a:t>time</a:t>
            </a:r>
            <a:r>
              <a:rPr lang="cs-CZ" sz="2200" u="sng" dirty="0" smtClean="0"/>
              <a:t>“)?</a:t>
            </a:r>
          </a:p>
          <a:p>
            <a:pPr marL="452628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200" dirty="0" smtClean="0"/>
              <a:t>Věci, které volíme, většinou zabírají určitý časový úsek: přátelství, kariéra, plány.</a:t>
            </a:r>
            <a:endParaRPr lang="cs-CZ" sz="2200" dirty="0"/>
          </a:p>
          <a:p>
            <a:pPr marL="452628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“the </a:t>
            </a:r>
            <a:r>
              <a:rPr lang="en-US" sz="2200" dirty="0"/>
              <a:t>sort of things you identify yourself with may carry you automatically into the future… the choice of any action, no matter how trivial, takes you some way into the future</a:t>
            </a:r>
            <a:r>
              <a:rPr lang="en-US" sz="2200" dirty="0" smtClean="0"/>
              <a:t>”</a:t>
            </a:r>
            <a:r>
              <a:rPr lang="cs-CZ" sz="2200" dirty="0" smtClean="0"/>
              <a:t> (171), „</a:t>
            </a:r>
            <a:r>
              <a:rPr lang="cs-CZ" sz="2200" dirty="0" err="1" smtClean="0"/>
              <a:t>an</a:t>
            </a:r>
            <a:r>
              <a:rPr lang="cs-CZ" sz="2200" dirty="0" smtClean="0"/>
              <a:t> idea </a:t>
            </a:r>
            <a:r>
              <a:rPr lang="cs-CZ" sz="2200" dirty="0" err="1" smtClean="0"/>
              <a:t>of</a:t>
            </a:r>
            <a:r>
              <a:rPr lang="cs-CZ" sz="2200" dirty="0" smtClean="0"/>
              <a:t> a </a:t>
            </a:r>
            <a:r>
              <a:rPr lang="cs-CZ" sz="2200" dirty="0" err="1" smtClean="0"/>
              <a:t>momentary</a:t>
            </a:r>
            <a:r>
              <a:rPr lang="cs-CZ" sz="2200" dirty="0" smtClean="0"/>
              <a:t> agent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unintelligible</a:t>
            </a:r>
            <a:r>
              <a:rPr lang="cs-CZ" sz="2200" dirty="0" smtClean="0"/>
              <a:t>“ (180)</a:t>
            </a:r>
          </a:p>
          <a:p>
            <a:pPr marL="452628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„You normally</a:t>
            </a:r>
            <a:r>
              <a:rPr lang="cs-CZ" sz="2200" dirty="0" smtClean="0"/>
              <a:t> </a:t>
            </a:r>
            <a:r>
              <a:rPr lang="cs-CZ" sz="2200" dirty="0" err="1" smtClean="0"/>
              <a:t>think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lead</a:t>
            </a:r>
            <a:r>
              <a:rPr lang="cs-CZ" sz="2200" dirty="0" smtClean="0"/>
              <a:t> </a:t>
            </a:r>
            <a:r>
              <a:rPr lang="cs-CZ" sz="2200" dirty="0" err="1" smtClean="0"/>
              <a:t>one</a:t>
            </a:r>
            <a:r>
              <a:rPr lang="cs-CZ" sz="2200" dirty="0" smtClean="0"/>
              <a:t> </a:t>
            </a:r>
            <a:r>
              <a:rPr lang="cs-CZ" sz="2200" dirty="0" err="1" smtClean="0"/>
              <a:t>continuing</a:t>
            </a:r>
            <a:r>
              <a:rPr lang="cs-CZ" sz="2200" dirty="0" smtClean="0"/>
              <a:t> </a:t>
            </a:r>
            <a:r>
              <a:rPr lang="cs-CZ" sz="2200" dirty="0" err="1" smtClean="0"/>
              <a:t>life</a:t>
            </a:r>
            <a:r>
              <a:rPr lang="cs-CZ" sz="2200" dirty="0" smtClean="0"/>
              <a:t> </a:t>
            </a:r>
            <a:r>
              <a:rPr lang="cs-CZ" sz="2200" dirty="0" err="1" smtClean="0"/>
              <a:t>because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are </a:t>
            </a:r>
            <a:r>
              <a:rPr lang="cs-CZ" sz="2200" dirty="0" err="1" smtClean="0"/>
              <a:t>one</a:t>
            </a:r>
            <a:r>
              <a:rPr lang="cs-CZ" sz="2200" dirty="0" smtClean="0"/>
              <a:t> person, but …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truth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reverse. </a:t>
            </a:r>
            <a:r>
              <a:rPr lang="cs-CZ" sz="2200" dirty="0" err="1" smtClean="0"/>
              <a:t>You</a:t>
            </a:r>
            <a:r>
              <a:rPr lang="cs-CZ" sz="2200" dirty="0" smtClean="0"/>
              <a:t> are </a:t>
            </a:r>
            <a:r>
              <a:rPr lang="cs-CZ" sz="2200" dirty="0" err="1" smtClean="0"/>
              <a:t>one</a:t>
            </a:r>
            <a:r>
              <a:rPr lang="cs-CZ" sz="2200" dirty="0" smtClean="0"/>
              <a:t> </a:t>
            </a:r>
            <a:r>
              <a:rPr lang="cs-CZ" sz="2200" dirty="0" err="1" smtClean="0"/>
              <a:t>continuing</a:t>
            </a:r>
            <a:r>
              <a:rPr lang="cs-CZ" sz="2200" dirty="0" smtClean="0"/>
              <a:t> person </a:t>
            </a:r>
            <a:r>
              <a:rPr lang="cs-CZ" sz="2200" dirty="0" err="1" smtClean="0"/>
              <a:t>because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</a:t>
            </a:r>
            <a:r>
              <a:rPr lang="cs-CZ" sz="2200" dirty="0" err="1" smtClean="0"/>
              <a:t>have</a:t>
            </a:r>
            <a:r>
              <a:rPr lang="cs-CZ" sz="2200" dirty="0" smtClean="0"/>
              <a:t> </a:t>
            </a:r>
            <a:r>
              <a:rPr lang="cs-CZ" sz="2200" dirty="0" err="1" smtClean="0"/>
              <a:t>one</a:t>
            </a:r>
            <a:r>
              <a:rPr lang="cs-CZ" sz="2200" dirty="0" smtClean="0"/>
              <a:t> </a:t>
            </a:r>
            <a:r>
              <a:rPr lang="cs-CZ" sz="2200" dirty="0" err="1" smtClean="0"/>
              <a:t>life</a:t>
            </a:r>
            <a:r>
              <a:rPr lang="cs-CZ" sz="2200" dirty="0" smtClean="0"/>
              <a:t> to </a:t>
            </a:r>
            <a:r>
              <a:rPr lang="cs-CZ" sz="2200" dirty="0" err="1" smtClean="0"/>
              <a:t>lead</a:t>
            </a:r>
            <a:r>
              <a:rPr lang="cs-CZ" sz="2200" dirty="0" smtClean="0"/>
              <a:t>.“ (171)</a:t>
            </a:r>
            <a:endParaRPr lang="en-US" sz="2200" dirty="0" smtClean="0"/>
          </a:p>
          <a:p>
            <a:pPr marL="109728" indent="0">
              <a:spcAft>
                <a:spcPts val="0"/>
              </a:spcAft>
              <a:buNone/>
            </a:pPr>
            <a:r>
              <a:rPr lang="cs-CZ" sz="2200" u="sng" dirty="0" smtClean="0"/>
              <a:t>Nutnost být jednotný napříč časem (nikoli kauzální, logická či racionální nutnost)</a:t>
            </a:r>
            <a:endParaRPr lang="cs-CZ" sz="2200" dirty="0" smtClean="0"/>
          </a:p>
          <a:p>
            <a:pPr marL="452628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200" dirty="0" smtClean="0"/>
              <a:t>nutnost naší lidské situace („</a:t>
            </a:r>
            <a:r>
              <a:rPr lang="cs-CZ" sz="2200" dirty="0" err="1" smtClean="0"/>
              <a:t>plight</a:t>
            </a:r>
            <a:r>
              <a:rPr lang="cs-CZ" sz="2200" dirty="0" smtClean="0"/>
              <a:t>“, </a:t>
            </a:r>
            <a:r>
              <a:rPr lang="cs-CZ" sz="2200" i="1" dirty="0" err="1" smtClean="0"/>
              <a:t>Self-Constitution</a:t>
            </a:r>
            <a:r>
              <a:rPr lang="cs-CZ" sz="2200" i="1" dirty="0" smtClean="0"/>
              <a:t>, </a:t>
            </a:r>
            <a:r>
              <a:rPr lang="cs-CZ" sz="2200" dirty="0" smtClean="0"/>
              <a:t>2), nutnost „jednání a žití“ (172)</a:t>
            </a:r>
          </a:p>
          <a:p>
            <a:pPr marL="452628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200" dirty="0" smtClean="0"/>
              <a:t>Analogie: jednota státu – jednota těla, které jedná („</a:t>
            </a:r>
            <a:r>
              <a:rPr lang="en-US" sz="2200" dirty="0"/>
              <a:t>defined by its constitution and deliberative </a:t>
            </a:r>
            <a:r>
              <a:rPr lang="en-US" sz="2200" dirty="0" smtClean="0"/>
              <a:t>procedures</a:t>
            </a:r>
            <a:r>
              <a:rPr lang="cs-CZ" sz="2200" dirty="0" smtClean="0"/>
              <a:t>“)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4483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Christine </a:t>
            </a:r>
            <a:r>
              <a:rPr lang="cs-CZ" dirty="0" err="1" smtClean="0"/>
              <a:t>Korsgaard</a:t>
            </a:r>
            <a:r>
              <a:rPr lang="cs-CZ" dirty="0" smtClean="0"/>
              <a:t>: praktická identita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06516" y="1836498"/>
            <a:ext cx="10058400" cy="4023360"/>
          </a:xfrm>
        </p:spPr>
        <p:txBody>
          <a:bodyPr>
            <a:normAutofit lnSpcReduction="10000"/>
          </a:bodyPr>
          <a:lstStyle/>
          <a:p>
            <a:pPr marL="365760" lvl="1" indent="0">
              <a:buNone/>
            </a:pPr>
            <a:r>
              <a:rPr lang="cs-CZ" sz="2400" u="sng" dirty="0" smtClean="0"/>
              <a:t>Jednota zkušenosti (vědomí) vs. jednota v jednání</a:t>
            </a:r>
            <a:endParaRPr lang="cs-CZ" sz="2400" dirty="0" smtClean="0"/>
          </a:p>
          <a:p>
            <a:pPr marL="822960" lvl="1" indent="-457200">
              <a:buAutoNum type="alphaLcParenR"/>
            </a:pPr>
            <a:r>
              <a:rPr lang="cs-CZ" sz="2200" dirty="0" smtClean="0"/>
              <a:t>Jednota zkušenosti (jednota vědomí): soubor zkušeností, které „mám“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r>
              <a:rPr lang="cs-CZ" sz="2200" dirty="0" smtClean="0"/>
              <a:t>jdou „po sobě“ a klade se otázka, jak tvoří jednotu.</a:t>
            </a:r>
          </a:p>
          <a:p>
            <a:pPr marL="822960" lvl="1" indent="-457200">
              <a:buAutoNum type="alphaLcParenR"/>
            </a:pPr>
            <a:r>
              <a:rPr lang="cs-CZ" sz="2200" dirty="0" smtClean="0"/>
              <a:t>Zkušenost jako něco, co sami vykonáváme</a:t>
            </a:r>
          </a:p>
          <a:p>
            <a:pPr marL="1005840" lvl="2" indent="-457200">
              <a:buFont typeface="Arial" panose="020B0604020202020204" pitchFamily="34" charset="0"/>
              <a:buChar char="•"/>
            </a:pPr>
            <a:r>
              <a:rPr lang="cs-CZ" sz="2200" dirty="0" smtClean="0"/>
              <a:t>vnímání, pozornost, intelektuální činnosti a volní akty: to vše jsou nikoli „stavy“ vědomí, ale činnosti. Vědomí je rysem těchto činností samých.</a:t>
            </a:r>
          </a:p>
          <a:p>
            <a:pPr marL="1005840" lvl="2" indent="-457200">
              <a:buFont typeface="Arial" panose="020B0604020202020204" pitchFamily="34" charset="0"/>
              <a:buChar char="•"/>
            </a:pPr>
            <a:r>
              <a:rPr lang="cs-CZ" sz="2200" dirty="0" smtClean="0"/>
              <a:t>odlišit vědomou aktivitu od vědomí aktivity</a:t>
            </a:r>
          </a:p>
          <a:p>
            <a:pPr marL="365760" lvl="1" indent="0">
              <a:buNone/>
            </a:pPr>
            <a:r>
              <a:rPr lang="cs-CZ" sz="2400" u="sng" dirty="0" smtClean="0"/>
              <a:t>Teze o jednotě vědomí:</a:t>
            </a:r>
          </a:p>
          <a:p>
            <a:pPr marL="365760" lvl="1" indent="0">
              <a:buNone/>
            </a:pPr>
            <a:r>
              <a:rPr lang="en-US" sz="2200" dirty="0"/>
              <a:t>“The unity of consciousness consists in one’s ability to coordinate and integrate conscious activities.” (175</a:t>
            </a:r>
            <a:r>
              <a:rPr lang="en-US" sz="2200" dirty="0" smtClean="0"/>
              <a:t>)</a:t>
            </a:r>
            <a:r>
              <a:rPr lang="cs-CZ" sz="2200" dirty="0" smtClean="0"/>
              <a:t> Tato jednota je </a:t>
            </a:r>
            <a:r>
              <a:rPr lang="cs-CZ" sz="2200" i="1" dirty="0" smtClean="0"/>
              <a:t>nutností </a:t>
            </a:r>
            <a:r>
              <a:rPr lang="cs-CZ" sz="2200" dirty="0" smtClean="0"/>
              <a:t>(viz výše).</a:t>
            </a:r>
          </a:p>
          <a:p>
            <a:pPr marL="365760" lvl="1" indent="0">
              <a:buNone/>
            </a:pPr>
            <a:r>
              <a:rPr lang="en-US" sz="2200" dirty="0"/>
              <a:t>“the unity of consciousness is simply another instance of the unity of agency, which is forced upon us by our embodied nature” (176</a:t>
            </a:r>
            <a:r>
              <a:rPr lang="en-US" sz="2200" dirty="0" smtClean="0"/>
              <a:t>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3553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Christine </a:t>
            </a:r>
            <a:r>
              <a:rPr lang="cs-CZ" dirty="0" err="1"/>
              <a:t>Korsgaard</a:t>
            </a:r>
            <a:r>
              <a:rPr lang="cs-CZ" dirty="0"/>
              <a:t>: praktická identita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dirty="0"/>
              <a:t>Důsledek: </a:t>
            </a:r>
            <a:r>
              <a:rPr lang="cs-CZ" sz="2200" dirty="0" smtClean="0"/>
              <a:t>přednostní postavení „autorského</a:t>
            </a:r>
            <a:r>
              <a:rPr lang="cs-CZ" sz="2200" dirty="0"/>
              <a:t>“ </a:t>
            </a:r>
            <a:r>
              <a:rPr lang="cs-CZ" sz="2200" dirty="0" smtClean="0"/>
              <a:t>vztahu</a:t>
            </a:r>
          </a:p>
          <a:p>
            <a:pPr marL="393192" lvl="1" indent="0">
              <a:buNone/>
            </a:pPr>
            <a:r>
              <a:rPr lang="cs-CZ" sz="2200" dirty="0" smtClean="0"/>
              <a:t>a) charakteristické rysy jsou „mé“, pokud se odvozují od vlastního konání (nejsou něčím, co nás pouze „přepadlo“): </a:t>
            </a:r>
            <a:r>
              <a:rPr lang="en-US" sz="2200" dirty="0" smtClean="0"/>
              <a:t>“</a:t>
            </a:r>
            <a:r>
              <a:rPr lang="en-US" sz="2200" dirty="0"/>
              <a:t>beliefs and desires you have actively arrived at are more truly your own than those which have simply arisen in </a:t>
            </a:r>
            <a:r>
              <a:rPr lang="en-US" sz="2200" dirty="0" smtClean="0"/>
              <a:t>you</a:t>
            </a:r>
            <a:r>
              <a:rPr lang="cs-CZ" sz="2200" dirty="0" smtClean="0"/>
              <a:t>“</a:t>
            </a:r>
          </a:p>
          <a:p>
            <a:pPr marL="393192" lvl="1" indent="0">
              <a:buNone/>
            </a:pPr>
            <a:r>
              <a:rPr lang="cs-CZ" sz="2200" dirty="0" smtClean="0"/>
              <a:t>b) náhlé změny patří k mé identitě, nakolik jsem je sám inicioval: </a:t>
            </a:r>
            <a:r>
              <a:rPr lang="en-US" sz="2200" dirty="0"/>
              <a:t>“Where I change myself, the sort of continuity needed for identity may be preserved, even if I become very different. Where I am changed by wholly external forces, it is not. This is because the sort of continuity needed for what matters to me in my own personal identity involves my agency</a:t>
            </a:r>
            <a:r>
              <a:rPr lang="en-US" sz="2200" dirty="0" smtClean="0"/>
              <a:t>…”</a:t>
            </a:r>
            <a:endParaRPr lang="cs-CZ" sz="2200" dirty="0" smtClean="0"/>
          </a:p>
          <a:p>
            <a:pPr marL="736092" lvl="1" indent="-342900">
              <a:buFontTx/>
              <a:buChar char="-"/>
            </a:pPr>
            <a:r>
              <a:rPr lang="cs-CZ" sz="2200" dirty="0" smtClean="0"/>
              <a:t>„</a:t>
            </a:r>
            <a:r>
              <a:rPr lang="cs-CZ" sz="2200" dirty="0" err="1" smtClean="0"/>
              <a:t>mad</a:t>
            </a:r>
            <a:r>
              <a:rPr lang="cs-CZ" sz="2200" dirty="0" smtClean="0"/>
              <a:t> </a:t>
            </a:r>
            <a:r>
              <a:rPr lang="cs-CZ" sz="2200" dirty="0" err="1" smtClean="0"/>
              <a:t>surgeon</a:t>
            </a:r>
            <a:r>
              <a:rPr lang="cs-CZ" sz="2200" dirty="0" smtClean="0"/>
              <a:t>“ (změna zvnějšku) vs. „psychologické spojení autorského typu“</a:t>
            </a:r>
          </a:p>
          <a:p>
            <a:pPr marL="736092" lvl="1" indent="-342900">
              <a:buFontTx/>
              <a:buChar char="-"/>
            </a:pPr>
            <a:r>
              <a:rPr lang="cs-CZ" sz="2200" dirty="0" smtClean="0"/>
              <a:t>„</a:t>
            </a:r>
            <a:r>
              <a:rPr lang="cs-CZ" sz="2200" dirty="0" err="1" smtClean="0"/>
              <a:t>You</a:t>
            </a:r>
            <a:r>
              <a:rPr lang="cs-CZ" sz="2200" dirty="0" smtClean="0"/>
              <a:t> are not a </a:t>
            </a:r>
            <a:r>
              <a:rPr lang="cs-CZ" sz="2200" dirty="0" err="1" smtClean="0"/>
              <a:t>different</a:t>
            </a:r>
            <a:r>
              <a:rPr lang="cs-CZ" sz="2200" dirty="0" smtClean="0"/>
              <a:t> person </a:t>
            </a:r>
            <a:r>
              <a:rPr lang="cs-CZ" sz="2200" i="1" dirty="0" smtClean="0"/>
              <a:t>just</a:t>
            </a:r>
            <a:r>
              <a:rPr lang="cs-CZ" sz="2200" dirty="0" smtClean="0"/>
              <a:t> </a:t>
            </a:r>
            <a:r>
              <a:rPr lang="cs-CZ" sz="2200" dirty="0" err="1" smtClean="0"/>
              <a:t>because</a:t>
            </a:r>
            <a:r>
              <a:rPr lang="cs-CZ" sz="2200" dirty="0" smtClean="0"/>
              <a:t> </a:t>
            </a:r>
            <a:r>
              <a:rPr lang="cs-CZ" sz="2200" dirty="0" err="1" smtClean="0"/>
              <a:t>you</a:t>
            </a:r>
            <a:r>
              <a:rPr lang="cs-CZ" sz="2200" dirty="0" smtClean="0"/>
              <a:t> are very </a:t>
            </a:r>
            <a:r>
              <a:rPr lang="cs-CZ" sz="2200" dirty="0" err="1" smtClean="0"/>
              <a:t>different</a:t>
            </a:r>
            <a:r>
              <a:rPr lang="cs-CZ" sz="2200" dirty="0" smtClean="0"/>
              <a:t>.“ (178)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472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Christine </a:t>
            </a:r>
            <a:r>
              <a:rPr lang="cs-CZ" dirty="0" err="1"/>
              <a:t>Korsgaard</a:t>
            </a:r>
            <a:r>
              <a:rPr lang="cs-CZ" dirty="0"/>
              <a:t>: </a:t>
            </a:r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Identita se stává věcí míry</a:t>
            </a:r>
          </a:p>
          <a:p>
            <a:pPr marL="745236" lvl="1" indent="-342900">
              <a:buFontTx/>
              <a:buChar char="-"/>
            </a:pPr>
            <a:r>
              <a:rPr lang="cs-CZ" sz="2200" dirty="0" smtClean="0"/>
              <a:t>přesvědčení a touhy, v níž jsem vyrostl, jsou méně „mé“, než ty, k nimž jsem aktivně dospěl a stojím za nimi.</a:t>
            </a:r>
          </a:p>
          <a:p>
            <a:pPr marL="745236" lvl="1" indent="-342900">
              <a:buFontTx/>
              <a:buChar char="-"/>
            </a:pPr>
            <a:r>
              <a:rPr lang="cs-CZ" sz="2200" dirty="0" smtClean="0"/>
              <a:t>to je možné, pokud chce autorka zodpovědět „charakterizační“ (nikoli „</a:t>
            </a:r>
            <a:r>
              <a:rPr lang="cs-CZ" sz="2200" dirty="0" err="1" smtClean="0"/>
              <a:t>reidentifikační</a:t>
            </a:r>
            <a:r>
              <a:rPr lang="cs-CZ" sz="2200" dirty="0" smtClean="0"/>
              <a:t>“) otázku. Ale je tomu tak?</a:t>
            </a:r>
            <a:endParaRPr lang="cs-CZ" sz="2200" dirty="0"/>
          </a:p>
          <a:p>
            <a:pPr marL="109728" indent="0">
              <a:buNone/>
            </a:pPr>
            <a:r>
              <a:rPr lang="cs-CZ" sz="2400" dirty="0" smtClean="0"/>
              <a:t>Primát autorského vztahu k sobě samému (iniciativy)</a:t>
            </a:r>
            <a:endParaRPr lang="cs-CZ" sz="2400" dirty="0"/>
          </a:p>
          <a:p>
            <a:pPr marL="745236" lvl="1" indent="-342900">
              <a:buFontTx/>
              <a:buChar char="-"/>
            </a:pPr>
            <a:r>
              <a:rPr lang="cs-CZ" sz="2200" dirty="0" smtClean="0"/>
              <a:t>vnáší do úvahy o identitě prvek svévole či přinejmenším sebeurčení. Jak daleko takové určování sebe může sahat?</a:t>
            </a:r>
          </a:p>
          <a:p>
            <a:pPr marL="745236" lvl="1" indent="-342900">
              <a:buFontTx/>
              <a:buChar char="-"/>
            </a:pPr>
            <a:r>
              <a:rPr lang="cs-CZ" sz="2200" dirty="0" smtClean="0"/>
              <a:t>Krajní poloha sebeurčení (určení toho, kdo jsem): Sartre.</a:t>
            </a:r>
            <a:endParaRPr lang="cs-CZ" sz="2200" dirty="0"/>
          </a:p>
          <a:p>
            <a:pPr marL="745236" lvl="1" indent="-342900">
              <a:buFontTx/>
              <a:buChar char="-"/>
            </a:pPr>
            <a:endParaRPr lang="cs-CZ" sz="2200" dirty="0" smtClean="0"/>
          </a:p>
          <a:p>
            <a:pPr marL="429768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5890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 dilema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Situace, </a:t>
            </a:r>
            <a:r>
              <a:rPr lang="cs-CZ" sz="2400" dirty="0"/>
              <a:t>ve které „nemůžeme zároveň vykonat dva činy, a přitom nedokážeme zjistit, volba kterého z nich představuje naši povinnost</a:t>
            </a:r>
            <a:r>
              <a:rPr lang="cs-CZ" sz="2400" dirty="0" smtClean="0"/>
              <a:t>.“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Otázka: existují morální dilemata (může taková situace nastat)? 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365760" lvl="1" indent="0">
              <a:buNone/>
            </a:pPr>
            <a:r>
              <a:rPr lang="cs-CZ" sz="2400" dirty="0" smtClean="0"/>
              <a:t>(</a:t>
            </a:r>
            <a:r>
              <a:rPr lang="cs-CZ" sz="2400" dirty="0"/>
              <a:t>Christine </a:t>
            </a:r>
            <a:r>
              <a:rPr lang="cs-CZ" sz="2400" dirty="0" err="1"/>
              <a:t>Tappolet</a:t>
            </a:r>
            <a:r>
              <a:rPr lang="cs-CZ" sz="2400" dirty="0"/>
              <a:t>, </a:t>
            </a:r>
            <a:r>
              <a:rPr lang="cs-CZ" sz="2400" i="1" dirty="0" err="1"/>
              <a:t>Dilemmes</a:t>
            </a:r>
            <a:r>
              <a:rPr lang="cs-CZ" sz="2400" i="1" dirty="0"/>
              <a:t> </a:t>
            </a:r>
            <a:r>
              <a:rPr lang="cs-CZ" sz="2400" i="1" dirty="0" err="1"/>
              <a:t>moraux</a:t>
            </a:r>
            <a:r>
              <a:rPr lang="cs-CZ" sz="2400" dirty="0"/>
              <a:t>, in: </a:t>
            </a:r>
            <a:r>
              <a:rPr lang="cs-CZ" sz="2400" i="1" dirty="0" err="1"/>
              <a:t>Dictionnaire</a:t>
            </a:r>
            <a:r>
              <a:rPr lang="cs-CZ" sz="2400" i="1" dirty="0"/>
              <a:t> </a:t>
            </a:r>
            <a:r>
              <a:rPr lang="cs-CZ" sz="2400" i="1" dirty="0" err="1"/>
              <a:t>d’éthique</a:t>
            </a:r>
            <a:r>
              <a:rPr lang="cs-CZ" sz="2400" i="1" dirty="0"/>
              <a:t> et de </a:t>
            </a:r>
            <a:r>
              <a:rPr lang="cs-CZ" sz="2400" i="1" dirty="0" err="1"/>
              <a:t>philosophie</a:t>
            </a:r>
            <a:r>
              <a:rPr lang="cs-CZ" sz="2400" i="1" dirty="0"/>
              <a:t> </a:t>
            </a:r>
            <a:r>
              <a:rPr lang="cs-CZ" sz="2400" i="1" dirty="0" err="1"/>
              <a:t>morale</a:t>
            </a:r>
            <a:r>
              <a:rPr lang="cs-CZ" sz="2400" dirty="0"/>
              <a:t>, P.U.F. 1996, vyd. </a:t>
            </a:r>
            <a:r>
              <a:rPr lang="cs-CZ" sz="2400" dirty="0" err="1"/>
              <a:t>Monique</a:t>
            </a:r>
            <a:r>
              <a:rPr lang="cs-CZ" sz="2400" dirty="0"/>
              <a:t> Canto-</a:t>
            </a:r>
            <a:r>
              <a:rPr lang="cs-CZ" sz="2400" dirty="0" err="1"/>
              <a:t>Sperber</a:t>
            </a:r>
            <a:r>
              <a:rPr lang="cs-CZ" sz="2400" dirty="0"/>
              <a:t>, str. 417 – </a:t>
            </a:r>
            <a:r>
              <a:rPr lang="cs-CZ" sz="2400" dirty="0" smtClean="0"/>
              <a:t>423).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990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628</TotalTime>
  <Words>1461</Words>
  <Application>Microsoft Office PowerPoint</Application>
  <PresentationFormat>Širokoúhlá obrazovka</PresentationFormat>
  <Paragraphs>108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Retrospektiva</vt:lpstr>
      <vt:lpstr>Praktická identita. Christine Korsgaard</vt:lpstr>
      <vt:lpstr>Významy „identity“ ve vztahu k osobám</vt:lpstr>
      <vt:lpstr>Christine Korsgaard: praktická identita</vt:lpstr>
      <vt:lpstr>Christine Korsgaard: praktická identita</vt:lpstr>
      <vt:lpstr>Christine Korsgaard: praktická identita</vt:lpstr>
      <vt:lpstr>Christine Korsgaard: praktická identita</vt:lpstr>
      <vt:lpstr>Christine Korsgaard: praktická identita</vt:lpstr>
      <vt:lpstr>Christine Korsgaard: problémy</vt:lpstr>
      <vt:lpstr>Morální dilema</vt:lpstr>
      <vt:lpstr>Jean-Paul Sartre: existencialismus</vt:lpstr>
      <vt:lpstr>Prezentace aplikace PowerPoint</vt:lpstr>
      <vt:lpstr>Prezentace aplikace PowerPoint</vt:lpstr>
      <vt:lpstr>Jean-Paul Sartre: dilema a tvorba sebe</vt:lpstr>
      <vt:lpstr>Jean-Paul Sartre: popis dilematu</vt:lpstr>
      <vt:lpstr>Jean-Paul Sartre: popis dilematu</vt:lpstr>
      <vt:lpstr>Charles Taylor: identita a silná hodnocení</vt:lpstr>
      <vt:lpstr>Charles Taylor: identita a silná hodnocení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52</cp:revision>
  <cp:lastPrinted>2016-11-13T19:55:35Z</cp:lastPrinted>
  <dcterms:created xsi:type="dcterms:W3CDTF">2016-10-03T08:26:47Z</dcterms:created>
  <dcterms:modified xsi:type="dcterms:W3CDTF">2018-02-08T10:23:16Z</dcterms:modified>
</cp:coreProperties>
</file>