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62" r:id="rId8"/>
    <p:sldId id="259" r:id="rId9"/>
    <p:sldId id="275" r:id="rId10"/>
    <p:sldId id="276" r:id="rId11"/>
    <p:sldId id="260" r:id="rId12"/>
    <p:sldId id="261" r:id="rId13"/>
    <p:sldId id="272" r:id="rId14"/>
    <p:sldId id="273" r:id="rId15"/>
    <p:sldId id="274" r:id="rId16"/>
    <p:sldId id="267" r:id="rId17"/>
    <p:sldId id="270" r:id="rId18"/>
    <p:sldId id="268" r:id="rId19"/>
    <p:sldId id="269" r:id="rId20"/>
    <p:sldId id="266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AC4C56-7925-41DA-855A-DB0BC2B8720C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48DE875-CA81-42F5-A1CE-8CC016B9517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TERVEHDYKSET, </a:t>
            </a:r>
            <a:r>
              <a:rPr lang="cs-CZ" b="1" i="1" dirty="0" smtClean="0"/>
              <a:t>OLLA</a:t>
            </a:r>
            <a:r>
              <a:rPr lang="cs-CZ" b="1" dirty="0" smtClean="0"/>
              <a:t>-VERBI, PRONOMINIT JA NIMET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656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PUHUA</a:t>
            </a:r>
            <a:r>
              <a:rPr lang="cs-CZ" dirty="0" smtClean="0"/>
              <a:t>-VERBI – sloveso mluvit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17135711"/>
              </p:ext>
            </p:extLst>
          </p:nvPr>
        </p:nvGraphicFramePr>
        <p:xfrm>
          <a:off x="914400" y="1844823"/>
          <a:ext cx="7772400" cy="2016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082392"/>
                <a:gridCol w="2026568"/>
              </a:tblGrid>
              <a:tr h="42910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9039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1.osoba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puhu</a:t>
                      </a:r>
                      <a:r>
                        <a:rPr lang="cs-CZ" sz="2400" i="1" dirty="0" smtClean="0"/>
                        <a:t>-</a:t>
                      </a:r>
                      <a:r>
                        <a:rPr lang="cs-CZ" sz="2400" i="1" dirty="0" smtClean="0">
                          <a:solidFill>
                            <a:srgbClr val="0070C0"/>
                          </a:solidFill>
                        </a:rPr>
                        <a:t>n</a:t>
                      </a:r>
                      <a:endParaRPr lang="cs-CZ" sz="24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puhu-</a:t>
                      </a:r>
                      <a:r>
                        <a:rPr lang="cs-CZ" sz="2400" i="1" dirty="0" err="1" smtClean="0">
                          <a:solidFill>
                            <a:srgbClr val="0070C0"/>
                          </a:solidFill>
                        </a:rPr>
                        <a:t>mme</a:t>
                      </a:r>
                      <a:endParaRPr lang="cs-CZ" sz="24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29039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2.osoba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sinä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puhu</a:t>
                      </a:r>
                      <a:r>
                        <a:rPr lang="cs-CZ" sz="2400" i="1" dirty="0" smtClean="0"/>
                        <a:t>-</a:t>
                      </a:r>
                      <a:r>
                        <a:rPr lang="cs-CZ" sz="2400" i="1" dirty="0" smtClean="0">
                          <a:solidFill>
                            <a:srgbClr val="0070C0"/>
                          </a:solidFill>
                        </a:rPr>
                        <a:t>t</a:t>
                      </a:r>
                      <a:endParaRPr lang="cs-CZ" sz="24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te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puhu-</a:t>
                      </a:r>
                      <a:r>
                        <a:rPr lang="cs-CZ" sz="2400" i="1" dirty="0" err="1" smtClean="0">
                          <a:solidFill>
                            <a:srgbClr val="0070C0"/>
                          </a:solidFill>
                        </a:rPr>
                        <a:t>tte</a:t>
                      </a:r>
                      <a:endParaRPr lang="cs-CZ" sz="24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29039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3.osoba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hän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puhu</a:t>
                      </a:r>
                      <a:r>
                        <a:rPr lang="cs-CZ" sz="2400" i="1" dirty="0" smtClean="0"/>
                        <a:t>-</a:t>
                      </a:r>
                      <a:r>
                        <a:rPr lang="cs-CZ" sz="2400" i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endParaRPr lang="cs-CZ" sz="24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he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puhu</a:t>
                      </a:r>
                      <a:r>
                        <a:rPr lang="cs-CZ" sz="2400" i="1" dirty="0" smtClean="0"/>
                        <a:t>-</a:t>
                      </a:r>
                      <a:r>
                        <a:rPr lang="cs-CZ" sz="2400" i="1" dirty="0" smtClean="0">
                          <a:solidFill>
                            <a:srgbClr val="0070C0"/>
                          </a:solidFill>
                        </a:rPr>
                        <a:t>vat</a:t>
                      </a:r>
                      <a:endParaRPr lang="cs-CZ" sz="2400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9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KIELTO</a:t>
            </a:r>
            <a:r>
              <a:rPr lang="cs-CZ" dirty="0" smtClean="0"/>
              <a:t> - zápor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asuje se záporné sloveso </a:t>
            </a:r>
            <a:r>
              <a:rPr lang="cs-CZ" i="1" dirty="0" smtClean="0"/>
              <a:t>EI</a:t>
            </a:r>
          </a:p>
          <a:p>
            <a:r>
              <a:rPr lang="cs-CZ" dirty="0" smtClean="0"/>
              <a:t>+ </a:t>
            </a:r>
            <a:r>
              <a:rPr lang="cs-CZ" dirty="0" smtClean="0">
                <a:solidFill>
                  <a:srgbClr val="FF0000"/>
                </a:solidFill>
              </a:rPr>
              <a:t>kmen</a:t>
            </a:r>
            <a:r>
              <a:rPr lang="cs-CZ" dirty="0" smtClean="0"/>
              <a:t> plnovýznamového slovesa 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966990"/>
              </p:ext>
            </p:extLst>
          </p:nvPr>
        </p:nvGraphicFramePr>
        <p:xfrm>
          <a:off x="1331640" y="2924944"/>
          <a:ext cx="6192688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  <a:gridCol w="1548172"/>
                <a:gridCol w="1548172"/>
              </a:tblGrid>
              <a:tr h="59406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endParaRPr lang="cs-CZ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e</a:t>
                      </a:r>
                      <a:r>
                        <a:rPr lang="cs-CZ" sz="2400" i="1" dirty="0" smtClean="0">
                          <a:solidFill>
                            <a:srgbClr val="0070C0"/>
                          </a:solidFill>
                        </a:rPr>
                        <a:t>n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</a:t>
                      </a:r>
                      <a:r>
                        <a:rPr lang="cs-CZ" sz="2400" i="1" dirty="0" err="1" smtClean="0">
                          <a:solidFill>
                            <a:srgbClr val="0070C0"/>
                          </a:solidFill>
                        </a:rPr>
                        <a:t>mme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sinä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e</a:t>
                      </a:r>
                      <a:r>
                        <a:rPr lang="cs-CZ" sz="2400" i="1" dirty="0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te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</a:t>
                      </a:r>
                      <a:r>
                        <a:rPr lang="cs-CZ" sz="2400" i="1" dirty="0" err="1" smtClean="0">
                          <a:solidFill>
                            <a:srgbClr val="0070C0"/>
                          </a:solidFill>
                        </a:rPr>
                        <a:t>tte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hän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ei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he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ei</a:t>
                      </a:r>
                      <a:r>
                        <a:rPr lang="cs-CZ" sz="2400" i="1" dirty="0" err="1" smtClean="0">
                          <a:solidFill>
                            <a:srgbClr val="0070C0"/>
                          </a:solidFill>
                        </a:rPr>
                        <a:t>vät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449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498178"/>
          </a:xfrm>
        </p:spPr>
        <p:txBody>
          <a:bodyPr>
            <a:normAutofit/>
          </a:bodyPr>
          <a:lstStyle/>
          <a:p>
            <a:r>
              <a:rPr lang="cs-CZ" b="1" dirty="0" smtClean="0"/>
              <a:t>MONIKÄYTTÖINEN VERBI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sloveso OLLA má mnoho využití!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9" t="23539" r="9626"/>
          <a:stretch/>
        </p:blipFill>
        <p:spPr bwMode="auto">
          <a:xfrm>
            <a:off x="716441" y="1977669"/>
            <a:ext cx="7671983" cy="442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23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KYSYMYS</a:t>
            </a:r>
            <a:r>
              <a:rPr lang="cs-CZ" dirty="0" smtClean="0"/>
              <a:t> -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Tázací zájmeno </a:t>
            </a:r>
            <a:r>
              <a:rPr lang="cs-CZ" b="1" i="1" dirty="0" smtClean="0"/>
              <a:t>Kuka</a:t>
            </a:r>
            <a:r>
              <a:rPr lang="cs-CZ" dirty="0" smtClean="0"/>
              <a:t>? = Kdo?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Kuka</a:t>
            </a:r>
            <a:r>
              <a:rPr lang="cs-CZ" i="1" dirty="0" smtClean="0"/>
              <a:t> </a:t>
            </a:r>
            <a:r>
              <a:rPr lang="cs-CZ" i="1" dirty="0" err="1" smtClean="0"/>
              <a:t>sinä</a:t>
            </a:r>
            <a:r>
              <a:rPr lang="cs-CZ" i="1" dirty="0" smtClean="0"/>
              <a:t> </a:t>
            </a:r>
            <a:r>
              <a:rPr lang="cs-CZ" i="1" dirty="0" err="1" smtClean="0"/>
              <a:t>olet</a:t>
            </a:r>
            <a:r>
              <a:rPr lang="cs-CZ" i="1" dirty="0" smtClean="0"/>
              <a:t>? 	</a:t>
            </a:r>
            <a:r>
              <a:rPr lang="cs-CZ" i="1" dirty="0" err="1" smtClean="0"/>
              <a:t>Minä</a:t>
            </a:r>
            <a:r>
              <a:rPr lang="cs-CZ" i="1" dirty="0" smtClean="0"/>
              <a:t> </a:t>
            </a:r>
            <a:r>
              <a:rPr lang="cs-CZ" i="1" dirty="0" err="1" smtClean="0"/>
              <a:t>olen</a:t>
            </a:r>
            <a:r>
              <a:rPr lang="cs-CZ" i="1" dirty="0" smtClean="0"/>
              <a:t> Lenka. </a:t>
            </a:r>
            <a:r>
              <a:rPr lang="cs-CZ" i="1" dirty="0" err="1" smtClean="0"/>
              <a:t>Olen</a:t>
            </a:r>
            <a:r>
              <a:rPr lang="cs-CZ" i="1" dirty="0" smtClean="0"/>
              <a:t> </a:t>
            </a:r>
            <a:r>
              <a:rPr lang="cs-CZ" i="1" dirty="0" err="1" smtClean="0"/>
              <a:t>opettaja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Missä</a:t>
            </a:r>
            <a:r>
              <a:rPr lang="cs-CZ" i="1" dirty="0" smtClean="0"/>
              <a:t> </a:t>
            </a:r>
            <a:r>
              <a:rPr lang="cs-CZ" i="1" dirty="0" err="1" smtClean="0"/>
              <a:t>sinä</a:t>
            </a:r>
            <a:r>
              <a:rPr lang="cs-CZ" i="1" dirty="0" smtClean="0"/>
              <a:t> </a:t>
            </a:r>
            <a:r>
              <a:rPr lang="cs-CZ" i="1" dirty="0" err="1" smtClean="0"/>
              <a:t>olet</a:t>
            </a:r>
            <a:r>
              <a:rPr lang="cs-CZ" i="1" dirty="0" smtClean="0"/>
              <a:t>?    </a:t>
            </a:r>
            <a:r>
              <a:rPr lang="cs-CZ" i="1" dirty="0" err="1" smtClean="0"/>
              <a:t>Olen</a:t>
            </a:r>
            <a:r>
              <a:rPr lang="cs-CZ" i="1" dirty="0" smtClean="0"/>
              <a:t> </a:t>
            </a:r>
            <a:r>
              <a:rPr lang="cs-CZ" i="1" dirty="0" err="1" smtClean="0"/>
              <a:t>Prahassa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Tázací </a:t>
            </a:r>
            <a:r>
              <a:rPr lang="cs-CZ" dirty="0" smtClean="0"/>
              <a:t>přípona </a:t>
            </a:r>
            <a:r>
              <a:rPr lang="cs-CZ" b="1" dirty="0" smtClean="0"/>
              <a:t>–</a:t>
            </a:r>
            <a:r>
              <a:rPr lang="cs-CZ" b="1" i="1" dirty="0" err="1" smtClean="0"/>
              <a:t>ko</a:t>
            </a:r>
            <a:r>
              <a:rPr lang="cs-CZ" b="1" i="1" dirty="0" smtClean="0"/>
              <a:t>/-</a:t>
            </a:r>
            <a:r>
              <a:rPr lang="cs-CZ" b="1" i="1" dirty="0" err="1" smtClean="0"/>
              <a:t>kö</a:t>
            </a:r>
            <a:r>
              <a:rPr lang="cs-CZ" b="1" i="1" dirty="0" smtClean="0"/>
              <a:t> </a:t>
            </a:r>
            <a:r>
              <a:rPr lang="cs-CZ" i="1" dirty="0" smtClean="0"/>
              <a:t>(nemusí se pojit jen ke slovesu, přidává se i k </a:t>
            </a:r>
            <a:r>
              <a:rPr lang="cs-CZ" i="1" dirty="0" err="1" smtClean="0"/>
              <a:t>nominům</a:t>
            </a:r>
            <a:r>
              <a:rPr lang="cs-CZ" i="1" dirty="0" smtClean="0"/>
              <a:t>)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Olet-</a:t>
            </a:r>
            <a:r>
              <a:rPr lang="cs-CZ" i="1" dirty="0" err="1" smtClean="0">
                <a:solidFill>
                  <a:srgbClr val="FF0000"/>
                </a:solidFill>
              </a:rPr>
              <a:t>ko</a:t>
            </a:r>
            <a:r>
              <a:rPr lang="cs-CZ" i="1" dirty="0" smtClean="0"/>
              <a:t> </a:t>
            </a:r>
            <a:r>
              <a:rPr lang="cs-CZ" i="1" dirty="0" err="1" smtClean="0"/>
              <a:t>sinä</a:t>
            </a:r>
            <a:r>
              <a:rPr lang="cs-CZ" i="1" dirty="0" smtClean="0"/>
              <a:t> </a:t>
            </a:r>
            <a:r>
              <a:rPr lang="cs-CZ" i="1" dirty="0" err="1" smtClean="0"/>
              <a:t>opettaja</a:t>
            </a:r>
            <a:r>
              <a:rPr lang="cs-CZ" i="1" dirty="0" smtClean="0"/>
              <a:t>? – </a:t>
            </a:r>
            <a:r>
              <a:rPr lang="cs-CZ" i="1" dirty="0" err="1" smtClean="0"/>
              <a:t>Olen</a:t>
            </a:r>
            <a:r>
              <a:rPr lang="cs-CZ" i="1" dirty="0" smtClean="0"/>
              <a:t>./ En </a:t>
            </a:r>
            <a:r>
              <a:rPr lang="cs-CZ" i="1" dirty="0" err="1" smtClean="0"/>
              <a:t>ole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On-</a:t>
            </a:r>
            <a:r>
              <a:rPr lang="cs-CZ" i="1" dirty="0" err="1" smtClean="0">
                <a:solidFill>
                  <a:srgbClr val="FF0000"/>
                </a:solidFill>
              </a:rPr>
              <a:t>ko</a:t>
            </a:r>
            <a:r>
              <a:rPr lang="cs-CZ" i="1" dirty="0" smtClean="0"/>
              <a:t>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opiskelija</a:t>
            </a:r>
            <a:r>
              <a:rPr lang="cs-CZ" i="1" dirty="0" smtClean="0"/>
              <a:t>? – </a:t>
            </a:r>
            <a:r>
              <a:rPr lang="cs-CZ" i="1" dirty="0" err="1" smtClean="0"/>
              <a:t>Joo</a:t>
            </a:r>
            <a:r>
              <a:rPr lang="cs-CZ" i="1" dirty="0" smtClean="0"/>
              <a:t>, on./ </a:t>
            </a:r>
            <a:r>
              <a:rPr lang="cs-CZ" i="1" dirty="0" err="1" smtClean="0"/>
              <a:t>Ei</a:t>
            </a:r>
            <a:r>
              <a:rPr lang="cs-CZ" i="1" dirty="0" smtClean="0"/>
              <a:t>, </a:t>
            </a:r>
            <a:r>
              <a:rPr lang="cs-CZ" i="1" dirty="0" err="1" smtClean="0"/>
              <a:t>hän</a:t>
            </a:r>
            <a:r>
              <a:rPr lang="cs-CZ" i="1" dirty="0" smtClean="0"/>
              <a:t> 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ole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Opiskelija-</a:t>
            </a:r>
            <a:r>
              <a:rPr lang="cs-CZ" i="1" dirty="0" err="1" smtClean="0">
                <a:solidFill>
                  <a:srgbClr val="FF0000"/>
                </a:solidFill>
              </a:rPr>
              <a:t>ko</a:t>
            </a:r>
            <a:r>
              <a:rPr lang="cs-CZ" i="1" dirty="0" smtClean="0"/>
              <a:t> </a:t>
            </a:r>
            <a:r>
              <a:rPr lang="cs-CZ" i="1" dirty="0" err="1" smtClean="0"/>
              <a:t>sinä</a:t>
            </a:r>
            <a:r>
              <a:rPr lang="cs-CZ" i="1" dirty="0" smtClean="0"/>
              <a:t> </a:t>
            </a:r>
            <a:r>
              <a:rPr lang="cs-CZ" i="1" dirty="0" err="1" smtClean="0"/>
              <a:t>olet</a:t>
            </a:r>
            <a:r>
              <a:rPr lang="cs-CZ" i="1" dirty="0" smtClean="0"/>
              <a:t>? </a:t>
            </a:r>
            <a:r>
              <a:rPr lang="cs-CZ" i="1" dirty="0" err="1" smtClean="0"/>
              <a:t>Olet-</a:t>
            </a:r>
            <a:r>
              <a:rPr lang="cs-CZ" i="1" dirty="0" err="1" smtClean="0">
                <a:solidFill>
                  <a:srgbClr val="FF0000"/>
                </a:solidFill>
              </a:rPr>
              <a:t>ko</a:t>
            </a:r>
            <a:r>
              <a:rPr lang="cs-CZ" i="1" dirty="0" smtClean="0"/>
              <a:t> </a:t>
            </a:r>
            <a:r>
              <a:rPr lang="cs-CZ" i="1" dirty="0" err="1" smtClean="0"/>
              <a:t>sinä</a:t>
            </a:r>
            <a:r>
              <a:rPr lang="cs-CZ" i="1" dirty="0" smtClean="0"/>
              <a:t> </a:t>
            </a:r>
            <a:r>
              <a:rPr lang="cs-CZ" i="1" dirty="0" err="1" smtClean="0"/>
              <a:t>opiskelija</a:t>
            </a:r>
            <a:r>
              <a:rPr lang="cs-CZ" i="1" dirty="0" smtClean="0"/>
              <a:t>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3321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KIELTEINEN KYSYMYS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– záporná otázka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2743968"/>
              </p:ext>
            </p:extLst>
          </p:nvPr>
        </p:nvGraphicFramePr>
        <p:xfrm>
          <a:off x="914400" y="2060847"/>
          <a:ext cx="7185992" cy="2808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996"/>
                <a:gridCol w="3592996"/>
              </a:tblGrid>
              <a:tr h="59768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endParaRPr lang="cs-CZ" dirty="0"/>
                    </a:p>
                  </a:txBody>
                  <a:tcPr/>
                </a:tc>
              </a:tr>
              <a:tr h="736875"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En-</a:t>
                      </a:r>
                      <a:r>
                        <a:rPr lang="cs-CZ" sz="2400" i="1" dirty="0" err="1" smtClean="0"/>
                        <a:t>kö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/>
                        <a:t>minä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r>
                        <a:rPr lang="cs-CZ" sz="240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Emme-kö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/>
                        <a:t>me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r>
                        <a:rPr lang="cs-CZ" sz="240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6875"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Et-</a:t>
                      </a:r>
                      <a:r>
                        <a:rPr lang="cs-CZ" sz="2400" i="1" dirty="0" err="1" smtClean="0"/>
                        <a:t>kö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/>
                        <a:t>sinä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r>
                        <a:rPr lang="cs-CZ" sz="240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Ette-kö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/>
                        <a:t>te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r>
                        <a:rPr lang="cs-CZ" sz="240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36875"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Ei-kö</a:t>
                      </a:r>
                      <a:r>
                        <a:rPr lang="cs-CZ" sz="2400" i="1" baseline="0" dirty="0" smtClean="0"/>
                        <a:t> </a:t>
                      </a:r>
                      <a:r>
                        <a:rPr lang="cs-CZ" sz="2400" i="1" baseline="0" dirty="0" err="1" smtClean="0"/>
                        <a:t>hän</a:t>
                      </a:r>
                      <a:r>
                        <a:rPr lang="cs-CZ" sz="2400" i="1" dirty="0" smtClean="0"/>
                        <a:t>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r>
                        <a:rPr lang="cs-CZ" sz="240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Eivät-kö</a:t>
                      </a:r>
                      <a:r>
                        <a:rPr lang="cs-CZ" sz="2400" i="1" dirty="0" smtClean="0"/>
                        <a:t> he </a:t>
                      </a:r>
                      <a:r>
                        <a:rPr lang="cs-CZ" sz="2400" i="1" dirty="0" err="1" smtClean="0">
                          <a:solidFill>
                            <a:srgbClr val="FF0000"/>
                          </a:solidFill>
                        </a:rPr>
                        <a:t>ole</a:t>
                      </a:r>
                      <a:r>
                        <a:rPr lang="cs-CZ" sz="2400" i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sz="2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25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HARJOITUS 1 – </a:t>
            </a:r>
            <a:r>
              <a:rPr lang="cs-CZ" b="1" dirty="0" err="1" smtClean="0"/>
              <a:t>täydennä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789512"/>
          </a:xfrm>
        </p:spPr>
        <p:txBody>
          <a:bodyPr/>
          <a:lstStyle/>
          <a:p>
            <a:r>
              <a:rPr lang="cs-CZ" dirty="0" smtClean="0"/>
              <a:t>____ </a:t>
            </a:r>
            <a:r>
              <a:rPr lang="cs-CZ" dirty="0" err="1" smtClean="0"/>
              <a:t>hän</a:t>
            </a:r>
            <a:r>
              <a:rPr lang="cs-CZ" dirty="0" smtClean="0"/>
              <a:t> </a:t>
            </a:r>
            <a:r>
              <a:rPr lang="cs-CZ" dirty="0" err="1" smtClean="0"/>
              <a:t>insinööri</a:t>
            </a:r>
            <a:r>
              <a:rPr lang="cs-CZ" dirty="0" smtClean="0"/>
              <a:t>?</a:t>
            </a:r>
          </a:p>
          <a:p>
            <a:r>
              <a:rPr lang="cs-CZ" dirty="0" smtClean="0"/>
              <a:t>Kuka ________ </a:t>
            </a:r>
            <a:r>
              <a:rPr lang="cs-CZ" dirty="0" err="1" smtClean="0"/>
              <a:t>opiskelija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Me</a:t>
            </a:r>
            <a:r>
              <a:rPr lang="cs-CZ" dirty="0" smtClean="0"/>
              <a:t> _______ </a:t>
            </a:r>
            <a:r>
              <a:rPr lang="cs-CZ" dirty="0" err="1" smtClean="0"/>
              <a:t>Prahassa</a:t>
            </a:r>
            <a:r>
              <a:rPr lang="cs-CZ" dirty="0" smtClean="0"/>
              <a:t>. </a:t>
            </a:r>
            <a:r>
              <a:rPr lang="cs-CZ" dirty="0" err="1" smtClean="0"/>
              <a:t>Me</a:t>
            </a:r>
            <a:r>
              <a:rPr lang="cs-CZ" dirty="0" smtClean="0"/>
              <a:t> ________ </a:t>
            </a:r>
            <a:r>
              <a:rPr lang="cs-CZ" dirty="0" err="1" smtClean="0"/>
              <a:t>Brnossa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Minä</a:t>
            </a:r>
            <a:r>
              <a:rPr lang="cs-CZ" dirty="0" smtClean="0"/>
              <a:t> ________ </a:t>
            </a:r>
            <a:r>
              <a:rPr lang="cs-CZ" dirty="0" err="1" smtClean="0"/>
              <a:t>opettaja</a:t>
            </a:r>
            <a:r>
              <a:rPr lang="cs-CZ" dirty="0" smtClean="0"/>
              <a:t>. </a:t>
            </a:r>
            <a:r>
              <a:rPr lang="cs-CZ" dirty="0" err="1" smtClean="0"/>
              <a:t>Minä</a:t>
            </a:r>
            <a:r>
              <a:rPr lang="cs-CZ" dirty="0" smtClean="0"/>
              <a:t> en _____ </a:t>
            </a:r>
            <a:r>
              <a:rPr lang="cs-CZ" dirty="0" err="1" smtClean="0"/>
              <a:t>opiskelija</a:t>
            </a:r>
            <a:r>
              <a:rPr lang="cs-CZ" dirty="0" smtClean="0"/>
              <a:t>.</a:t>
            </a:r>
          </a:p>
          <a:p>
            <a:r>
              <a:rPr lang="cs-CZ" dirty="0" smtClean="0"/>
              <a:t>______ </a:t>
            </a:r>
            <a:r>
              <a:rPr lang="cs-CZ" dirty="0" err="1" smtClean="0"/>
              <a:t>sinä</a:t>
            </a:r>
            <a:r>
              <a:rPr lang="cs-CZ" dirty="0" smtClean="0"/>
              <a:t> </a:t>
            </a:r>
            <a:r>
              <a:rPr lang="cs-CZ" dirty="0" err="1" smtClean="0"/>
              <a:t>opiskelija</a:t>
            </a:r>
            <a:r>
              <a:rPr lang="cs-CZ" dirty="0" smtClean="0"/>
              <a:t>?</a:t>
            </a:r>
          </a:p>
          <a:p>
            <a:r>
              <a:rPr lang="cs-CZ" dirty="0" smtClean="0"/>
              <a:t>Kuka </a:t>
            </a:r>
            <a:r>
              <a:rPr lang="cs-CZ" dirty="0" err="1" smtClean="0"/>
              <a:t>sinä</a:t>
            </a:r>
            <a:r>
              <a:rPr lang="cs-CZ" dirty="0" smtClean="0"/>
              <a:t> ______ ?</a:t>
            </a:r>
          </a:p>
          <a:p>
            <a:r>
              <a:rPr lang="cs-CZ" dirty="0" smtClean="0"/>
              <a:t>_____ </a:t>
            </a:r>
            <a:r>
              <a:rPr lang="cs-CZ" dirty="0" err="1" smtClean="0"/>
              <a:t>Lasse</a:t>
            </a:r>
            <a:r>
              <a:rPr lang="cs-CZ" dirty="0" smtClean="0"/>
              <a:t> </a:t>
            </a:r>
            <a:r>
              <a:rPr lang="cs-CZ" dirty="0" err="1" smtClean="0"/>
              <a:t>opiskelija</a:t>
            </a:r>
            <a:r>
              <a:rPr lang="cs-CZ" dirty="0"/>
              <a:t>?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Ei</a:t>
            </a:r>
            <a:r>
              <a:rPr lang="cs-CZ" dirty="0" smtClean="0"/>
              <a:t>, </a:t>
            </a:r>
            <a:r>
              <a:rPr lang="cs-CZ" dirty="0" err="1" smtClean="0"/>
              <a:t>hän</a:t>
            </a:r>
            <a:r>
              <a:rPr lang="cs-CZ" dirty="0" smtClean="0"/>
              <a:t> _____ </a:t>
            </a:r>
            <a:r>
              <a:rPr lang="cs-CZ" dirty="0" err="1" smtClean="0"/>
              <a:t>opiskelija</a:t>
            </a:r>
            <a:r>
              <a:rPr lang="cs-CZ" dirty="0" smtClean="0"/>
              <a:t>. </a:t>
            </a:r>
            <a:r>
              <a:rPr lang="cs-CZ" dirty="0" err="1" smtClean="0"/>
              <a:t>Hän</a:t>
            </a:r>
            <a:r>
              <a:rPr lang="cs-CZ" dirty="0" smtClean="0"/>
              <a:t> _____ </a:t>
            </a:r>
            <a:r>
              <a:rPr lang="cs-CZ" dirty="0" err="1" smtClean="0"/>
              <a:t>opettaja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405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ETUNIMET </a:t>
            </a:r>
            <a:r>
              <a:rPr lang="cs-CZ" dirty="0" smtClean="0"/>
              <a:t>– křestní jména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naiset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err="1" smtClean="0"/>
              <a:t>miehet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Maria</a:t>
            </a:r>
          </a:p>
          <a:p>
            <a:pPr marL="0" indent="0">
              <a:buNone/>
            </a:pPr>
            <a:r>
              <a:rPr lang="cs-CZ" dirty="0" smtClean="0"/>
              <a:t>Helena</a:t>
            </a:r>
          </a:p>
          <a:p>
            <a:pPr marL="0" indent="0">
              <a:buNone/>
            </a:pPr>
            <a:r>
              <a:rPr lang="cs-CZ" dirty="0" err="1" smtClean="0"/>
              <a:t>Anneli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Kaarina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Marja</a:t>
            </a:r>
          </a:p>
          <a:p>
            <a:pPr marL="0" indent="0">
              <a:buNone/>
            </a:pPr>
            <a:r>
              <a:rPr lang="cs-CZ" dirty="0" err="1" smtClean="0"/>
              <a:t>Minna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Sanna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Satu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Riikka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Aino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Sari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4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Juhani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Olavi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Tapani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Matti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Mika</a:t>
            </a:r>
          </a:p>
          <a:p>
            <a:pPr marL="0" indent="0">
              <a:buNone/>
            </a:pPr>
            <a:r>
              <a:rPr lang="cs-CZ" dirty="0" err="1" smtClean="0"/>
              <a:t>Tapio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Kalevi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Pekka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Jussi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Kalle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Eino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29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křestní jména po r. 2010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Vuodet  2010-</a:t>
            </a:r>
            <a:r>
              <a:rPr lang="cs-CZ" dirty="0" smtClean="0"/>
              <a:t>20</a:t>
            </a:r>
            <a:r>
              <a:rPr lang="fi-FI" dirty="0" smtClean="0"/>
              <a:t>19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b="1" dirty="0" smtClean="0"/>
              <a:t>MIEHET</a:t>
            </a:r>
            <a:r>
              <a:rPr lang="fi-FI" dirty="0"/>
              <a:t>	 	 	</a:t>
            </a:r>
            <a:r>
              <a:rPr lang="fi-FI" b="1" dirty="0"/>
              <a:t>NAISET</a:t>
            </a:r>
            <a:r>
              <a:rPr lang="fi-FI" dirty="0"/>
              <a:t>	 </a:t>
            </a:r>
          </a:p>
          <a:p>
            <a:pPr marL="0" indent="0">
              <a:buNone/>
            </a:pPr>
            <a:r>
              <a:rPr lang="fi-FI" dirty="0"/>
              <a:t>Juhani	</a:t>
            </a:r>
            <a:r>
              <a:rPr lang="cs-CZ" dirty="0" smtClean="0"/>
              <a:t>	</a:t>
            </a:r>
            <a:r>
              <a:rPr lang="fi-FI" dirty="0" smtClean="0"/>
              <a:t>16728</a:t>
            </a:r>
            <a:r>
              <a:rPr lang="fi-FI" dirty="0"/>
              <a:t>	 	Maria	</a:t>
            </a:r>
            <a:r>
              <a:rPr lang="cs-CZ" dirty="0" smtClean="0"/>
              <a:t>	</a:t>
            </a:r>
            <a:r>
              <a:rPr lang="fi-FI" dirty="0" smtClean="0"/>
              <a:t>20325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Johannes</a:t>
            </a:r>
            <a:r>
              <a:rPr lang="cs-CZ" dirty="0" smtClean="0"/>
              <a:t>	</a:t>
            </a:r>
            <a:r>
              <a:rPr lang="fi-FI" dirty="0" smtClean="0"/>
              <a:t>15114</a:t>
            </a:r>
            <a:r>
              <a:rPr lang="fi-FI" dirty="0"/>
              <a:t>	 </a:t>
            </a:r>
            <a:r>
              <a:rPr lang="cs-CZ" dirty="0" smtClean="0"/>
              <a:t>	</a:t>
            </a:r>
            <a:r>
              <a:rPr lang="fi-FI" dirty="0" smtClean="0"/>
              <a:t>Sofia</a:t>
            </a:r>
            <a:r>
              <a:rPr lang="fi-FI" dirty="0"/>
              <a:t>	</a:t>
            </a:r>
            <a:r>
              <a:rPr lang="cs-CZ" dirty="0" smtClean="0"/>
              <a:t>	</a:t>
            </a:r>
            <a:r>
              <a:rPr lang="fi-FI" dirty="0" smtClean="0"/>
              <a:t>18104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Mikael	</a:t>
            </a:r>
            <a:r>
              <a:rPr lang="cs-CZ" dirty="0" smtClean="0"/>
              <a:t>	</a:t>
            </a:r>
            <a:r>
              <a:rPr lang="fi-FI" dirty="0" smtClean="0"/>
              <a:t>13940</a:t>
            </a:r>
            <a:r>
              <a:rPr lang="fi-FI" dirty="0"/>
              <a:t>	 	Emilia	</a:t>
            </a:r>
            <a:r>
              <a:rPr lang="cs-CZ" dirty="0" smtClean="0"/>
              <a:t>	</a:t>
            </a:r>
            <a:r>
              <a:rPr lang="fi-FI" dirty="0" smtClean="0"/>
              <a:t>14802</a:t>
            </a:r>
            <a:endParaRPr lang="fi-FI" dirty="0"/>
          </a:p>
          <a:p>
            <a:pPr marL="0" indent="0">
              <a:buNone/>
            </a:pPr>
            <a:r>
              <a:rPr lang="cs-CZ" dirty="0" smtClean="0"/>
              <a:t>O</a:t>
            </a:r>
            <a:r>
              <a:rPr lang="fi-FI" dirty="0" smtClean="0"/>
              <a:t>lavi</a:t>
            </a:r>
            <a:r>
              <a:rPr lang="fi-FI" dirty="0"/>
              <a:t>	</a:t>
            </a:r>
            <a:r>
              <a:rPr lang="cs-CZ" dirty="0" smtClean="0"/>
              <a:t>	</a:t>
            </a:r>
            <a:r>
              <a:rPr lang="fi-FI" dirty="0" smtClean="0"/>
              <a:t>13522</a:t>
            </a:r>
            <a:r>
              <a:rPr lang="fi-FI" dirty="0"/>
              <a:t>	 	Olivia	</a:t>
            </a:r>
            <a:r>
              <a:rPr lang="cs-CZ" dirty="0" smtClean="0"/>
              <a:t>	</a:t>
            </a:r>
            <a:r>
              <a:rPr lang="fi-FI" dirty="0" smtClean="0"/>
              <a:t>10261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Onni	</a:t>
            </a:r>
            <a:r>
              <a:rPr lang="cs-CZ" dirty="0" smtClean="0"/>
              <a:t>	</a:t>
            </a:r>
            <a:r>
              <a:rPr lang="fi-FI" dirty="0" smtClean="0"/>
              <a:t>10423</a:t>
            </a:r>
            <a:r>
              <a:rPr lang="fi-FI" dirty="0"/>
              <a:t>	 	Aurora	</a:t>
            </a:r>
            <a:r>
              <a:rPr lang="cs-CZ" dirty="0" smtClean="0"/>
              <a:t>	</a:t>
            </a:r>
            <a:r>
              <a:rPr lang="fi-FI" dirty="0" smtClean="0"/>
              <a:t>9811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Oliver	</a:t>
            </a:r>
            <a:r>
              <a:rPr lang="cs-CZ" dirty="0" smtClean="0"/>
              <a:t>	</a:t>
            </a:r>
            <a:r>
              <a:rPr lang="fi-FI" dirty="0" smtClean="0"/>
              <a:t>9899</a:t>
            </a:r>
            <a:r>
              <a:rPr lang="fi-FI" dirty="0"/>
              <a:t>	 	Aino	</a:t>
            </a:r>
            <a:r>
              <a:rPr lang="cs-CZ" dirty="0" smtClean="0"/>
              <a:t>	</a:t>
            </a:r>
            <a:r>
              <a:rPr lang="fi-FI" dirty="0" smtClean="0"/>
              <a:t>8619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Matias	</a:t>
            </a:r>
            <a:r>
              <a:rPr lang="cs-CZ" dirty="0" smtClean="0"/>
              <a:t>	</a:t>
            </a:r>
            <a:r>
              <a:rPr lang="fi-FI" dirty="0" smtClean="0"/>
              <a:t>9722</a:t>
            </a:r>
            <a:r>
              <a:rPr lang="fi-FI" dirty="0"/>
              <a:t>	 	</a:t>
            </a:r>
            <a:r>
              <a:rPr lang="fi-FI" dirty="0" smtClean="0"/>
              <a:t>Amanda</a:t>
            </a:r>
            <a:r>
              <a:rPr lang="cs-CZ" dirty="0" smtClean="0"/>
              <a:t> 	</a:t>
            </a:r>
            <a:r>
              <a:rPr lang="fi-FI" dirty="0" smtClean="0"/>
              <a:t>8606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Elias	</a:t>
            </a:r>
            <a:r>
              <a:rPr lang="cs-CZ" dirty="0" smtClean="0"/>
              <a:t>	</a:t>
            </a:r>
            <a:r>
              <a:rPr lang="fi-FI" dirty="0" smtClean="0"/>
              <a:t>9625</a:t>
            </a:r>
            <a:r>
              <a:rPr lang="fi-FI" dirty="0"/>
              <a:t>	 	Helmi	</a:t>
            </a:r>
            <a:r>
              <a:rPr lang="cs-CZ" dirty="0" smtClean="0"/>
              <a:t>	</a:t>
            </a:r>
            <a:r>
              <a:rPr lang="fi-FI" dirty="0" smtClean="0"/>
              <a:t>7413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Ilmari	</a:t>
            </a:r>
            <a:r>
              <a:rPr lang="cs-CZ" dirty="0" smtClean="0"/>
              <a:t>	</a:t>
            </a:r>
            <a:r>
              <a:rPr lang="fi-FI" dirty="0" smtClean="0"/>
              <a:t>9304</a:t>
            </a:r>
            <a:r>
              <a:rPr lang="fi-FI" dirty="0"/>
              <a:t>	 	Matilda	</a:t>
            </a:r>
            <a:r>
              <a:rPr lang="cs-CZ" dirty="0" smtClean="0"/>
              <a:t>	</a:t>
            </a:r>
            <a:r>
              <a:rPr lang="fi-FI" dirty="0" smtClean="0"/>
              <a:t>7284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Antero	</a:t>
            </a:r>
            <a:r>
              <a:rPr lang="cs-CZ" dirty="0" smtClean="0"/>
              <a:t>	</a:t>
            </a:r>
            <a:r>
              <a:rPr lang="fi-FI" dirty="0" smtClean="0"/>
              <a:t>7320</a:t>
            </a:r>
            <a:r>
              <a:rPr lang="fi-FI" dirty="0"/>
              <a:t>	 	Ilona	</a:t>
            </a:r>
            <a:r>
              <a:rPr lang="cs-CZ" dirty="0" smtClean="0"/>
              <a:t>	</a:t>
            </a:r>
            <a:r>
              <a:rPr lang="fi-FI" dirty="0" smtClean="0"/>
              <a:t>6881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22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SUKUNIMET</a:t>
            </a:r>
            <a:r>
              <a:rPr lang="cs-CZ" dirty="0" smtClean="0"/>
              <a:t> – příjmení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-NEN (</a:t>
            </a:r>
            <a:r>
              <a:rPr lang="cs-CZ" dirty="0" err="1" smtClean="0"/>
              <a:t>Hakanen</a:t>
            </a:r>
            <a:r>
              <a:rPr lang="cs-CZ" dirty="0" smtClean="0"/>
              <a:t>, </a:t>
            </a:r>
            <a:r>
              <a:rPr lang="cs-CZ" dirty="0" err="1" smtClean="0"/>
              <a:t>Järvinen</a:t>
            </a:r>
            <a:r>
              <a:rPr lang="cs-CZ" dirty="0" smtClean="0"/>
              <a:t>, </a:t>
            </a:r>
            <a:r>
              <a:rPr lang="cs-CZ" dirty="0" err="1" smtClean="0"/>
              <a:t>Mäkinen</a:t>
            </a:r>
            <a:r>
              <a:rPr lang="cs-CZ" dirty="0" smtClean="0"/>
              <a:t>, </a:t>
            </a:r>
            <a:r>
              <a:rPr lang="cs-CZ" dirty="0" err="1" smtClean="0"/>
              <a:t>Virtanen</a:t>
            </a:r>
            <a:r>
              <a:rPr lang="cs-CZ" dirty="0" smtClean="0"/>
              <a:t>, </a:t>
            </a:r>
            <a:r>
              <a:rPr lang="cs-CZ" dirty="0" err="1" smtClean="0"/>
              <a:t>Saarinen</a:t>
            </a:r>
            <a:r>
              <a:rPr lang="cs-CZ" dirty="0" smtClean="0"/>
              <a:t>, </a:t>
            </a:r>
            <a:r>
              <a:rPr lang="cs-CZ" dirty="0" err="1" smtClean="0"/>
              <a:t>Lahtinen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-LA (</a:t>
            </a:r>
            <a:r>
              <a:rPr lang="cs-CZ" dirty="0" err="1" smtClean="0"/>
              <a:t>Mattila</a:t>
            </a:r>
            <a:r>
              <a:rPr lang="cs-CZ" dirty="0" smtClean="0"/>
              <a:t>, </a:t>
            </a:r>
            <a:r>
              <a:rPr lang="cs-CZ" dirty="0" err="1" smtClean="0"/>
              <a:t>Lahtela</a:t>
            </a:r>
            <a:r>
              <a:rPr lang="cs-CZ" dirty="0" smtClean="0"/>
              <a:t>, </a:t>
            </a:r>
            <a:r>
              <a:rPr lang="cs-CZ" dirty="0" err="1" smtClean="0"/>
              <a:t>Mäkelä</a:t>
            </a:r>
            <a:r>
              <a:rPr lang="cs-CZ" dirty="0" smtClean="0"/>
              <a:t>…)</a:t>
            </a:r>
          </a:p>
          <a:p>
            <a:r>
              <a:rPr lang="cs-CZ" dirty="0"/>
              <a:t>d</a:t>
            </a:r>
            <a:r>
              <a:rPr lang="cs-CZ" dirty="0" smtClean="0"/>
              <a:t>alší: </a:t>
            </a:r>
            <a:r>
              <a:rPr lang="cs-CZ" dirty="0" err="1" smtClean="0"/>
              <a:t>Virta</a:t>
            </a:r>
            <a:r>
              <a:rPr lang="cs-CZ" dirty="0" smtClean="0"/>
              <a:t>, </a:t>
            </a:r>
            <a:r>
              <a:rPr lang="cs-CZ" dirty="0" err="1" smtClean="0"/>
              <a:t>Laine</a:t>
            </a:r>
            <a:r>
              <a:rPr lang="cs-CZ" dirty="0" smtClean="0"/>
              <a:t>, </a:t>
            </a:r>
            <a:r>
              <a:rPr lang="cs-CZ" dirty="0" err="1" smtClean="0"/>
              <a:t>Karhu</a:t>
            </a:r>
            <a:r>
              <a:rPr lang="cs-CZ" dirty="0" smtClean="0"/>
              <a:t>, </a:t>
            </a:r>
            <a:r>
              <a:rPr lang="cs-CZ" dirty="0" err="1" smtClean="0"/>
              <a:t>Mäki</a:t>
            </a:r>
            <a:r>
              <a:rPr lang="cs-CZ" dirty="0" smtClean="0"/>
              <a:t>, </a:t>
            </a:r>
            <a:r>
              <a:rPr lang="cs-CZ" dirty="0" err="1" smtClean="0"/>
              <a:t>Niemi</a:t>
            </a:r>
            <a:r>
              <a:rPr lang="cs-CZ" dirty="0" smtClean="0"/>
              <a:t>, </a:t>
            </a:r>
            <a:r>
              <a:rPr lang="cs-CZ" dirty="0" err="1" smtClean="0"/>
              <a:t>Aalto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85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cs-CZ" dirty="0" smtClean="0"/>
              <a:t>Nejčastější finská příjmení (2020)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Yleisimmät sukunimet	28.9.2020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Sukunimi	Miehet	Naiset	Yhteensä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Korhonen	11624	11150	22774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Virtanen	11594	10549	22143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Mäkinen	10285	10106	20391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Nieminen	10327	9897	20224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Mäkelä	9752	9490	19242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Hämäläinen9436</a:t>
            </a:r>
            <a:r>
              <a:rPr lang="fi-FI" dirty="0"/>
              <a:t>	9091	18527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Laine	9188	9127	18315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Heikkinen	8871	8753	17624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Koskinen	8771	8513	17284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Järvinen	8276	8050	16326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72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TERVEHDYKSET</a:t>
            </a:r>
            <a:r>
              <a:rPr lang="cs-CZ" dirty="0" smtClean="0"/>
              <a:t> - pozdravy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/>
          </a:bodyPr>
          <a:lstStyle/>
          <a:p>
            <a:r>
              <a:rPr lang="cs-CZ" dirty="0" err="1" smtClean="0"/>
              <a:t>Hei</a:t>
            </a:r>
            <a:r>
              <a:rPr lang="cs-CZ" dirty="0" smtClean="0"/>
              <a:t>! – </a:t>
            </a:r>
            <a:r>
              <a:rPr lang="cs-CZ" dirty="0" err="1" smtClean="0"/>
              <a:t>Hei</a:t>
            </a:r>
            <a:r>
              <a:rPr lang="cs-CZ" dirty="0" smtClean="0"/>
              <a:t> </a:t>
            </a:r>
            <a:r>
              <a:rPr lang="cs-CZ" dirty="0" err="1" smtClean="0"/>
              <a:t>hei</a:t>
            </a:r>
            <a:r>
              <a:rPr lang="cs-CZ" dirty="0" smtClean="0"/>
              <a:t>!</a:t>
            </a:r>
          </a:p>
          <a:p>
            <a:r>
              <a:rPr lang="cs-CZ" dirty="0" smtClean="0"/>
              <a:t>Moi! – </a:t>
            </a:r>
            <a:r>
              <a:rPr lang="cs-CZ" dirty="0" err="1" smtClean="0"/>
              <a:t>Moikka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Hyvä</a:t>
            </a:r>
            <a:r>
              <a:rPr lang="cs-CZ" dirty="0" smtClean="0"/>
              <a:t>-ä </a:t>
            </a:r>
            <a:r>
              <a:rPr lang="cs-CZ" dirty="0" err="1" smtClean="0"/>
              <a:t>huomen</a:t>
            </a:r>
            <a:r>
              <a:rPr lang="cs-CZ" dirty="0" smtClean="0"/>
              <a:t>-ta! – </a:t>
            </a:r>
            <a:r>
              <a:rPr lang="cs-CZ" dirty="0" err="1" smtClean="0"/>
              <a:t>Huomen</a:t>
            </a:r>
            <a:r>
              <a:rPr lang="cs-CZ" dirty="0" smtClean="0"/>
              <a:t>-ta!</a:t>
            </a:r>
          </a:p>
          <a:p>
            <a:r>
              <a:rPr lang="cs-CZ" dirty="0" err="1" smtClean="0"/>
              <a:t>Hyvä</a:t>
            </a:r>
            <a:r>
              <a:rPr lang="cs-CZ" dirty="0" smtClean="0"/>
              <a:t>-ä </a:t>
            </a:r>
            <a:r>
              <a:rPr lang="cs-CZ" dirty="0" err="1" smtClean="0"/>
              <a:t>päivä</a:t>
            </a:r>
            <a:r>
              <a:rPr lang="cs-CZ" dirty="0" smtClean="0"/>
              <a:t>-ä! – </a:t>
            </a:r>
            <a:r>
              <a:rPr lang="cs-CZ" dirty="0" err="1" smtClean="0"/>
              <a:t>Päivä</a:t>
            </a:r>
            <a:r>
              <a:rPr lang="cs-CZ" dirty="0" smtClean="0"/>
              <a:t>-ä!</a:t>
            </a:r>
          </a:p>
          <a:p>
            <a:r>
              <a:rPr lang="cs-CZ" dirty="0" err="1" smtClean="0"/>
              <a:t>Hyvä</a:t>
            </a:r>
            <a:r>
              <a:rPr lang="cs-CZ" dirty="0" smtClean="0"/>
              <a:t>-ä </a:t>
            </a:r>
            <a:r>
              <a:rPr lang="cs-CZ" dirty="0" err="1" smtClean="0"/>
              <a:t>ilta</a:t>
            </a:r>
            <a:r>
              <a:rPr lang="cs-CZ" dirty="0" smtClean="0"/>
              <a:t>-a!</a:t>
            </a:r>
          </a:p>
          <a:p>
            <a:r>
              <a:rPr lang="cs-CZ" dirty="0" err="1" smtClean="0"/>
              <a:t>Hyvä</a:t>
            </a:r>
            <a:r>
              <a:rPr lang="cs-CZ" dirty="0" smtClean="0"/>
              <a:t>-ä </a:t>
            </a:r>
            <a:r>
              <a:rPr lang="cs-CZ" dirty="0" err="1" smtClean="0"/>
              <a:t>yö-tä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Näkemiin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r>
              <a:rPr lang="cs-CZ" dirty="0" err="1" smtClean="0"/>
              <a:t>Nähdään</a:t>
            </a:r>
            <a:r>
              <a:rPr lang="cs-CZ" dirty="0" smtClean="0"/>
              <a:t>!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" t="6138" r="67662" b="19753"/>
          <a:stretch/>
        </p:blipFill>
        <p:spPr bwMode="auto">
          <a:xfrm>
            <a:off x="4716016" y="3861048"/>
            <a:ext cx="3528392" cy="2592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0678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HARJOITUS 2 – </a:t>
            </a:r>
            <a:r>
              <a:rPr lang="cs-CZ" b="1" dirty="0" err="1" smtClean="0"/>
              <a:t>nainen</a:t>
            </a:r>
            <a:r>
              <a:rPr lang="cs-CZ" b="1" dirty="0" smtClean="0"/>
              <a:t> </a:t>
            </a:r>
            <a:r>
              <a:rPr lang="cs-CZ" b="1" dirty="0" err="1" smtClean="0"/>
              <a:t>vai</a:t>
            </a:r>
            <a:r>
              <a:rPr lang="cs-CZ" b="1" dirty="0" smtClean="0"/>
              <a:t> </a:t>
            </a:r>
            <a:r>
              <a:rPr lang="cs-CZ" b="1" dirty="0" err="1" smtClean="0"/>
              <a:t>mies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Kaisa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Juha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Meri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Jarno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Kielo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Seppo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Loviisa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Yrjänä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Sampsa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Seppo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363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Sanasto</a:t>
            </a:r>
            <a:r>
              <a:rPr lang="cs-CZ" dirty="0" smtClean="0"/>
              <a:t> – </a:t>
            </a:r>
            <a:r>
              <a:rPr lang="cs-CZ" dirty="0" err="1" smtClean="0"/>
              <a:t>oppikirja</a:t>
            </a:r>
            <a:r>
              <a:rPr lang="cs-CZ" dirty="0" smtClean="0"/>
              <a:t> </a:t>
            </a:r>
            <a:r>
              <a:rPr lang="cs-CZ" dirty="0" err="1" smtClean="0"/>
              <a:t>kpl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Ammatit</a:t>
            </a:r>
            <a:r>
              <a:rPr lang="cs-CZ" dirty="0" smtClean="0"/>
              <a:t> (povolání) – s. 20</a:t>
            </a:r>
          </a:p>
          <a:p>
            <a:r>
              <a:rPr lang="cs-CZ" dirty="0" smtClean="0"/>
              <a:t>+ s. 26</a:t>
            </a:r>
          </a:p>
          <a:p>
            <a:r>
              <a:rPr lang="cs-CZ" dirty="0" err="1" smtClean="0"/>
              <a:t>Lisää</a:t>
            </a:r>
            <a:r>
              <a:rPr lang="cs-CZ" dirty="0" smtClean="0"/>
              <a:t> </a:t>
            </a:r>
            <a:r>
              <a:rPr lang="cs-CZ" dirty="0" err="1" smtClean="0"/>
              <a:t>harjoituksia</a:t>
            </a:r>
            <a:r>
              <a:rPr lang="cs-CZ" dirty="0" smtClean="0"/>
              <a:t>: s. </a:t>
            </a:r>
            <a:r>
              <a:rPr lang="cs-CZ" smtClean="0"/>
              <a:t>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6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HYVÄÄ</a:t>
            </a:r>
            <a:r>
              <a:rPr lang="cs-CZ" dirty="0" smtClean="0"/>
              <a:t> …!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912768" cy="466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19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STUPNĚ FORMÁLNOSTI</a:t>
            </a:r>
            <a:endParaRPr lang="cs-CZ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6" b="11667"/>
          <a:stretch/>
        </p:blipFill>
        <p:spPr bwMode="auto">
          <a:xfrm>
            <a:off x="971600" y="1988840"/>
            <a:ext cx="7691087" cy="3967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6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b="1" dirty="0" smtClean="0"/>
              <a:t>MUUT FRAASIT </a:t>
            </a:r>
            <a:r>
              <a:rPr lang="cs-CZ" dirty="0" smtClean="0"/>
              <a:t>– další fráze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789512"/>
          </a:xfrm>
        </p:spPr>
        <p:txBody>
          <a:bodyPr/>
          <a:lstStyle/>
          <a:p>
            <a:r>
              <a:rPr lang="cs-CZ" dirty="0"/>
              <a:t>Ole </a:t>
            </a:r>
            <a:r>
              <a:rPr lang="cs-CZ" dirty="0" err="1"/>
              <a:t>hyvä</a:t>
            </a:r>
            <a:r>
              <a:rPr lang="cs-CZ" dirty="0"/>
              <a:t>! – </a:t>
            </a:r>
            <a:r>
              <a:rPr lang="cs-CZ" dirty="0" err="1"/>
              <a:t>Kiitos</a:t>
            </a:r>
            <a:r>
              <a:rPr lang="cs-CZ" dirty="0"/>
              <a:t>.</a:t>
            </a:r>
          </a:p>
          <a:p>
            <a:r>
              <a:rPr lang="cs-CZ" dirty="0" err="1"/>
              <a:t>Olkaa</a:t>
            </a:r>
            <a:r>
              <a:rPr lang="cs-CZ" dirty="0"/>
              <a:t> </a:t>
            </a:r>
            <a:r>
              <a:rPr lang="cs-CZ" dirty="0" err="1"/>
              <a:t>hyvä</a:t>
            </a:r>
            <a:r>
              <a:rPr lang="cs-CZ" dirty="0"/>
              <a:t>! – </a:t>
            </a:r>
            <a:r>
              <a:rPr lang="cs-CZ" dirty="0" err="1"/>
              <a:t>Kiitos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Kiitos</a:t>
            </a:r>
            <a:r>
              <a:rPr lang="cs-CZ" dirty="0" smtClean="0"/>
              <a:t>. – </a:t>
            </a:r>
            <a:r>
              <a:rPr lang="cs-CZ" dirty="0" err="1" smtClean="0"/>
              <a:t>Ei</a:t>
            </a:r>
            <a:r>
              <a:rPr lang="cs-CZ" dirty="0" smtClean="0"/>
              <a:t> </a:t>
            </a:r>
            <a:r>
              <a:rPr lang="cs-CZ" dirty="0" err="1" smtClean="0"/>
              <a:t>kestä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Anteeksi</a:t>
            </a:r>
            <a:r>
              <a:rPr lang="cs-CZ" dirty="0" smtClean="0"/>
              <a:t>. – </a:t>
            </a:r>
            <a:r>
              <a:rPr lang="cs-CZ" dirty="0" err="1" smtClean="0"/>
              <a:t>Ei</a:t>
            </a:r>
            <a:r>
              <a:rPr lang="cs-CZ" dirty="0" smtClean="0"/>
              <a:t> se </a:t>
            </a:r>
            <a:r>
              <a:rPr lang="cs-CZ" dirty="0" err="1" smtClean="0"/>
              <a:t>mitään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Tervetuloa</a:t>
            </a:r>
            <a:r>
              <a:rPr lang="cs-CZ" dirty="0" smtClean="0"/>
              <a:t>! – </a:t>
            </a:r>
            <a:r>
              <a:rPr lang="cs-CZ" dirty="0" err="1" smtClean="0"/>
              <a:t>Kiitos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6" t="4027" r="17537" b="9343"/>
          <a:stretch/>
        </p:blipFill>
        <p:spPr bwMode="auto">
          <a:xfrm>
            <a:off x="4847771" y="2492896"/>
            <a:ext cx="4029764" cy="252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6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b="1" dirty="0" smtClean="0"/>
              <a:t>POZOR!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3749040" cy="5058441"/>
          </a:xfrm>
        </p:spPr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Mitä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kuuluu</a:t>
            </a:r>
            <a:r>
              <a:rPr lang="cs-CZ" dirty="0"/>
              <a:t>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/>
              <a:t>Kiitos</a:t>
            </a:r>
            <a:r>
              <a:rPr lang="cs-CZ" dirty="0"/>
              <a:t>, </a:t>
            </a:r>
            <a:r>
              <a:rPr lang="cs-CZ" dirty="0" err="1"/>
              <a:t>ihan</a:t>
            </a:r>
            <a:r>
              <a:rPr lang="cs-CZ" dirty="0"/>
              <a:t> </a:t>
            </a:r>
            <a:r>
              <a:rPr lang="cs-CZ" dirty="0" err="1"/>
              <a:t>hyvää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933528"/>
          </a:xfrm>
        </p:spPr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Miten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menee</a:t>
            </a:r>
            <a:r>
              <a:rPr lang="cs-CZ" dirty="0"/>
              <a:t>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 err="1"/>
              <a:t>Kiitos</a:t>
            </a:r>
            <a:r>
              <a:rPr lang="cs-CZ" dirty="0"/>
              <a:t>, </a:t>
            </a:r>
            <a:r>
              <a:rPr lang="cs-CZ" dirty="0" err="1"/>
              <a:t>ihan</a:t>
            </a:r>
            <a:r>
              <a:rPr lang="cs-CZ" dirty="0"/>
              <a:t> </a:t>
            </a:r>
            <a:r>
              <a:rPr lang="cs-CZ" dirty="0" err="1"/>
              <a:t>hyvin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13678"/>
            <a:ext cx="25781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8" t="5842" r="3522"/>
          <a:stretch/>
        </p:blipFill>
        <p:spPr bwMode="auto">
          <a:xfrm>
            <a:off x="5447359" y="2715491"/>
            <a:ext cx="2768385" cy="3089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98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</p:spPr>
        <p:txBody>
          <a:bodyPr>
            <a:normAutofit/>
          </a:bodyPr>
          <a:lstStyle/>
          <a:p>
            <a:r>
              <a:rPr lang="cs-CZ" b="1" dirty="0" smtClean="0"/>
              <a:t>PERSOONAPRONOMINIT </a:t>
            </a:r>
            <a:br>
              <a:rPr lang="cs-CZ" b="1" dirty="0" smtClean="0"/>
            </a:br>
            <a:r>
              <a:rPr lang="cs-CZ" dirty="0" smtClean="0"/>
              <a:t>– osobní zájmena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63024169"/>
              </p:ext>
            </p:extLst>
          </p:nvPr>
        </p:nvGraphicFramePr>
        <p:xfrm>
          <a:off x="899592" y="2348880"/>
          <a:ext cx="7272808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268252"/>
                <a:gridCol w="1116124"/>
                <a:gridCol w="2520280"/>
              </a:tblGrid>
              <a:tr h="72008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sg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pl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sz="2800" i="1" dirty="0" err="1" smtClean="0"/>
                        <a:t>minä</a:t>
                      </a:r>
                      <a:endParaRPr lang="cs-CZ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já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i="1" dirty="0" err="1" smtClean="0"/>
                        <a:t>me</a:t>
                      </a:r>
                      <a:endParaRPr lang="cs-CZ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my</a:t>
                      </a:r>
                      <a:endParaRPr lang="cs-CZ" sz="28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sz="2800" i="1" dirty="0" err="1" smtClean="0"/>
                        <a:t>sinä</a:t>
                      </a:r>
                      <a:endParaRPr lang="cs-CZ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ty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i="1" dirty="0" err="1" smtClean="0"/>
                        <a:t>te</a:t>
                      </a:r>
                      <a:endParaRPr lang="cs-CZ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vy</a:t>
                      </a:r>
                      <a:endParaRPr lang="cs-CZ" sz="28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cs-CZ" sz="2800" i="1" dirty="0" err="1" smtClean="0"/>
                        <a:t>hän</a:t>
                      </a:r>
                      <a:endParaRPr lang="cs-CZ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on/ona/ono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i="1" dirty="0" smtClean="0"/>
                        <a:t>he </a:t>
                      </a:r>
                      <a:endParaRPr lang="cs-CZ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oni/ony/ona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881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OLLA</a:t>
            </a:r>
            <a:r>
              <a:rPr lang="cs-CZ" b="1" dirty="0" smtClean="0"/>
              <a:t>-VERBI</a:t>
            </a:r>
            <a:r>
              <a:rPr lang="cs-CZ" dirty="0" smtClean="0"/>
              <a:t> – sloveso ‚být‘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nfinitiv: </a:t>
            </a:r>
            <a:r>
              <a:rPr lang="cs-CZ" i="1" dirty="0" smtClean="0"/>
              <a:t>OLLA – kmen: </a:t>
            </a:r>
            <a:r>
              <a:rPr lang="cs-CZ" i="1" dirty="0" err="1" smtClean="0"/>
              <a:t>ole</a:t>
            </a:r>
            <a:r>
              <a:rPr lang="cs-CZ" i="1" dirty="0" smtClean="0"/>
              <a:t>-</a:t>
            </a:r>
            <a:endParaRPr lang="cs-CZ" i="1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18667"/>
              </p:ext>
            </p:extLst>
          </p:nvPr>
        </p:nvGraphicFramePr>
        <p:xfrm>
          <a:off x="1043607" y="2276872"/>
          <a:ext cx="6912769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3"/>
                <a:gridCol w="1281741"/>
                <a:gridCol w="1324947"/>
                <a:gridCol w="1324947"/>
                <a:gridCol w="1612981"/>
              </a:tblGrid>
              <a:tr h="6840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endParaRPr lang="cs-CZ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1.osoba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ole</a:t>
                      </a:r>
                      <a:r>
                        <a:rPr lang="cs-CZ" sz="2400" i="1" dirty="0" smtClean="0"/>
                        <a:t>-n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ole-mme</a:t>
                      </a:r>
                      <a:endParaRPr lang="cs-CZ" sz="2400" i="1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2.osoba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sinä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ole</a:t>
                      </a:r>
                      <a:r>
                        <a:rPr lang="cs-CZ" sz="2400" i="1" dirty="0" smtClean="0"/>
                        <a:t>-t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te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ole-tte</a:t>
                      </a:r>
                      <a:endParaRPr lang="cs-CZ" sz="2400" i="1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3.osoba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hän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on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he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o-vat</a:t>
                      </a:r>
                      <a:endParaRPr lang="cs-CZ" sz="24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067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VERBIEN PERSOONAPÄÄTTEET </a:t>
            </a:r>
            <a:br>
              <a:rPr lang="cs-CZ" dirty="0" smtClean="0"/>
            </a:br>
            <a:r>
              <a:rPr lang="cs-CZ" dirty="0" smtClean="0"/>
              <a:t>- osobní koncovky sloves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6249621"/>
              </p:ext>
            </p:extLst>
          </p:nvPr>
        </p:nvGraphicFramePr>
        <p:xfrm>
          <a:off x="914400" y="1844823"/>
          <a:ext cx="7772400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49041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4616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1.osoba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-n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me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-</a:t>
                      </a:r>
                      <a:r>
                        <a:rPr lang="cs-CZ" sz="2400" i="1" dirty="0" err="1" smtClean="0"/>
                        <a:t>mme</a:t>
                      </a:r>
                      <a:endParaRPr lang="cs-CZ" sz="2400" i="1" dirty="0"/>
                    </a:p>
                  </a:txBody>
                  <a:tcPr/>
                </a:tc>
              </a:tr>
              <a:tr h="604616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2.osoba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sinä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-t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te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-</a:t>
                      </a:r>
                      <a:r>
                        <a:rPr lang="cs-CZ" sz="2400" i="1" dirty="0" err="1" smtClean="0"/>
                        <a:t>tte</a:t>
                      </a:r>
                      <a:endParaRPr lang="cs-CZ" sz="2400" i="1" dirty="0"/>
                    </a:p>
                  </a:txBody>
                  <a:tcPr/>
                </a:tc>
              </a:tr>
              <a:tr h="604616">
                <a:tc>
                  <a:txBody>
                    <a:bodyPr/>
                    <a:lstStyle/>
                    <a:p>
                      <a:r>
                        <a:rPr lang="cs-CZ" sz="2400" i="0" dirty="0" smtClean="0"/>
                        <a:t>3.osoba</a:t>
                      </a:r>
                      <a:endParaRPr lang="cs-CZ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err="1" smtClean="0"/>
                        <a:t>hän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-V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he</a:t>
                      </a:r>
                      <a:endParaRPr lang="cs-CZ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-vat/-</a:t>
                      </a:r>
                      <a:r>
                        <a:rPr lang="cs-CZ" sz="2400" i="1" dirty="0" err="1" smtClean="0"/>
                        <a:t>vät</a:t>
                      </a:r>
                      <a:endParaRPr lang="cs-CZ" sz="24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54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1308</TotalTime>
  <Words>455</Words>
  <Application>Microsoft Office PowerPoint</Application>
  <PresentationFormat>Předvádění na obrazovce (4:3)</PresentationFormat>
  <Paragraphs>219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Jmění</vt:lpstr>
      <vt:lpstr>KIELI I</vt:lpstr>
      <vt:lpstr>TERVEHDYKSET - pozdravy</vt:lpstr>
      <vt:lpstr>HYVÄÄ …!</vt:lpstr>
      <vt:lpstr>STUPNĚ FORMÁLNOSTI</vt:lpstr>
      <vt:lpstr>MUUT FRAASIT – další fráze</vt:lpstr>
      <vt:lpstr>POZOR!</vt:lpstr>
      <vt:lpstr>PERSOONAPRONOMINIT  – osobní zájmena</vt:lpstr>
      <vt:lpstr>OLLA-VERBI – sloveso ‚být‘</vt:lpstr>
      <vt:lpstr>VERBIEN PERSOONAPÄÄTTEET  - osobní koncovky sloves</vt:lpstr>
      <vt:lpstr>PUHUA-VERBI – sloveso mluvit</vt:lpstr>
      <vt:lpstr>KIELTO - zápor</vt:lpstr>
      <vt:lpstr>MONIKÄYTTÖINEN VERBI - sloveso OLLA má mnoho využití!</vt:lpstr>
      <vt:lpstr>KYSYMYS - otázka</vt:lpstr>
      <vt:lpstr>KIELTEINEN KYSYMYS  – záporná otázka</vt:lpstr>
      <vt:lpstr>HARJOITUS 1 – täydennä</vt:lpstr>
      <vt:lpstr>ETUNIMET – křestní jména</vt:lpstr>
      <vt:lpstr>Nejčastější křestní jména po r. 2010</vt:lpstr>
      <vt:lpstr>SUKUNIMET – příjmení </vt:lpstr>
      <vt:lpstr>Nejčastější finská příjmení (2020)</vt:lpstr>
      <vt:lpstr>HARJOITUS 2 – nainen vai mies?</vt:lpstr>
      <vt:lpstr>Sanasto – oppikirja kpl 1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27</cp:revision>
  <dcterms:created xsi:type="dcterms:W3CDTF">2020-09-26T21:40:10Z</dcterms:created>
  <dcterms:modified xsi:type="dcterms:W3CDTF">2020-10-07T11:40:42Z</dcterms:modified>
</cp:coreProperties>
</file>