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6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05" autoAdjust="0"/>
  </p:normalViewPr>
  <p:slideViewPr>
    <p:cSldViewPr>
      <p:cViewPr varScale="1">
        <p:scale>
          <a:sx n="90" d="100"/>
          <a:sy n="90" d="100"/>
        </p:scale>
        <p:origin x="74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46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89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20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10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05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63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28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61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43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78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95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4C7C9-A187-49E9-83E1-84901D98CA94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BE217-C7AE-44DD-9420-2493F3235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84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2636912"/>
            <a:ext cx="89289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b="1"/>
              <a:t>UNCONSCIOUSNESS</a:t>
            </a:r>
          </a:p>
        </p:txBody>
      </p:sp>
    </p:spTree>
    <p:extLst>
      <p:ext uri="{BB962C8B-B14F-4D97-AF65-F5344CB8AC3E}">
        <p14:creationId xmlns:p14="http://schemas.microsoft.com/office/powerpoint/2010/main" val="201416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65448" y="463540"/>
            <a:ext cx="842493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UNCONSCIOUSNESS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life-threatening condition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abnormal state in which person is not alert and not fully responsive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always signalizes some kind of cerebral disfunction</a:t>
            </a:r>
          </a:p>
          <a:p>
            <a:endParaRPr lang="cs-CZ" sz="2200" b="1"/>
          </a:p>
          <a:p>
            <a:r>
              <a:rPr lang="cs-CZ" sz="2200" b="1"/>
              <a:t>Causes: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traumatic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nontraumatic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800"/>
          </a:p>
          <a:p>
            <a:r>
              <a:rPr lang="cs-CZ" sz="2200" b="1"/>
              <a:t>Levels of unconsciousness: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somnolence (sleepy state)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sopor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coma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cs-CZ" sz="800"/>
          </a:p>
          <a:p>
            <a:r>
              <a:rPr lang="cs-CZ" sz="2200" b="1"/>
              <a:t>Duration: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short-time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long-time</a:t>
            </a:r>
          </a:p>
        </p:txBody>
      </p:sp>
    </p:spTree>
    <p:extLst>
      <p:ext uri="{BB962C8B-B14F-4D97-AF65-F5344CB8AC3E}">
        <p14:creationId xmlns:p14="http://schemas.microsoft.com/office/powerpoint/2010/main" val="3018743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06227"/>
            <a:ext cx="842493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SIGNS AND SYMPTOMS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unresponsive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not moving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stridor, snoring sound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r>
              <a:rPr lang="cs-CZ" sz="2200" b="1"/>
              <a:t>Risk of complications: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>
                <a:solidFill>
                  <a:srgbClr val="FF0000"/>
                </a:solidFill>
              </a:rPr>
              <a:t>back fall of tongue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>
                <a:solidFill>
                  <a:srgbClr val="FF0000"/>
                </a:solidFill>
              </a:rPr>
              <a:t>aspiration of vomit</a:t>
            </a:r>
          </a:p>
          <a:p>
            <a:endParaRPr lang="cs-CZ" sz="2200" b="1"/>
          </a:p>
        </p:txBody>
      </p:sp>
    </p:spTree>
    <p:extLst>
      <p:ext uri="{BB962C8B-B14F-4D97-AF65-F5344CB8AC3E}">
        <p14:creationId xmlns:p14="http://schemas.microsoft.com/office/powerpoint/2010/main" val="686641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open airway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b="1">
                <a:solidFill>
                  <a:srgbClr val="FF0000"/>
                </a:solidFill>
              </a:rPr>
              <a:t>head-tilt chin-lift maneuver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b="1">
                <a:solidFill>
                  <a:srgbClr val="FF0000"/>
                </a:solidFill>
              </a:rPr>
              <a:t>jaw thrust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breathing for 10 seconds (2 regular breaths)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b="1"/>
              <a:t>look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b="1"/>
              <a:t>hear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b="1"/>
              <a:t>feel</a:t>
            </a:r>
          </a:p>
          <a:p>
            <a:r>
              <a:rPr lang="cs-CZ" sz="2200" b="1">
                <a:solidFill>
                  <a:srgbClr val="0070C0"/>
                </a:solidFill>
              </a:rPr>
              <a:t>a) unconscious and not breathing or abnormal breathing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call EMS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start basic life support (CPR)</a:t>
            </a:r>
          </a:p>
          <a:p>
            <a:r>
              <a:rPr lang="cs-CZ" sz="2200" b="1">
                <a:solidFill>
                  <a:srgbClr val="0070C0"/>
                </a:solidFill>
              </a:rPr>
              <a:t>b) unconscious but breathing normally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maintain airway open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call EMS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recovery position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check breathing</a:t>
            </a:r>
          </a:p>
          <a:p>
            <a:endParaRPr lang="cs-CZ" sz="2200" b="1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698" y="188640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739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17265"/>
            <a:ext cx="842493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RECOVERY (RAUTEK´S) POSITION</a:t>
            </a:r>
            <a:endParaRPr lang="cs-CZ" sz="2200" b="1"/>
          </a:p>
          <a:p>
            <a:r>
              <a:rPr lang="cs-CZ" sz="2200" b="1" i="1">
                <a:solidFill>
                  <a:srgbClr val="0070C0"/>
                </a:solidFill>
              </a:rPr>
              <a:t>- position for unconscious but normally breathing person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lateral position with one lower extremity flexed and head extended</a:t>
            </a:r>
          </a:p>
          <a:p>
            <a:endParaRPr lang="cs-CZ" sz="2200" b="1"/>
          </a:p>
          <a:p>
            <a:r>
              <a:rPr lang="cs-CZ" sz="2200" b="1"/>
              <a:t>Function of position: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>
                <a:solidFill>
                  <a:srgbClr val="FF0000"/>
                </a:solidFill>
              </a:rPr>
              <a:t>prevention of tongue fall back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>
                <a:solidFill>
                  <a:srgbClr val="FF0000"/>
                </a:solidFill>
              </a:rPr>
              <a:t>prevention of vomit aspiration  </a:t>
            </a:r>
          </a:p>
        </p:txBody>
      </p:sp>
    </p:spTree>
    <p:extLst>
      <p:ext uri="{BB962C8B-B14F-4D97-AF65-F5344CB8AC3E}">
        <p14:creationId xmlns:p14="http://schemas.microsoft.com/office/powerpoint/2010/main" val="101248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 startAt="2015"/>
            </a:pPr>
            <a:r>
              <a:rPr lang="cs-CZ" sz="3200" b="1">
                <a:solidFill>
                  <a:srgbClr val="FF0000"/>
                </a:solidFill>
              </a:rPr>
              <a:t>  FIRST AID GUIDELINES</a:t>
            </a:r>
          </a:p>
          <a:p>
            <a:r>
              <a:rPr lang="cs-CZ" sz="3200" b="1"/>
              <a:t>RECOVERY POSITION</a:t>
            </a:r>
          </a:p>
          <a:p>
            <a:endParaRPr lang="cs-CZ" sz="2200" b="1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Position individuals who are unresponsive but breathing normally into a lateral, side-lying recovery position as opposed to leaving them supine (lying on back).</a:t>
            </a:r>
          </a:p>
          <a:p>
            <a:endParaRPr lang="cs-CZ" sz="22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Overall, there is little evidence to suggest an optimal recovery position.</a:t>
            </a:r>
          </a:p>
          <a:p>
            <a:endParaRPr lang="cs-CZ" sz="220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200"/>
              <a:t>If the victim has to be kept in recovery position for more than 30 minutes turn him to the opposite side to relieve the pressure on the lower arm.</a:t>
            </a:r>
          </a:p>
        </p:txBody>
      </p:sp>
    </p:spTree>
    <p:extLst>
      <p:ext uri="{BB962C8B-B14F-4D97-AF65-F5344CB8AC3E}">
        <p14:creationId xmlns:p14="http://schemas.microsoft.com/office/powerpoint/2010/main" val="201640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FAINTING</a:t>
            </a:r>
          </a:p>
          <a:p>
            <a:r>
              <a:rPr lang="cs-CZ" sz="2200" b="1" i="1">
                <a:solidFill>
                  <a:srgbClr val="0070C0"/>
                </a:solidFill>
              </a:rPr>
              <a:t>- temporary loss of consciousness caused by sudden drop in blood pressure (insufficient blood supply to brain)</a:t>
            </a:r>
          </a:p>
          <a:p>
            <a:endParaRPr lang="cs-CZ" sz="2200" b="1" i="1">
              <a:solidFill>
                <a:srgbClr val="0070C0"/>
              </a:solidFill>
            </a:endParaRPr>
          </a:p>
          <a:p>
            <a:r>
              <a:rPr lang="cs-CZ" sz="2200" b="1"/>
              <a:t>Causes: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low blood pressure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pain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exhaustion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overheating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dehydration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emotional stress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cs-CZ" sz="2200"/>
              <a:t>long standing or sitting</a:t>
            </a:r>
          </a:p>
        </p:txBody>
      </p:sp>
    </p:spTree>
    <p:extLst>
      <p:ext uri="{BB962C8B-B14F-4D97-AF65-F5344CB8AC3E}">
        <p14:creationId xmlns:p14="http://schemas.microsoft.com/office/powerpoint/2010/main" val="222649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60648"/>
            <a:ext cx="842493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SIGNS AND SYMPTOMS</a:t>
            </a:r>
          </a:p>
          <a:p>
            <a:endParaRPr lang="cs-CZ" sz="10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dizzines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light-headedness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paleness</a:t>
            </a:r>
            <a:r>
              <a:rPr lang="cs-CZ" sz="220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sweating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vision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nausea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unsteady balance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collapse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b="1"/>
              <a:t>unconsciousness for seconds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/>
              <a:t>full recovery after a few minutes</a:t>
            </a:r>
          </a:p>
        </p:txBody>
      </p:sp>
    </p:spTree>
    <p:extLst>
      <p:ext uri="{BB962C8B-B14F-4D97-AF65-F5344CB8AC3E}">
        <p14:creationId xmlns:p14="http://schemas.microsoft.com/office/powerpoint/2010/main" val="2008849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4249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FIRST AID</a:t>
            </a:r>
          </a:p>
          <a:p>
            <a:endParaRPr lang="cs-CZ" sz="1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lye down or sit down with head between the knees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elevate legs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fresch air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loosen clothing, belt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calm and reassure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get person up too quickly!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200" b="1"/>
          </a:p>
          <a:p>
            <a:r>
              <a:rPr lang="cs-CZ" sz="2200" b="1"/>
              <a:t>If person does not regain consciousness within 1 minute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open the airway and call EMS</a:t>
            </a:r>
          </a:p>
          <a:p>
            <a:endParaRPr lang="cs-CZ" sz="2200" b="1"/>
          </a:p>
          <a:p>
            <a:endParaRPr lang="cs-CZ" sz="2200" b="1"/>
          </a:p>
        </p:txBody>
      </p:sp>
      <p:pic>
        <p:nvPicPr>
          <p:cNvPr id="3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722" y="188640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8084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338</Words>
  <Application>Microsoft Office PowerPoint</Application>
  <PresentationFormat>Předvádění na obrazovce (4:3)</PresentationFormat>
  <Paragraphs>93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24</cp:revision>
  <dcterms:created xsi:type="dcterms:W3CDTF">2016-02-07T11:52:57Z</dcterms:created>
  <dcterms:modified xsi:type="dcterms:W3CDTF">2021-01-31T10:46:39Z</dcterms:modified>
</cp:coreProperties>
</file>