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media/image24.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56"/>
  </p:notesMasterIdLst>
  <p:sldIdLst>
    <p:sldId id="302" r:id="rId2"/>
    <p:sldId id="297" r:id="rId3"/>
    <p:sldId id="309" r:id="rId4"/>
    <p:sldId id="310" r:id="rId5"/>
    <p:sldId id="311" r:id="rId6"/>
    <p:sldId id="307" r:id="rId7"/>
    <p:sldId id="308" r:id="rId8"/>
    <p:sldId id="298" r:id="rId9"/>
    <p:sldId id="312" r:id="rId10"/>
    <p:sldId id="299" r:id="rId11"/>
    <p:sldId id="300" r:id="rId12"/>
    <p:sldId id="301" r:id="rId13"/>
    <p:sldId id="259" r:id="rId14"/>
    <p:sldId id="313" r:id="rId15"/>
    <p:sldId id="273" r:id="rId16"/>
    <p:sldId id="314" r:id="rId17"/>
    <p:sldId id="277" r:id="rId18"/>
    <p:sldId id="274" r:id="rId19"/>
    <p:sldId id="275" r:id="rId20"/>
    <p:sldId id="315" r:id="rId21"/>
    <p:sldId id="276" r:id="rId22"/>
    <p:sldId id="278" r:id="rId23"/>
    <p:sldId id="279" r:id="rId24"/>
    <p:sldId id="329" r:id="rId25"/>
    <p:sldId id="316" r:id="rId26"/>
    <p:sldId id="280" r:id="rId27"/>
    <p:sldId id="317" r:id="rId28"/>
    <p:sldId id="281" r:id="rId29"/>
    <p:sldId id="282" r:id="rId30"/>
    <p:sldId id="318" r:id="rId31"/>
    <p:sldId id="283" r:id="rId32"/>
    <p:sldId id="285" r:id="rId33"/>
    <p:sldId id="319" r:id="rId34"/>
    <p:sldId id="320" r:id="rId35"/>
    <p:sldId id="321" r:id="rId36"/>
    <p:sldId id="322" r:id="rId37"/>
    <p:sldId id="286" r:id="rId38"/>
    <p:sldId id="287" r:id="rId39"/>
    <p:sldId id="288" r:id="rId40"/>
    <p:sldId id="323" r:id="rId41"/>
    <p:sldId id="289" r:id="rId42"/>
    <p:sldId id="324" r:id="rId43"/>
    <p:sldId id="284" r:id="rId44"/>
    <p:sldId id="325" r:id="rId45"/>
    <p:sldId id="326" r:id="rId46"/>
    <p:sldId id="303" r:id="rId47"/>
    <p:sldId id="328" r:id="rId48"/>
    <p:sldId id="327" r:id="rId49"/>
    <p:sldId id="291" r:id="rId50"/>
    <p:sldId id="292" r:id="rId51"/>
    <p:sldId id="293" r:id="rId52"/>
    <p:sldId id="305" r:id="rId53"/>
    <p:sldId id="295" r:id="rId54"/>
    <p:sldId id="306" r:id="rId5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Hmoudová Dagmar" initials="ED" lastIdx="0" clrIdx="0">
    <p:extLst>
      <p:ext uri="{19B8F6BF-5375-455C-9EA6-DF929625EA0E}">
        <p15:presenceInfo xmlns:p15="http://schemas.microsoft.com/office/powerpoint/2012/main" userId="El-Hmoudová Dagm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4"/>
    <a:srgbClr val="000066"/>
    <a:srgbClr val="3A5047"/>
    <a:srgbClr val="EAEAEA"/>
    <a:srgbClr val="C0C0C0"/>
    <a:srgbClr val="2D385D"/>
    <a:srgbClr val="827F0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p:cViewPr varScale="1">
        <p:scale>
          <a:sx n="65" d="100"/>
          <a:sy n="65" d="100"/>
        </p:scale>
        <p:origin x="700" y="4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136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348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136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136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5C4B708-6240-4225-837A-CEDF751C86B5}" type="slidenum">
              <a:rPr lang="cs-CZ"/>
              <a:pPr>
                <a:defRPr/>
              </a:pPr>
              <a:t>‹#›</a:t>
            </a:fld>
            <a:endParaRPr lang="cs-CZ"/>
          </a:p>
        </p:txBody>
      </p:sp>
    </p:spTree>
    <p:extLst>
      <p:ext uri="{BB962C8B-B14F-4D97-AF65-F5344CB8AC3E}">
        <p14:creationId xmlns:p14="http://schemas.microsoft.com/office/powerpoint/2010/main" val="2714670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en-GB" b="1" dirty="0" smtClean="0"/>
              <a:t>Oral Fixations</a:t>
            </a:r>
            <a:r>
              <a:rPr lang="en-GB" dirty="0" smtClean="0"/>
              <a:t>: As mentioned previously, Freud might suggest that nail-biting, smoking, gum-chewing and excessive drinking are signs of an oral fixation. This would indicate that the individual did not resolve the primary conflicts during the earliest stage of psychosexual development, the oral stage.</a:t>
            </a:r>
          </a:p>
          <a:p>
            <a:endParaRPr lang="en-GB" dirty="0" smtClean="0"/>
          </a:p>
          <a:p>
            <a:endParaRPr lang="en-GB" dirty="0" smtClean="0"/>
          </a:p>
          <a:p>
            <a:r>
              <a:rPr lang="en-GB" dirty="0" smtClean="0"/>
              <a:t>For example, Freud might suggest that if a child has issues during the weaning process, they might develop an oral fixation.</a:t>
            </a:r>
          </a:p>
          <a:p>
            <a:endParaRPr lang="en-GB" dirty="0" smtClean="0"/>
          </a:p>
          <a:p>
            <a:r>
              <a:rPr lang="en-GB" b="1" dirty="0" smtClean="0"/>
              <a:t>Anal Fixations</a:t>
            </a:r>
            <a:r>
              <a:rPr lang="en-GB" dirty="0" smtClean="0"/>
              <a:t>: The second stage of psychosexual development is known as the anal stage since it is primarily focused on controlling bowel movements. Fixations at this point in development can lead to what Freud called anal-retentive and anal-expulsive personalities.</a:t>
            </a:r>
          </a:p>
          <a:p>
            <a:endParaRPr lang="en-GB" dirty="0" smtClean="0"/>
          </a:p>
          <a:p>
            <a:endParaRPr lang="en-GB" dirty="0" smtClean="0"/>
          </a:p>
          <a:p>
            <a:r>
              <a:rPr lang="en-GB" dirty="0" smtClean="0"/>
              <a:t>Anal-retentive individuals may have experienced overly strict and harsh potty training as children and may grow to be overly obsessed with orderliness and tidiness.</a:t>
            </a:r>
          </a:p>
          <a:p>
            <a:r>
              <a:rPr lang="en-GB" dirty="0" smtClean="0"/>
              <a:t>Anal-expulsive individuals, on the other hand, may have experienced very lax potty training resulting in them being very messy and disorganized as adults.</a:t>
            </a:r>
          </a:p>
          <a:p>
            <a:r>
              <a:rPr lang="en-GB" dirty="0" smtClean="0"/>
              <a:t>In either case, both types of fixations result from not properly resolving the critical conflict that takes place during that stage of development.</a:t>
            </a:r>
          </a:p>
          <a:p>
            <a:endParaRPr lang="en-GB" dirty="0" smtClean="0"/>
          </a:p>
          <a:p>
            <a:r>
              <a:rPr lang="en-GB" b="1" dirty="0" smtClean="0"/>
              <a:t>Phallic Fixations</a:t>
            </a:r>
            <a:r>
              <a:rPr lang="en-GB" dirty="0" smtClean="0"/>
              <a:t>: The phallic stage of development is primarily focused on identifying with the same-sex parent. Freud suggested that fixations at this point could lead to adult personalities that are overly vain, exhibitionistic, and sexually aggressive. At this stage, of development boys may develop what Freud referred to as an Oedipus complex. Girls may develop an analogous issue known as an Electra complex. If not resolved, these complexes may linger and continue to affect </a:t>
            </a:r>
            <a:r>
              <a:rPr lang="en-GB" dirty="0" err="1" smtClean="0"/>
              <a:t>behavior</a:t>
            </a:r>
            <a:r>
              <a:rPr lang="en-GB" dirty="0" smtClean="0"/>
              <a:t> into adulthood, according to Freud</a:t>
            </a:r>
            <a:endParaRPr lang="en-GB" dirty="0"/>
          </a:p>
        </p:txBody>
      </p:sp>
      <p:sp>
        <p:nvSpPr>
          <p:cNvPr id="4" name="Zástupný symbol pro číslo snímku 3"/>
          <p:cNvSpPr>
            <a:spLocks noGrp="1"/>
          </p:cNvSpPr>
          <p:nvPr>
            <p:ph type="sldNum" sz="quarter" idx="10"/>
          </p:nvPr>
        </p:nvSpPr>
        <p:spPr/>
        <p:txBody>
          <a:bodyPr/>
          <a:lstStyle/>
          <a:p>
            <a:pPr>
              <a:defRPr/>
            </a:pPr>
            <a:fld id="{D5C4B708-6240-4225-837A-CEDF751C86B5}" type="slidenum">
              <a:rPr lang="cs-CZ" smtClean="0"/>
              <a:pPr>
                <a:defRPr/>
              </a:pPr>
              <a:t>23</a:t>
            </a:fld>
            <a:endParaRPr lang="cs-CZ"/>
          </a:p>
        </p:txBody>
      </p:sp>
    </p:spTree>
    <p:extLst>
      <p:ext uri="{BB962C8B-B14F-4D97-AF65-F5344CB8AC3E}">
        <p14:creationId xmlns:p14="http://schemas.microsoft.com/office/powerpoint/2010/main" val="116699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en-GB" dirty="0" smtClean="0"/>
              <a:t>There are three general types of psychological projection:</a:t>
            </a:r>
          </a:p>
          <a:p>
            <a:endParaRPr lang="en-GB" dirty="0" smtClean="0"/>
          </a:p>
          <a:p>
            <a:r>
              <a:rPr lang="en-GB" b="1" i="1" dirty="0" smtClean="0"/>
              <a:t>Neurotic Projection </a:t>
            </a:r>
            <a:r>
              <a:rPr lang="en-GB" dirty="0" smtClean="0"/>
              <a:t>is the most common type of projection where someone attributes feelings, motives, desires, and attitudes they deem unacceptable onto someone else. This type most closely meets the definition of psychological projection.</a:t>
            </a:r>
          </a:p>
          <a:p>
            <a:r>
              <a:rPr lang="en-GB" b="1" i="1" dirty="0" smtClean="0"/>
              <a:t>Complementary Projection </a:t>
            </a:r>
            <a:r>
              <a:rPr lang="en-GB" dirty="0" smtClean="0"/>
              <a:t>occurs when an individual believes that everyone else shares the same opinions and thoughts he or she does. For example, a woman is concerned about climate change, but when she realizes not everyone feels the same way, she is shocked.</a:t>
            </a:r>
          </a:p>
          <a:p>
            <a:r>
              <a:rPr lang="en-GB" b="1" i="1" dirty="0" smtClean="0"/>
              <a:t>Complimentary Projection </a:t>
            </a:r>
            <a:r>
              <a:rPr lang="en-GB" dirty="0" smtClean="0"/>
              <a:t>occurs when someone assumes that other people possess the same skills they do. For example, a talented cook may think that everyone should be able to make the same dishes he can with ease.</a:t>
            </a:r>
          </a:p>
          <a:p>
            <a:r>
              <a:rPr lang="en-GB" dirty="0" smtClean="0"/>
              <a:t>Projection does not always have negative effects. Complementary projection gives people a sense of mutuality and helps them relate to others more easily.</a:t>
            </a:r>
            <a:endParaRPr lang="en-GB" dirty="0"/>
          </a:p>
        </p:txBody>
      </p:sp>
      <p:sp>
        <p:nvSpPr>
          <p:cNvPr id="4" name="Zástupný symbol pro číslo snímku 3"/>
          <p:cNvSpPr>
            <a:spLocks noGrp="1"/>
          </p:cNvSpPr>
          <p:nvPr>
            <p:ph type="sldNum" sz="quarter" idx="10"/>
          </p:nvPr>
        </p:nvSpPr>
        <p:spPr/>
        <p:txBody>
          <a:bodyPr/>
          <a:lstStyle/>
          <a:p>
            <a:pPr>
              <a:defRPr/>
            </a:pPr>
            <a:fld id="{D5C4B708-6240-4225-837A-CEDF751C86B5}" type="slidenum">
              <a:rPr lang="cs-CZ" smtClean="0"/>
              <a:pPr>
                <a:defRPr/>
              </a:pPr>
              <a:t>37</a:t>
            </a:fld>
            <a:endParaRPr lang="cs-CZ"/>
          </a:p>
        </p:txBody>
      </p:sp>
    </p:spTree>
    <p:extLst>
      <p:ext uri="{BB962C8B-B14F-4D97-AF65-F5344CB8AC3E}">
        <p14:creationId xmlns:p14="http://schemas.microsoft.com/office/powerpoint/2010/main" val="408054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3E90E723-56A0-4345-A968-3BB978ABF0F2}" type="slidenum">
              <a:rPr lang="cs-CZ" smtClean="0"/>
              <a:pPr>
                <a:defRPr/>
              </a:pPr>
              <a:t>‹#›</a:t>
            </a:fld>
            <a:endParaRPr lang="cs-CZ"/>
          </a:p>
        </p:txBody>
      </p:sp>
    </p:spTree>
    <p:extLst>
      <p:ext uri="{BB962C8B-B14F-4D97-AF65-F5344CB8AC3E}">
        <p14:creationId xmlns:p14="http://schemas.microsoft.com/office/powerpoint/2010/main" val="307924021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A3A145EA-5011-40B2-A1D7-F64C901AFE83}" type="slidenum">
              <a:rPr lang="cs-CZ" smtClean="0"/>
              <a:pPr>
                <a:defRPr/>
              </a:pPr>
              <a:t>‹#›</a:t>
            </a:fld>
            <a:endParaRPr lang="cs-CZ"/>
          </a:p>
        </p:txBody>
      </p:sp>
    </p:spTree>
    <p:extLst>
      <p:ext uri="{BB962C8B-B14F-4D97-AF65-F5344CB8AC3E}">
        <p14:creationId xmlns:p14="http://schemas.microsoft.com/office/powerpoint/2010/main" val="116184924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B67549A1-57F7-4C58-8DDB-D29B82798E34}" type="slidenum">
              <a:rPr lang="cs-CZ" smtClean="0"/>
              <a:pPr>
                <a:defRPr/>
              </a:pPr>
              <a:t>‹#›</a:t>
            </a:fld>
            <a:endParaRPr lang="cs-CZ"/>
          </a:p>
        </p:txBody>
      </p:sp>
    </p:spTree>
    <p:extLst>
      <p:ext uri="{BB962C8B-B14F-4D97-AF65-F5344CB8AC3E}">
        <p14:creationId xmlns:p14="http://schemas.microsoft.com/office/powerpoint/2010/main" val="143793862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F090E1EA-E62C-485B-B6A8-2A2EB024C073}" type="slidenum">
              <a:rPr lang="cs-CZ" smtClean="0"/>
              <a:pPr>
                <a:defRPr/>
              </a:pPr>
              <a:t>‹#›</a:t>
            </a:fld>
            <a:endParaRPr lang="cs-CZ"/>
          </a:p>
        </p:txBody>
      </p:sp>
    </p:spTree>
    <p:extLst>
      <p:ext uri="{BB962C8B-B14F-4D97-AF65-F5344CB8AC3E}">
        <p14:creationId xmlns:p14="http://schemas.microsoft.com/office/powerpoint/2010/main" val="32205777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F090E1EA-E62C-485B-B6A8-2A2EB024C073}" type="slidenum">
              <a:rPr lang="cs-CZ" smtClean="0"/>
              <a:pPr>
                <a:defRPr/>
              </a:pPr>
              <a:t>‹#›</a:t>
            </a:fld>
            <a:endParaRPr lang="cs-CZ"/>
          </a:p>
        </p:txBody>
      </p:sp>
    </p:spTree>
    <p:extLst>
      <p:ext uri="{BB962C8B-B14F-4D97-AF65-F5344CB8AC3E}">
        <p14:creationId xmlns:p14="http://schemas.microsoft.com/office/powerpoint/2010/main" val="5452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F090E1EA-E62C-485B-B6A8-2A2EB024C073}" type="slidenum">
              <a:rPr lang="cs-CZ" smtClean="0"/>
              <a:pPr>
                <a:defRPr/>
              </a:pPr>
              <a:t>‹#›</a:t>
            </a:fld>
            <a:endParaRPr lang="cs-CZ"/>
          </a:p>
        </p:txBody>
      </p:sp>
    </p:spTree>
    <p:extLst>
      <p:ext uri="{BB962C8B-B14F-4D97-AF65-F5344CB8AC3E}">
        <p14:creationId xmlns:p14="http://schemas.microsoft.com/office/powerpoint/2010/main" val="400675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E4D07BA8-7912-41BC-9F16-11E9F2C7490F}" type="slidenum">
              <a:rPr lang="cs-CZ" smtClean="0"/>
              <a:pPr>
                <a:defRPr/>
              </a:pPr>
              <a:t>‹#›</a:t>
            </a:fld>
            <a:endParaRPr lang="cs-CZ"/>
          </a:p>
        </p:txBody>
      </p:sp>
    </p:spTree>
    <p:extLst>
      <p:ext uri="{BB962C8B-B14F-4D97-AF65-F5344CB8AC3E}">
        <p14:creationId xmlns:p14="http://schemas.microsoft.com/office/powerpoint/2010/main" val="31581432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839789"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172201"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pPr>
              <a:defRPr/>
            </a:pPr>
            <a:endParaRPr lang="cs-CZ"/>
          </a:p>
        </p:txBody>
      </p:sp>
      <p:sp>
        <p:nvSpPr>
          <p:cNvPr id="8" name="Footer Placeholder 7"/>
          <p:cNvSpPr>
            <a:spLocks noGrp="1"/>
          </p:cNvSpPr>
          <p:nvPr>
            <p:ph type="ftr" sz="quarter" idx="11"/>
          </p:nvPr>
        </p:nvSpPr>
        <p:spPr/>
        <p:txBody>
          <a:bodyPr/>
          <a:lstStyle/>
          <a:p>
            <a:pPr>
              <a:defRPr/>
            </a:pPr>
            <a:endParaRPr lang="cs-CZ"/>
          </a:p>
        </p:txBody>
      </p:sp>
      <p:sp>
        <p:nvSpPr>
          <p:cNvPr id="9" name="Slide Number Placeholder 8"/>
          <p:cNvSpPr>
            <a:spLocks noGrp="1"/>
          </p:cNvSpPr>
          <p:nvPr>
            <p:ph type="sldNum" sz="quarter" idx="12"/>
          </p:nvPr>
        </p:nvSpPr>
        <p:spPr/>
        <p:txBody>
          <a:bodyPr/>
          <a:lstStyle/>
          <a:p>
            <a:pPr>
              <a:defRPr/>
            </a:pPr>
            <a:fld id="{8B361B48-43CE-48EB-94DF-AD3E816A2743}" type="slidenum">
              <a:rPr lang="cs-CZ" smtClean="0"/>
              <a:pPr>
                <a:defRPr/>
              </a:pPr>
              <a:t>‹#›</a:t>
            </a:fld>
            <a:endParaRPr lang="cs-CZ"/>
          </a:p>
        </p:txBody>
      </p:sp>
    </p:spTree>
    <p:extLst>
      <p:ext uri="{BB962C8B-B14F-4D97-AF65-F5344CB8AC3E}">
        <p14:creationId xmlns:p14="http://schemas.microsoft.com/office/powerpoint/2010/main" val="177606882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pPr>
              <a:defRPr/>
            </a:pPr>
            <a:endParaRPr lang="cs-CZ"/>
          </a:p>
        </p:txBody>
      </p:sp>
      <p:sp>
        <p:nvSpPr>
          <p:cNvPr id="4" name="Footer Placeholder 3"/>
          <p:cNvSpPr>
            <a:spLocks noGrp="1"/>
          </p:cNvSpPr>
          <p:nvPr>
            <p:ph type="ftr" sz="quarter" idx="11"/>
          </p:nvPr>
        </p:nvSpPr>
        <p:spPr/>
        <p:txBody>
          <a:bodyPr/>
          <a:lstStyle/>
          <a:p>
            <a:pPr>
              <a:defRPr/>
            </a:pPr>
            <a:endParaRPr lang="cs-CZ"/>
          </a:p>
        </p:txBody>
      </p:sp>
      <p:sp>
        <p:nvSpPr>
          <p:cNvPr id="5" name="Slide Number Placeholder 4"/>
          <p:cNvSpPr>
            <a:spLocks noGrp="1"/>
          </p:cNvSpPr>
          <p:nvPr>
            <p:ph type="sldNum" sz="quarter" idx="12"/>
          </p:nvPr>
        </p:nvSpPr>
        <p:spPr/>
        <p:txBody>
          <a:bodyPr/>
          <a:lstStyle/>
          <a:p>
            <a:pPr>
              <a:defRPr/>
            </a:pPr>
            <a:fld id="{F090E1EA-E62C-485B-B6A8-2A2EB024C073}" type="slidenum">
              <a:rPr lang="cs-CZ" smtClean="0"/>
              <a:pPr>
                <a:defRPr/>
              </a:pPr>
              <a:t>‹#›</a:t>
            </a:fld>
            <a:endParaRPr lang="cs-CZ"/>
          </a:p>
        </p:txBody>
      </p:sp>
    </p:spTree>
    <p:extLst>
      <p:ext uri="{BB962C8B-B14F-4D97-AF65-F5344CB8AC3E}">
        <p14:creationId xmlns:p14="http://schemas.microsoft.com/office/powerpoint/2010/main" val="86418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p>
        </p:txBody>
      </p:sp>
      <p:sp>
        <p:nvSpPr>
          <p:cNvPr id="3" name="Footer Placeholder 2"/>
          <p:cNvSpPr>
            <a:spLocks noGrp="1"/>
          </p:cNvSpPr>
          <p:nvPr>
            <p:ph type="ftr" sz="quarter" idx="11"/>
          </p:nvPr>
        </p:nvSpPr>
        <p:spPr/>
        <p:txBody>
          <a:bodyPr/>
          <a:lstStyle/>
          <a:p>
            <a:pPr>
              <a:defRPr/>
            </a:pPr>
            <a:endParaRPr lang="cs-CZ"/>
          </a:p>
        </p:txBody>
      </p:sp>
      <p:sp>
        <p:nvSpPr>
          <p:cNvPr id="4" name="Slide Number Placeholder 3"/>
          <p:cNvSpPr>
            <a:spLocks noGrp="1"/>
          </p:cNvSpPr>
          <p:nvPr>
            <p:ph type="sldNum" sz="quarter" idx="12"/>
          </p:nvPr>
        </p:nvSpPr>
        <p:spPr/>
        <p:txBody>
          <a:bodyPr/>
          <a:lstStyle/>
          <a:p>
            <a:pPr>
              <a:defRPr/>
            </a:pPr>
            <a:fld id="{1FABA267-FD7B-4CB0-ABE3-E18060E569BC}" type="slidenum">
              <a:rPr lang="cs-CZ" smtClean="0"/>
              <a:pPr>
                <a:defRPr/>
              </a:pPr>
              <a:t>‹#›</a:t>
            </a:fld>
            <a:endParaRPr lang="cs-CZ"/>
          </a:p>
        </p:txBody>
      </p:sp>
    </p:spTree>
    <p:extLst>
      <p:ext uri="{BB962C8B-B14F-4D97-AF65-F5344CB8AC3E}">
        <p14:creationId xmlns:p14="http://schemas.microsoft.com/office/powerpoint/2010/main" val="82208080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DEE122DD-4CE3-4032-841A-1C03BC6B472F}" type="slidenum">
              <a:rPr lang="cs-CZ" smtClean="0"/>
              <a:pPr>
                <a:defRPr/>
              </a:pPr>
              <a:t>‹#›</a:t>
            </a:fld>
            <a:endParaRPr lang="cs-CZ"/>
          </a:p>
        </p:txBody>
      </p:sp>
    </p:spTree>
    <p:extLst>
      <p:ext uri="{BB962C8B-B14F-4D97-AF65-F5344CB8AC3E}">
        <p14:creationId xmlns:p14="http://schemas.microsoft.com/office/powerpoint/2010/main" val="36069868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8D334A0E-D156-4575-BF88-72D7B0E196BA}" type="slidenum">
              <a:rPr lang="cs-CZ" smtClean="0"/>
              <a:pPr>
                <a:defRPr/>
              </a:pPr>
              <a:t>‹#›</a:t>
            </a:fld>
            <a:endParaRPr lang="cs-CZ"/>
          </a:p>
        </p:txBody>
      </p:sp>
    </p:spTree>
    <p:extLst>
      <p:ext uri="{BB962C8B-B14F-4D97-AF65-F5344CB8AC3E}">
        <p14:creationId xmlns:p14="http://schemas.microsoft.com/office/powerpoint/2010/main" val="41532346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090E1EA-E62C-485B-B6A8-2A2EB024C073}" type="slidenum">
              <a:rPr lang="cs-CZ" smtClean="0"/>
              <a:pPr>
                <a:defRPr/>
              </a:pPr>
              <a:t>‹#›</a:t>
            </a:fld>
            <a:endParaRPr lang="cs-CZ"/>
          </a:p>
        </p:txBody>
      </p:sp>
      <p:pic>
        <p:nvPicPr>
          <p:cNvPr id="8" name="Obrázek 7">
            <a:extLst>
              <a:ext uri="{FF2B5EF4-FFF2-40B4-BE49-F238E27FC236}">
                <a16:creationId xmlns:a16="http://schemas.microsoft.com/office/drawing/2014/main" id="{87F40493-F4E5-4843-942A-1A154E56B0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6864" y="81872"/>
            <a:ext cx="4463819" cy="682833"/>
          </a:xfrm>
          <a:prstGeom prst="rect">
            <a:avLst/>
          </a:prstGeom>
        </p:spPr>
      </p:pic>
      <p:pic>
        <p:nvPicPr>
          <p:cNvPr id="9" name="Obrázek 8">
            <a:extLst>
              <a:ext uri="{FF2B5EF4-FFF2-40B4-BE49-F238E27FC236}">
                <a16:creationId xmlns:a16="http://schemas.microsoft.com/office/drawing/2014/main" id="{BD3BC8CE-26F6-437C-93AD-48A6ADD2B67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6864" y="81872"/>
            <a:ext cx="4463819" cy="682833"/>
          </a:xfrm>
          <a:prstGeom prst="rect">
            <a:avLst/>
          </a:prstGeom>
        </p:spPr>
      </p:pic>
    </p:spTree>
    <p:extLst>
      <p:ext uri="{BB962C8B-B14F-4D97-AF65-F5344CB8AC3E}">
        <p14:creationId xmlns:p14="http://schemas.microsoft.com/office/powerpoint/2010/main" val="370025869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web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8.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youtu.be/_0hxl03JoA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youtu.be/8qxPeOv8Pao"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pediaa.com/difference-between-mental-illness-and-mental-disorder/" TargetMode="External"/><Relationship Id="rId2" Type="http://schemas.openxmlformats.org/officeDocument/2006/relationships/hyperlink" Target="https://pediaa.com/difference-between-conscious-and-subconscious-mind/"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youtube.com/watch?v=VxWlPr5aSH4"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thoughtco.com/why-a-norm-matter-3026644"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47528" y="1405265"/>
            <a:ext cx="8839200" cy="1584325"/>
          </a:xfrm>
        </p:spPr>
        <p:txBody>
          <a:bodyPr>
            <a:normAutofit fontScale="90000"/>
          </a:bodyPr>
          <a:lstStyle/>
          <a:p>
            <a:r>
              <a:rPr lang="cs-CZ" sz="4000" dirty="0"/>
              <a:t/>
            </a:r>
            <a:br>
              <a:rPr lang="cs-CZ" sz="4000" dirty="0"/>
            </a:br>
            <a:r>
              <a:rPr lang="cs-CZ" sz="4800" dirty="0"/>
              <a:t/>
            </a:r>
            <a:br>
              <a:rPr lang="cs-CZ" sz="4800" dirty="0"/>
            </a:br>
            <a:r>
              <a:rPr lang="cs-CZ" sz="2800" dirty="0"/>
              <a:t/>
            </a:r>
            <a:br>
              <a:rPr lang="cs-CZ" sz="2800" dirty="0"/>
            </a:br>
            <a:endParaRPr lang="cs-CZ" sz="2800" dirty="0"/>
          </a:p>
        </p:txBody>
      </p:sp>
      <p:pic>
        <p:nvPicPr>
          <p:cNvPr id="2" name="Obrázek 1"/>
          <p:cNvPicPr>
            <a:picLocks noChangeAspect="1"/>
          </p:cNvPicPr>
          <p:nvPr/>
        </p:nvPicPr>
        <p:blipFill>
          <a:blip r:embed="rId2"/>
          <a:stretch>
            <a:fillRect/>
          </a:stretch>
        </p:blipFill>
        <p:spPr>
          <a:xfrm>
            <a:off x="7028240" y="76977"/>
            <a:ext cx="5163760" cy="1042506"/>
          </a:xfrm>
          <a:prstGeom prst="rect">
            <a:avLst/>
          </a:prstGeom>
        </p:spPr>
      </p:pic>
      <p:pic>
        <p:nvPicPr>
          <p:cNvPr id="3" name="Obrázek 2"/>
          <p:cNvPicPr>
            <a:picLocks noChangeAspect="1"/>
          </p:cNvPicPr>
          <p:nvPr/>
        </p:nvPicPr>
        <p:blipFill>
          <a:blip r:embed="rId3">
            <a:clrChange>
              <a:clrFrom>
                <a:srgbClr val="FFFFFF"/>
              </a:clrFrom>
              <a:clrTo>
                <a:srgbClr val="FFFFFF">
                  <a:alpha val="0"/>
                </a:srgbClr>
              </a:clrTo>
            </a:clrChange>
          </a:blip>
          <a:stretch>
            <a:fillRect/>
          </a:stretch>
        </p:blipFill>
        <p:spPr>
          <a:xfrm>
            <a:off x="5807968" y="2656576"/>
            <a:ext cx="6162126" cy="4187989"/>
          </a:xfrm>
          <a:prstGeom prst="rect">
            <a:avLst/>
          </a:prstGeom>
        </p:spPr>
      </p:pic>
      <p:pic>
        <p:nvPicPr>
          <p:cNvPr id="4" name="Obrázek 3"/>
          <p:cNvPicPr>
            <a:picLocks noChangeAspect="1"/>
          </p:cNvPicPr>
          <p:nvPr/>
        </p:nvPicPr>
        <p:blipFill>
          <a:blip r:embed="rId4">
            <a:clrChange>
              <a:clrFrom>
                <a:srgbClr val="FEFEFE"/>
              </a:clrFrom>
              <a:clrTo>
                <a:srgbClr val="FEFEFE">
                  <a:alpha val="0"/>
                </a:srgbClr>
              </a:clrTo>
            </a:clrChange>
          </a:blip>
          <a:stretch>
            <a:fillRect/>
          </a:stretch>
        </p:blipFill>
        <p:spPr>
          <a:xfrm>
            <a:off x="271102" y="3796625"/>
            <a:ext cx="5104818" cy="2853069"/>
          </a:xfrm>
          <a:prstGeom prst="rect">
            <a:avLst/>
          </a:prstGeom>
        </p:spPr>
      </p:pic>
      <p:sp>
        <p:nvSpPr>
          <p:cNvPr id="5" name="Obdélník 4"/>
          <p:cNvSpPr/>
          <p:nvPr/>
        </p:nvSpPr>
        <p:spPr>
          <a:xfrm>
            <a:off x="150323" y="1464820"/>
            <a:ext cx="12233610" cy="769441"/>
          </a:xfrm>
          <a:prstGeom prst="rect">
            <a:avLst/>
          </a:prstGeom>
        </p:spPr>
        <p:txBody>
          <a:bodyPr wrap="square">
            <a:spAutoFit/>
          </a:bodyPr>
          <a:lstStyle/>
          <a:p>
            <a:r>
              <a:rPr lang="en-GB" sz="4400" b="1" dirty="0">
                <a:solidFill>
                  <a:srgbClr val="AA143D"/>
                </a:solidFill>
              </a:rPr>
              <a:t>NORM AND </a:t>
            </a:r>
            <a:r>
              <a:rPr lang="cs-CZ" sz="4400" b="1" dirty="0">
                <a:solidFill>
                  <a:srgbClr val="AA143D"/>
                </a:solidFill>
              </a:rPr>
              <a:t>N</a:t>
            </a:r>
            <a:r>
              <a:rPr lang="en-GB" sz="4400" b="1" dirty="0">
                <a:solidFill>
                  <a:srgbClr val="AA143D"/>
                </a:solidFill>
              </a:rPr>
              <a:t>ORMALITY </a:t>
            </a:r>
            <a:r>
              <a:rPr lang="en-GB" sz="4400" b="1" dirty="0" smtClean="0">
                <a:solidFill>
                  <a:srgbClr val="AA143D"/>
                </a:solidFill>
              </a:rPr>
              <a:t>IN </a:t>
            </a:r>
            <a:r>
              <a:rPr lang="cs-CZ" sz="4400" b="1" dirty="0">
                <a:solidFill>
                  <a:srgbClr val="AA143D"/>
                </a:solidFill>
              </a:rPr>
              <a:t>P</a:t>
            </a:r>
            <a:r>
              <a:rPr lang="en-GB" sz="4400" b="1" dirty="0">
                <a:solidFill>
                  <a:srgbClr val="AA143D"/>
                </a:solidFill>
              </a:rPr>
              <a:t>SYCHOLOGY</a:t>
            </a:r>
            <a:endParaRPr lang="en-GB" sz="4400" dirty="0"/>
          </a:p>
        </p:txBody>
      </p:sp>
    </p:spTree>
    <p:extLst>
      <p:ext uri="{BB962C8B-B14F-4D97-AF65-F5344CB8AC3E}">
        <p14:creationId xmlns:p14="http://schemas.microsoft.com/office/powerpoint/2010/main" val="280897048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vert="horz" lIns="91440" tIns="45720" rIns="91440" bIns="45720" rtlCol="0" anchor="ctr">
            <a:normAutofit/>
          </a:bodyPr>
          <a:lstStyle/>
          <a:p>
            <a:r>
              <a:rPr lang="cs-CZ" b="1" dirty="0" err="1">
                <a:solidFill>
                  <a:srgbClr val="AA143D"/>
                </a:solidFill>
              </a:rPr>
              <a:t>Definition</a:t>
            </a:r>
            <a:r>
              <a:rPr lang="cs-CZ" b="1" dirty="0">
                <a:solidFill>
                  <a:srgbClr val="AA143D"/>
                </a:solidFill>
              </a:rPr>
              <a:t> </a:t>
            </a:r>
            <a:r>
              <a:rPr lang="cs-CZ" b="1" dirty="0" err="1">
                <a:solidFill>
                  <a:srgbClr val="AA143D"/>
                </a:solidFill>
              </a:rPr>
              <a:t>of</a:t>
            </a:r>
            <a:r>
              <a:rPr lang="cs-CZ" b="1" dirty="0">
                <a:solidFill>
                  <a:srgbClr val="AA143D"/>
                </a:solidFill>
              </a:rPr>
              <a:t> Abnormality I.</a:t>
            </a:r>
          </a:p>
        </p:txBody>
      </p:sp>
      <p:sp>
        <p:nvSpPr>
          <p:cNvPr id="6147" name="Zástupný symbol pro obsah 2"/>
          <p:cNvSpPr>
            <a:spLocks noGrp="1"/>
          </p:cNvSpPr>
          <p:nvPr>
            <p:ph idx="1"/>
          </p:nvPr>
        </p:nvSpPr>
        <p:spPr/>
        <p:txBody>
          <a:bodyPr/>
          <a:lstStyle/>
          <a:p>
            <a:r>
              <a:rPr lang="en-GB" dirty="0"/>
              <a:t>The definition of abnormality can be determined in terms of various criteria</a:t>
            </a:r>
            <a:r>
              <a:rPr lang="en-GB" dirty="0" smtClean="0"/>
              <a:t>:</a:t>
            </a:r>
            <a:endParaRPr lang="cs-CZ" dirty="0" smtClean="0"/>
          </a:p>
          <a:p>
            <a:r>
              <a:rPr lang="en-GB" dirty="0"/>
              <a:t>Deviation from </a:t>
            </a:r>
            <a:r>
              <a:rPr lang="en-GB" b="1" dirty="0"/>
              <a:t>statistical standard</a:t>
            </a:r>
            <a:r>
              <a:rPr lang="en-GB" dirty="0"/>
              <a:t>.</a:t>
            </a:r>
          </a:p>
          <a:p>
            <a:r>
              <a:rPr lang="en-GB" dirty="0"/>
              <a:t>Deviation from </a:t>
            </a:r>
            <a:r>
              <a:rPr lang="en-GB" b="1" dirty="0"/>
              <a:t>social norm</a:t>
            </a:r>
            <a:r>
              <a:rPr lang="en-GB" dirty="0"/>
              <a:t>.</a:t>
            </a:r>
          </a:p>
          <a:p>
            <a:r>
              <a:rPr lang="en-GB" dirty="0"/>
              <a:t>Maladaptive (non-adaptive) </a:t>
            </a:r>
            <a:r>
              <a:rPr lang="en-GB" dirty="0" smtClean="0"/>
              <a:t>behaviour </a:t>
            </a:r>
            <a:r>
              <a:rPr lang="en-GB" dirty="0"/>
              <a:t>(affects </a:t>
            </a:r>
            <a:r>
              <a:rPr lang="en-GB" dirty="0" smtClean="0"/>
              <a:t>negatively </a:t>
            </a:r>
            <a:r>
              <a:rPr lang="en-GB" dirty="0"/>
              <a:t>an individual or society).</a:t>
            </a:r>
          </a:p>
          <a:p>
            <a:r>
              <a:rPr lang="en-GB" dirty="0"/>
              <a:t>Personal problems (lack of well-being, mental suffering, anxiety</a:t>
            </a:r>
            <a:r>
              <a:rPr lang="en-GB" dirty="0" smtClean="0"/>
              <a:t>).</a:t>
            </a:r>
            <a:endParaRPr lang="cs-CZ" dirty="0"/>
          </a:p>
          <a:p>
            <a:endParaRPr lang="cs-CZ" dirty="0"/>
          </a:p>
        </p:txBody>
      </p:sp>
      <p:pic>
        <p:nvPicPr>
          <p:cNvPr id="1030" name="Picture 6" descr="https://res.cloudinary.com/ideapod/image/upload/c_fill,h_760,w_1024/65dac10d_ae95_418f_af71_5e7f0b36385f.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7237" b="90000" l="34961" r="100000"/>
                    </a14:imgEffect>
                  </a14:imgLayer>
                </a14:imgProps>
              </a:ext>
              <a:ext uri="{28A0092B-C50C-407E-A947-70E740481C1C}">
                <a14:useLocalDpi xmlns:a14="http://schemas.microsoft.com/office/drawing/2010/main" val="0"/>
              </a:ext>
            </a:extLst>
          </a:blip>
          <a:srcRect/>
          <a:stretch>
            <a:fillRect/>
          </a:stretch>
        </p:blipFill>
        <p:spPr bwMode="auto">
          <a:xfrm>
            <a:off x="6816080" y="4509120"/>
            <a:ext cx="3384376" cy="2511842"/>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3405348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vert="horz" lIns="91440" tIns="45720" rIns="91440" bIns="45720" rtlCol="0" anchor="ctr">
            <a:normAutofit/>
          </a:bodyPr>
          <a:lstStyle/>
          <a:p>
            <a:r>
              <a:rPr lang="en-US" b="1" dirty="0" smtClean="0">
                <a:solidFill>
                  <a:srgbClr val="AA143D"/>
                </a:solidFill>
              </a:rPr>
              <a:t>Definition of Abnormality II</a:t>
            </a:r>
            <a:r>
              <a:rPr lang="cs-CZ" b="1" dirty="0" smtClean="0">
                <a:solidFill>
                  <a:srgbClr val="AA143D"/>
                </a:solidFill>
              </a:rPr>
              <a:t>.</a:t>
            </a:r>
            <a:endParaRPr lang="cs-CZ" b="1" dirty="0">
              <a:solidFill>
                <a:srgbClr val="AA143D"/>
              </a:solidFill>
            </a:endParaRPr>
          </a:p>
        </p:txBody>
      </p:sp>
      <p:sp>
        <p:nvSpPr>
          <p:cNvPr id="7171" name="Zástupný symbol pro obsah 2"/>
          <p:cNvSpPr>
            <a:spLocks noGrp="1"/>
          </p:cNvSpPr>
          <p:nvPr>
            <p:ph idx="1"/>
          </p:nvPr>
        </p:nvSpPr>
        <p:spPr>
          <a:xfrm>
            <a:off x="838200" y="1690690"/>
            <a:ext cx="10515600" cy="4486273"/>
          </a:xfrm>
        </p:spPr>
        <p:txBody>
          <a:bodyPr>
            <a:normAutofit lnSpcReduction="10000"/>
          </a:bodyPr>
          <a:lstStyle/>
          <a:p>
            <a:r>
              <a:rPr lang="en-GB" dirty="0"/>
              <a:t>When assessing abnormality, it is necessary to take into account</a:t>
            </a:r>
            <a:r>
              <a:rPr lang="en-GB" dirty="0" smtClean="0"/>
              <a:t>:</a:t>
            </a:r>
            <a:endParaRPr lang="cs-CZ" dirty="0" smtClean="0"/>
          </a:p>
          <a:p>
            <a:endParaRPr lang="cs-CZ" dirty="0" smtClean="0"/>
          </a:p>
          <a:p>
            <a:r>
              <a:rPr lang="en-GB" b="1" dirty="0"/>
              <a:t>Individual personality </a:t>
            </a:r>
            <a:r>
              <a:rPr lang="en-GB" dirty="0"/>
              <a:t>- people perceive and respond to the same situations differently, typically for them</a:t>
            </a:r>
            <a:r>
              <a:rPr lang="en-GB" dirty="0" smtClean="0"/>
              <a:t>.</a:t>
            </a:r>
            <a:endParaRPr lang="cs-CZ" dirty="0" smtClean="0"/>
          </a:p>
          <a:p>
            <a:endParaRPr lang="en-GB" dirty="0"/>
          </a:p>
          <a:p>
            <a:r>
              <a:rPr lang="en-GB" b="1" dirty="0"/>
              <a:t>Situation</a:t>
            </a:r>
            <a:r>
              <a:rPr lang="en-GB" dirty="0"/>
              <a:t> - man's </a:t>
            </a:r>
            <a:r>
              <a:rPr lang="en-GB" dirty="0" smtClean="0"/>
              <a:t>behaviour </a:t>
            </a:r>
            <a:r>
              <a:rPr lang="en-GB" dirty="0"/>
              <a:t>and acting should always be evaluated in context (death x loss of gloves</a:t>
            </a:r>
            <a:r>
              <a:rPr lang="en-GB" dirty="0" smtClean="0"/>
              <a:t>).</a:t>
            </a:r>
            <a:endParaRPr lang="cs-CZ" dirty="0" smtClean="0"/>
          </a:p>
          <a:p>
            <a:endParaRPr lang="en-GB" dirty="0"/>
          </a:p>
          <a:p>
            <a:r>
              <a:rPr lang="en-GB" b="1" dirty="0"/>
              <a:t>The environment </a:t>
            </a:r>
            <a:r>
              <a:rPr lang="en-GB" dirty="0"/>
              <a:t>in which an individual lives - the influence of social learning.</a:t>
            </a:r>
            <a:endParaRPr lang="cs-CZ" dirty="0"/>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1056067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79576" y="1556792"/>
            <a:ext cx="7772400" cy="2387600"/>
          </a:xfrm>
        </p:spPr>
        <p:txBody>
          <a:bodyPr vert="horz" lIns="91440" tIns="45720" rIns="91440" bIns="45720" rtlCol="0" anchor="ctr">
            <a:normAutofit/>
          </a:bodyPr>
          <a:lstStyle/>
          <a:p>
            <a:r>
              <a:rPr lang="cs-CZ" sz="4400" b="1" dirty="0">
                <a:solidFill>
                  <a:srgbClr val="AA143D"/>
                </a:solidFill>
              </a:rPr>
              <a:t/>
            </a:r>
            <a:br>
              <a:rPr lang="cs-CZ" sz="4400" b="1" dirty="0">
                <a:solidFill>
                  <a:srgbClr val="AA143D"/>
                </a:solidFill>
              </a:rPr>
            </a:br>
            <a:r>
              <a:rPr lang="en-US" b="1" dirty="0" smtClean="0">
                <a:solidFill>
                  <a:srgbClr val="AA143D"/>
                </a:solidFill>
              </a:rPr>
              <a:t>Non-adaptive Behavior</a:t>
            </a:r>
            <a:r>
              <a:rPr lang="cs-CZ" sz="4400" b="1" dirty="0">
                <a:solidFill>
                  <a:srgbClr val="AA143D"/>
                </a:solidFill>
              </a:rPr>
              <a:t/>
            </a:r>
            <a:br>
              <a:rPr lang="cs-CZ" sz="4400" b="1" dirty="0">
                <a:solidFill>
                  <a:srgbClr val="AA143D"/>
                </a:solidFill>
              </a:rPr>
            </a:br>
            <a:endParaRPr lang="cs-CZ" sz="4400" b="1" dirty="0">
              <a:solidFill>
                <a:srgbClr val="AA143D"/>
              </a:solidFill>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1709520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882878" y="836712"/>
            <a:ext cx="10515600" cy="1325563"/>
          </a:xfrm>
        </p:spPr>
        <p:txBody>
          <a:bodyPr>
            <a:normAutofit fontScale="90000"/>
          </a:bodyPr>
          <a:lstStyle/>
          <a:p>
            <a:r>
              <a:rPr lang="cs-CZ" sz="3600" dirty="0"/>
              <a:t/>
            </a:r>
            <a:br>
              <a:rPr lang="cs-CZ" sz="3600" dirty="0"/>
            </a:br>
            <a:r>
              <a:rPr lang="en-US" sz="4900" b="1" dirty="0">
                <a:solidFill>
                  <a:srgbClr val="AA143D"/>
                </a:solidFill>
              </a:rPr>
              <a:t>Causes of Non-adaptive Behavior</a:t>
            </a:r>
            <a:r>
              <a:rPr lang="cs-CZ" sz="3600" dirty="0"/>
              <a:t/>
            </a:r>
            <a:br>
              <a:rPr lang="cs-CZ" sz="3600" dirty="0"/>
            </a:br>
            <a:endParaRPr lang="cs-CZ" sz="3600" dirty="0"/>
          </a:p>
        </p:txBody>
      </p:sp>
      <p:sp>
        <p:nvSpPr>
          <p:cNvPr id="142339" name="Rectangle 3"/>
          <p:cNvSpPr>
            <a:spLocks noGrp="1" noChangeArrowheads="1"/>
          </p:cNvSpPr>
          <p:nvPr>
            <p:ph idx="1"/>
          </p:nvPr>
        </p:nvSpPr>
        <p:spPr>
          <a:xfrm>
            <a:off x="860682" y="2162275"/>
            <a:ext cx="10515600" cy="4599720"/>
          </a:xfrm>
        </p:spPr>
        <p:txBody>
          <a:bodyPr>
            <a:normAutofit/>
          </a:bodyPr>
          <a:lstStyle/>
          <a:p>
            <a:r>
              <a:rPr lang="en-US" dirty="0"/>
              <a:t>situations involving unreasonable tasks and requirements;</a:t>
            </a:r>
          </a:p>
          <a:p>
            <a:r>
              <a:rPr lang="en-US" dirty="0"/>
              <a:t>problematic situations (new situations, lack of experience,…);</a:t>
            </a:r>
          </a:p>
          <a:p>
            <a:r>
              <a:rPr lang="en-US" dirty="0"/>
              <a:t>situations involving obstacles (material, moral, social) - result: frustration, deprivation;</a:t>
            </a:r>
          </a:p>
          <a:p>
            <a:r>
              <a:rPr lang="en-US" dirty="0"/>
              <a:t>conflict situation (++, + -, -; internal, external conflict);</a:t>
            </a:r>
          </a:p>
          <a:p>
            <a:r>
              <a:rPr lang="en-US" dirty="0"/>
              <a:t>stress (physical, chemical, biological, psychological, social, etc.).</a:t>
            </a:r>
            <a:endParaRPr lang="en-US"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772090"/>
            <a:ext cx="10515600" cy="1325563"/>
          </a:xfrm>
        </p:spPr>
        <p:txBody>
          <a:bodyPr/>
          <a:lstStyle/>
          <a:p>
            <a:r>
              <a:rPr lang="en-GB" b="1" dirty="0">
                <a:solidFill>
                  <a:srgbClr val="C00000"/>
                </a:solidFill>
              </a:rPr>
              <a:t>Model of non-adaptive </a:t>
            </a:r>
            <a:r>
              <a:rPr lang="en-GB" b="1" dirty="0" smtClean="0">
                <a:solidFill>
                  <a:srgbClr val="C00000"/>
                </a:solidFill>
              </a:rPr>
              <a:t>behaviour</a:t>
            </a:r>
            <a:r>
              <a:rPr lang="en-GB" b="1" dirty="0">
                <a:solidFill>
                  <a:srgbClr val="C00000"/>
                </a:solidFill>
              </a:rPr>
              <a:t> </a:t>
            </a:r>
          </a:p>
        </p:txBody>
      </p:sp>
      <p:pic>
        <p:nvPicPr>
          <p:cNvPr id="1026" name="Picture 2" descr="https://www.mdpi.com/sustainability/sustainability-09-01132/article_deploy/html/images/sustainability-09-01132-g00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79202" y="1825625"/>
            <a:ext cx="763359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3796136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838200" y="493085"/>
            <a:ext cx="9201150" cy="1325563"/>
          </a:xfrm>
        </p:spPr>
        <p:txBody>
          <a:bodyPr>
            <a:normAutofit/>
          </a:bodyPr>
          <a:lstStyle/>
          <a:p>
            <a:r>
              <a:rPr lang="en-US" b="1" dirty="0">
                <a:solidFill>
                  <a:srgbClr val="AA143D"/>
                </a:solidFill>
              </a:rPr>
              <a:t>Solution of arduous situations</a:t>
            </a:r>
          </a:p>
        </p:txBody>
      </p:sp>
      <p:sp>
        <p:nvSpPr>
          <p:cNvPr id="156675" name="Rectangle 3"/>
          <p:cNvSpPr>
            <a:spLocks noGrp="1" noChangeArrowheads="1"/>
          </p:cNvSpPr>
          <p:nvPr>
            <p:ph idx="1"/>
          </p:nvPr>
        </p:nvSpPr>
        <p:spPr/>
        <p:txBody>
          <a:bodyPr/>
          <a:lstStyle/>
          <a:p>
            <a:r>
              <a:rPr lang="en-US" sz="3000" dirty="0"/>
              <a:t>Sometimes, in difficult (arduous) situations, one does not use the means for optimal adaptation,</a:t>
            </a:r>
          </a:p>
          <a:p>
            <a:r>
              <a:rPr lang="en-US" sz="3000" dirty="0"/>
              <a:t>resorts to non-adaptive behaviors;</a:t>
            </a:r>
          </a:p>
          <a:p>
            <a:r>
              <a:rPr lang="en-US" sz="3000" dirty="0"/>
              <a:t>can use different mechanisms to deal with the current situation;</a:t>
            </a:r>
          </a:p>
          <a:p>
            <a:r>
              <a:rPr lang="en-US" sz="3000" dirty="0"/>
              <a:t>however, they can become addictive ways of acting;</a:t>
            </a:r>
          </a:p>
          <a:p>
            <a:r>
              <a:rPr lang="en-US" sz="3000" dirty="0"/>
              <a:t>throughout life, successful techniques are strengthened.</a:t>
            </a:r>
            <a:endParaRPr lang="en-US" sz="30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3432" y="1012508"/>
            <a:ext cx="9038828" cy="1325563"/>
          </a:xfrm>
        </p:spPr>
        <p:txBody>
          <a:bodyPr/>
          <a:lstStyle/>
          <a:p>
            <a:r>
              <a:rPr lang="cs-CZ" b="1" dirty="0">
                <a:solidFill>
                  <a:srgbClr val="C00000"/>
                </a:solidFill>
              </a:rPr>
              <a:t>O</a:t>
            </a:r>
            <a:r>
              <a:rPr lang="en-GB" b="1" dirty="0" err="1" smtClean="0">
                <a:solidFill>
                  <a:srgbClr val="C00000"/>
                </a:solidFill>
              </a:rPr>
              <a:t>ccupant</a:t>
            </a:r>
            <a:r>
              <a:rPr lang="en-GB" b="1" dirty="0" smtClean="0">
                <a:solidFill>
                  <a:srgbClr val="C00000"/>
                </a:solidFill>
              </a:rPr>
              <a:t> behaviour </a:t>
            </a:r>
            <a:r>
              <a:rPr lang="en-GB" b="1" dirty="0">
                <a:solidFill>
                  <a:srgbClr val="C00000"/>
                </a:solidFill>
              </a:rPr>
              <a:t>in buildings</a:t>
            </a:r>
            <a:r>
              <a:rPr lang="en-GB" dirty="0"/>
              <a:t/>
            </a:r>
            <a:br>
              <a:rPr lang="en-GB" dirty="0"/>
            </a:br>
            <a:endParaRPr lang="en-GB"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2635" y="2204864"/>
            <a:ext cx="10834593" cy="3960440"/>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1225282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ctrTitle"/>
          </p:nvPr>
        </p:nvSpPr>
        <p:spPr>
          <a:xfrm>
            <a:off x="1524000" y="620688"/>
            <a:ext cx="9036496" cy="2387600"/>
          </a:xfrm>
        </p:spPr>
        <p:txBody>
          <a:bodyPr anchor="ctr"/>
          <a:lstStyle/>
          <a:p>
            <a:r>
              <a:rPr lang="cs-CZ" sz="4000" b="1" dirty="0"/>
              <a:t/>
            </a:r>
            <a:br>
              <a:rPr lang="cs-CZ" sz="4000" b="1" dirty="0"/>
            </a:br>
            <a:r>
              <a:rPr lang="en-US" b="1" dirty="0">
                <a:solidFill>
                  <a:srgbClr val="AA143D"/>
                </a:solidFill>
              </a:rPr>
              <a:t>Some Defense Mechanisms</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l="990" b="5299"/>
          <a:stretch/>
        </p:blipFill>
        <p:spPr>
          <a:xfrm>
            <a:off x="2639616" y="2492895"/>
            <a:ext cx="6552728" cy="4181349"/>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normAutofit/>
          </a:bodyPr>
          <a:lstStyle/>
          <a:p>
            <a:r>
              <a:rPr lang="en-US" b="1" dirty="0">
                <a:solidFill>
                  <a:srgbClr val="AA143D"/>
                </a:solidFill>
              </a:rPr>
              <a:t>Aggressiveness</a:t>
            </a:r>
          </a:p>
        </p:txBody>
      </p:sp>
      <p:sp>
        <p:nvSpPr>
          <p:cNvPr id="157699" name="Rectangle 3"/>
          <p:cNvSpPr>
            <a:spLocks noGrp="1" noChangeArrowheads="1"/>
          </p:cNvSpPr>
          <p:nvPr>
            <p:ph idx="1"/>
          </p:nvPr>
        </p:nvSpPr>
        <p:spPr/>
        <p:txBody>
          <a:bodyPr/>
          <a:lstStyle/>
          <a:p>
            <a:pPr>
              <a:lnSpc>
                <a:spcPct val="90000"/>
              </a:lnSpc>
            </a:pPr>
            <a:r>
              <a:rPr lang="cs-CZ" dirty="0" smtClean="0"/>
              <a:t>E</a:t>
            </a:r>
            <a:r>
              <a:rPr lang="en-GB" dirty="0" smtClean="0"/>
              <a:t>specially</a:t>
            </a:r>
            <a:r>
              <a:rPr lang="cs-CZ" dirty="0" smtClean="0"/>
              <a:t> </a:t>
            </a:r>
            <a:r>
              <a:rPr lang="en-GB" dirty="0" smtClean="0"/>
              <a:t>children</a:t>
            </a:r>
            <a:r>
              <a:rPr lang="cs-CZ" dirty="0" smtClean="0"/>
              <a:t> </a:t>
            </a:r>
            <a:r>
              <a:rPr lang="en-GB" dirty="0" smtClean="0"/>
              <a:t>react aggressively</a:t>
            </a:r>
            <a:r>
              <a:rPr lang="en-GB" dirty="0" smtClean="0"/>
              <a:t>;</a:t>
            </a:r>
            <a:endParaRPr lang="cs-CZ" dirty="0" smtClean="0"/>
          </a:p>
          <a:p>
            <a:pPr>
              <a:lnSpc>
                <a:spcPct val="90000"/>
              </a:lnSpc>
            </a:pPr>
            <a:endParaRPr lang="cs-CZ" dirty="0" smtClean="0"/>
          </a:p>
          <a:p>
            <a:pPr>
              <a:lnSpc>
                <a:spcPct val="90000"/>
              </a:lnSpc>
            </a:pPr>
            <a:r>
              <a:rPr lang="cs-CZ" dirty="0" err="1"/>
              <a:t>i</a:t>
            </a:r>
            <a:r>
              <a:rPr lang="cs-CZ" dirty="0" err="1" smtClean="0"/>
              <a:t>t</a:t>
            </a:r>
            <a:r>
              <a:rPr lang="cs-CZ" dirty="0" smtClean="0"/>
              <a:t> </a:t>
            </a:r>
            <a:r>
              <a:rPr lang="en-GB" dirty="0" smtClean="0"/>
              <a:t>could </a:t>
            </a:r>
            <a:r>
              <a:rPr lang="en-GB" dirty="0"/>
              <a:t>take various forms - from serious violence and tantrums, threats through gestures and facial expressions, verbal threats, insults, sarcasm, irony to the </a:t>
            </a:r>
            <a:r>
              <a:rPr lang="en-GB" dirty="0" smtClean="0"/>
              <a:t>so-called </a:t>
            </a:r>
            <a:r>
              <a:rPr lang="en-GB" dirty="0"/>
              <a:t>innuendo and teasing</a:t>
            </a:r>
            <a:r>
              <a:rPr lang="en-GB" dirty="0" smtClean="0"/>
              <a:t>;</a:t>
            </a:r>
            <a:endParaRPr lang="cs-CZ" dirty="0" smtClean="0"/>
          </a:p>
          <a:p>
            <a:pPr>
              <a:lnSpc>
                <a:spcPct val="90000"/>
              </a:lnSpc>
            </a:pPr>
            <a:endParaRPr lang="cs-CZ" dirty="0" smtClean="0"/>
          </a:p>
          <a:p>
            <a:pPr>
              <a:lnSpc>
                <a:spcPct val="90000"/>
              </a:lnSpc>
            </a:pPr>
            <a:r>
              <a:rPr lang="en-GB" dirty="0"/>
              <a:t>in particular, direct aggression is evaluated negatively (swearing, beating, destruction of property, etc.), therefore aggression is manifested more often in a hidden, indirect form.</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rmAutofit/>
          </a:bodyPr>
          <a:lstStyle/>
          <a:p>
            <a:r>
              <a:rPr lang="en-US" b="1" dirty="0">
                <a:solidFill>
                  <a:srgbClr val="AA143D"/>
                </a:solidFill>
              </a:rPr>
              <a:t>Transfer of Aggression</a:t>
            </a:r>
          </a:p>
        </p:txBody>
      </p:sp>
      <p:sp>
        <p:nvSpPr>
          <p:cNvPr id="158723" name="Rectangle 3"/>
          <p:cNvSpPr>
            <a:spLocks noGrp="1" noChangeArrowheads="1"/>
          </p:cNvSpPr>
          <p:nvPr>
            <p:ph idx="1"/>
          </p:nvPr>
        </p:nvSpPr>
        <p:spPr/>
        <p:txBody>
          <a:bodyPr>
            <a:normAutofit/>
          </a:bodyPr>
          <a:lstStyle/>
          <a:p>
            <a:pPr>
              <a:lnSpc>
                <a:spcPct val="90000"/>
              </a:lnSpc>
            </a:pPr>
            <a:r>
              <a:rPr lang="en-GB" sz="2400" b="1" dirty="0"/>
              <a:t>To another person </a:t>
            </a:r>
            <a:r>
              <a:rPr lang="en-GB" sz="2400" dirty="0"/>
              <a:t>(rage at the superior - transmission to a colleague</a:t>
            </a:r>
            <a:r>
              <a:rPr lang="en-GB" sz="2400" dirty="0"/>
              <a:t>);</a:t>
            </a:r>
            <a:endParaRPr lang="cs-CZ" sz="2400" dirty="0"/>
          </a:p>
          <a:p>
            <a:pPr>
              <a:lnSpc>
                <a:spcPct val="90000"/>
              </a:lnSpc>
            </a:pPr>
            <a:r>
              <a:rPr lang="cs-CZ" sz="2400" b="1" dirty="0"/>
              <a:t>to</a:t>
            </a:r>
            <a:r>
              <a:rPr lang="en-GB" sz="2400" b="1" dirty="0"/>
              <a:t> </a:t>
            </a:r>
            <a:r>
              <a:rPr lang="en-GB" sz="2400" b="1" dirty="0"/>
              <a:t>things </a:t>
            </a:r>
            <a:r>
              <a:rPr lang="en-GB" sz="2400" dirty="0"/>
              <a:t>(vandalism, property destruction</a:t>
            </a:r>
            <a:r>
              <a:rPr lang="en-GB" sz="2400" dirty="0"/>
              <a:t>);</a:t>
            </a:r>
            <a:endParaRPr lang="cs-CZ" sz="2400" dirty="0"/>
          </a:p>
          <a:p>
            <a:pPr>
              <a:lnSpc>
                <a:spcPct val="90000"/>
              </a:lnSpc>
            </a:pPr>
            <a:r>
              <a:rPr lang="en-GB" sz="2400" b="1" dirty="0"/>
              <a:t>self-aggression</a:t>
            </a:r>
            <a:r>
              <a:rPr lang="en-GB" sz="2400" dirty="0"/>
              <a:t> - you sees yourself as a source of problems, he/she is trying to cope with aggression towards others, or when he/she feels guilty</a:t>
            </a:r>
            <a:r>
              <a:rPr lang="en-GB" sz="2400" dirty="0"/>
              <a:t>;</a:t>
            </a:r>
            <a:endParaRPr lang="cs-CZ" sz="2400" dirty="0"/>
          </a:p>
          <a:p>
            <a:pPr>
              <a:lnSpc>
                <a:spcPct val="90000"/>
              </a:lnSpc>
            </a:pPr>
            <a:r>
              <a:rPr lang="en-GB" sz="2400" dirty="0"/>
              <a:t>self-punishment or redemption can occur</a:t>
            </a:r>
            <a:r>
              <a:rPr lang="en-GB" sz="2400" dirty="0"/>
              <a:t>;</a:t>
            </a:r>
            <a:endParaRPr lang="cs-CZ" sz="2400" dirty="0"/>
          </a:p>
          <a:p>
            <a:pPr>
              <a:lnSpc>
                <a:spcPct val="90000"/>
              </a:lnSpc>
            </a:pPr>
            <a:r>
              <a:rPr lang="en-GB" sz="2400" dirty="0"/>
              <a:t>extreme form - self-harm (self-mutilation), can lead to a suicide</a:t>
            </a:r>
            <a:r>
              <a:rPr lang="en-GB" sz="2400" dirty="0"/>
              <a:t>;</a:t>
            </a:r>
            <a:endParaRPr lang="cs-CZ" sz="2400" dirty="0"/>
          </a:p>
          <a:p>
            <a:pPr>
              <a:lnSpc>
                <a:spcPct val="90000"/>
              </a:lnSpc>
            </a:pPr>
            <a:r>
              <a:rPr lang="en-GB" sz="2400" dirty="0"/>
              <a:t>milder form - one can deny anything he desires (restrictions</a:t>
            </a:r>
            <a:r>
              <a:rPr lang="en-GB" sz="2400" dirty="0"/>
              <a:t>).</a:t>
            </a:r>
            <a:endParaRPr lang="cs-CZ" sz="2400" dirty="0"/>
          </a:p>
          <a:p>
            <a:pPr>
              <a:lnSpc>
                <a:spcPct val="90000"/>
              </a:lnSpc>
            </a:pPr>
            <a:r>
              <a:rPr lang="en-GB" sz="2400" dirty="0"/>
              <a:t>The more advanced the society, the more it has developed repressive measures.</a:t>
            </a:r>
            <a:endParaRPr lang="cs-CZ" sz="24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normAutofit/>
          </a:bodyPr>
          <a:lstStyle/>
          <a:p>
            <a:r>
              <a:rPr lang="en-US" b="1" dirty="0" smtClean="0">
                <a:solidFill>
                  <a:srgbClr val="AA143D"/>
                </a:solidFill>
              </a:rPr>
              <a:t>Definition of a Norm</a:t>
            </a:r>
            <a:endParaRPr lang="en-US" b="1" dirty="0">
              <a:solidFill>
                <a:srgbClr val="AA143D"/>
              </a:solidFill>
            </a:endParaRPr>
          </a:p>
        </p:txBody>
      </p:sp>
      <p:sp>
        <p:nvSpPr>
          <p:cNvPr id="4099" name="Zástupný symbol pro obsah 2"/>
          <p:cNvSpPr>
            <a:spLocks noGrp="1"/>
          </p:cNvSpPr>
          <p:nvPr>
            <p:ph idx="1"/>
          </p:nvPr>
        </p:nvSpPr>
        <p:spPr>
          <a:xfrm>
            <a:off x="335360" y="1694271"/>
            <a:ext cx="10801200" cy="5256584"/>
          </a:xfrm>
        </p:spPr>
        <p:txBody>
          <a:bodyPr>
            <a:normAutofit/>
          </a:bodyPr>
          <a:lstStyle/>
          <a:p>
            <a:r>
              <a:rPr lang="en-GB" dirty="0"/>
              <a:t>Within our society, we </a:t>
            </a:r>
            <a:r>
              <a:rPr lang="en-GB" dirty="0" smtClean="0"/>
              <a:t>have </a:t>
            </a:r>
            <a:r>
              <a:rPr lang="cs-CZ" dirty="0" smtClean="0"/>
              <a:t>so </a:t>
            </a:r>
            <a:r>
              <a:rPr lang="cs-CZ" dirty="0" err="1" smtClean="0"/>
              <a:t>called</a:t>
            </a:r>
            <a:r>
              <a:rPr lang="en-GB" dirty="0" smtClean="0"/>
              <a:t> </a:t>
            </a:r>
            <a:r>
              <a:rPr lang="en-GB" b="1" dirty="0"/>
              <a:t>social norms </a:t>
            </a:r>
            <a:r>
              <a:rPr lang="en-GB" dirty="0"/>
              <a:t>which are </a:t>
            </a:r>
            <a:r>
              <a:rPr lang="en-GB" b="1" i="1" dirty="0"/>
              <a:t>standards </a:t>
            </a:r>
            <a:r>
              <a:rPr lang="en-GB" dirty="0"/>
              <a:t>that we are encouraged to live by in terms of </a:t>
            </a:r>
            <a:r>
              <a:rPr lang="en-GB" b="1" i="1" dirty="0"/>
              <a:t>what is right and wrong &amp; acceptable or unacceptable</a:t>
            </a:r>
            <a:r>
              <a:rPr lang="en-GB" dirty="0"/>
              <a:t> when it comes to believes &amp; </a:t>
            </a:r>
            <a:r>
              <a:rPr lang="en-GB" dirty="0" smtClean="0"/>
              <a:t>behaviours.</a:t>
            </a:r>
            <a:endParaRPr lang="cs-CZ" dirty="0" smtClean="0"/>
          </a:p>
          <a:p>
            <a:pPr algn="just"/>
            <a:r>
              <a:rPr lang="en-GB" dirty="0"/>
              <a:t>A </a:t>
            </a:r>
            <a:r>
              <a:rPr lang="en-GB" b="1" dirty="0"/>
              <a:t>social norm </a:t>
            </a:r>
            <a:r>
              <a:rPr lang="en-GB" dirty="0"/>
              <a:t>is the </a:t>
            </a:r>
            <a:r>
              <a:rPr lang="en-GB" b="1" i="1" dirty="0"/>
              <a:t>accepted </a:t>
            </a:r>
            <a:r>
              <a:rPr lang="en-GB" b="1" i="1" dirty="0" smtClean="0"/>
              <a:t>behaviour </a:t>
            </a:r>
            <a:r>
              <a:rPr lang="en-GB" dirty="0"/>
              <a:t>that an individual is expected to conform to in a particular group, community, or culture. </a:t>
            </a:r>
            <a:endParaRPr lang="cs-CZ" dirty="0" smtClean="0"/>
          </a:p>
          <a:p>
            <a:pPr algn="just"/>
            <a:r>
              <a:rPr lang="en-GB" dirty="0" smtClean="0"/>
              <a:t>These </a:t>
            </a:r>
            <a:r>
              <a:rPr lang="en-GB" dirty="0"/>
              <a:t>norms often serve a useful purpose and </a:t>
            </a:r>
            <a:r>
              <a:rPr lang="en-GB" b="1" i="1" dirty="0"/>
              <a:t>create the foundation of correct </a:t>
            </a:r>
            <a:r>
              <a:rPr lang="en-GB" b="1" i="1" dirty="0" smtClean="0"/>
              <a:t>behaviours</a:t>
            </a:r>
            <a:r>
              <a:rPr lang="en-GB" i="1" dirty="0" smtClean="0"/>
              <a:t>.</a:t>
            </a:r>
            <a:r>
              <a:rPr lang="en-GB" dirty="0" smtClean="0"/>
              <a:t> </a:t>
            </a:r>
            <a:r>
              <a:rPr lang="en-GB" dirty="0"/>
              <a:t>In other words, social norms allow you to expect the events that will occur in a particular setting. This allows you to prepare yourself for a situation and </a:t>
            </a:r>
            <a:r>
              <a:rPr lang="en-GB" b="1" i="1" dirty="0"/>
              <a:t>reduces the amount of stress </a:t>
            </a:r>
            <a:r>
              <a:rPr lang="en-GB" dirty="0"/>
              <a:t>that you would feel leading up to a situation that you felt uncertain of what was expected.</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1353402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C00000"/>
                </a:solidFill>
              </a:rPr>
              <a:t>A</a:t>
            </a:r>
            <a:r>
              <a:rPr lang="en-US" b="1" dirty="0" err="1" smtClean="0">
                <a:solidFill>
                  <a:srgbClr val="C00000"/>
                </a:solidFill>
              </a:rPr>
              <a:t>ggression</a:t>
            </a:r>
            <a:endParaRPr lang="en-US" b="1" dirty="0">
              <a:solidFill>
                <a:srgbClr val="C00000"/>
              </a:solidFill>
            </a:endParaRPr>
          </a:p>
        </p:txBody>
      </p:sp>
      <p:pic>
        <p:nvPicPr>
          <p:cNvPr id="4" name="Zástupný symbol pro obsah 3"/>
          <p:cNvPicPr>
            <a:picLocks noGrp="1" noChangeAspect="1"/>
          </p:cNvPicPr>
          <p:nvPr>
            <p:ph idx="1"/>
          </p:nvPr>
        </p:nvPicPr>
        <p:blipFill>
          <a:blip r:embed="rId2"/>
          <a:stretch>
            <a:fillRect/>
          </a:stretch>
        </p:blipFill>
        <p:spPr>
          <a:xfrm>
            <a:off x="2495600" y="1834304"/>
            <a:ext cx="6840760" cy="4574759"/>
          </a:xfrm>
          <a:prstGeom prst="rect">
            <a:avLst/>
          </a:prstGeom>
        </p:spPr>
      </p:pic>
      <p:pic>
        <p:nvPicPr>
          <p:cNvPr id="5" name="Obrázek 4"/>
          <p:cNvPicPr>
            <a:picLocks noChangeAspect="1"/>
          </p:cNvPicPr>
          <p:nvPr/>
        </p:nvPicPr>
        <p:blipFill>
          <a:blip r:embed="rId3"/>
          <a:stretch>
            <a:fillRect/>
          </a:stretch>
        </p:blipFill>
        <p:spPr>
          <a:xfrm>
            <a:off x="2119371" y="1834303"/>
            <a:ext cx="7759774" cy="4574759"/>
          </a:xfrm>
          <a:prstGeom prst="rect">
            <a:avLst/>
          </a:prstGeom>
        </p:spPr>
      </p:pic>
      <p:pic>
        <p:nvPicPr>
          <p:cNvPr id="3074" name="Picture 2" descr="Image result for sebepoškozován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552" y="1834301"/>
            <a:ext cx="4479453" cy="4574760"/>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5"/>
          <a:stretch>
            <a:fillRect/>
          </a:stretch>
        </p:blipFill>
        <p:spPr>
          <a:xfrm>
            <a:off x="6456040" y="2276873"/>
            <a:ext cx="4087366" cy="3315841"/>
          </a:xfrm>
          <a:prstGeom prst="rect">
            <a:avLst/>
          </a:prstGeom>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275512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 calcmode="lin" valueType="num">
                                      <p:cBhvr>
                                        <p:cTn id="28" dur="500" fill="hold"/>
                                        <p:tgtEl>
                                          <p:spTgt spid="3074"/>
                                        </p:tgtEl>
                                        <p:attrNameLst>
                                          <p:attrName>ppt_w</p:attrName>
                                        </p:attrNameLst>
                                      </p:cBhvr>
                                      <p:tavLst>
                                        <p:tav tm="0">
                                          <p:val>
                                            <p:fltVal val="0"/>
                                          </p:val>
                                        </p:tav>
                                        <p:tav tm="100000">
                                          <p:val>
                                            <p:strVal val="#ppt_w"/>
                                          </p:val>
                                        </p:tav>
                                      </p:tavLst>
                                    </p:anim>
                                    <p:anim calcmode="lin" valueType="num">
                                      <p:cBhvr>
                                        <p:cTn id="29" dur="500" fill="hold"/>
                                        <p:tgtEl>
                                          <p:spTgt spid="3074"/>
                                        </p:tgtEl>
                                        <p:attrNameLst>
                                          <p:attrName>ppt_h</p:attrName>
                                        </p:attrNameLst>
                                      </p:cBhvr>
                                      <p:tavLst>
                                        <p:tav tm="0">
                                          <p:val>
                                            <p:fltVal val="0"/>
                                          </p:val>
                                        </p:tav>
                                        <p:tav tm="100000">
                                          <p:val>
                                            <p:strVal val="#ppt_h"/>
                                          </p:val>
                                        </p:tav>
                                      </p:tavLst>
                                    </p:anim>
                                    <p:animEffect transition="in" filter="fade">
                                      <p:cBhvr>
                                        <p:cTn id="30" dur="500"/>
                                        <p:tgtEl>
                                          <p:spTgt spid="3074"/>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normAutofit/>
          </a:bodyPr>
          <a:lstStyle/>
          <a:p>
            <a:pPr fontAlgn="t"/>
            <a:r>
              <a:rPr lang="en-GB" b="1" dirty="0">
                <a:solidFill>
                  <a:srgbClr val="AA143D"/>
                </a:solidFill>
              </a:rPr>
              <a:t>Egocentrism</a:t>
            </a:r>
          </a:p>
        </p:txBody>
      </p:sp>
      <p:sp>
        <p:nvSpPr>
          <p:cNvPr id="160771" name="Rectangle 3"/>
          <p:cNvSpPr>
            <a:spLocks noGrp="1" noChangeArrowheads="1"/>
          </p:cNvSpPr>
          <p:nvPr>
            <p:ph idx="1"/>
          </p:nvPr>
        </p:nvSpPr>
        <p:spPr/>
        <p:txBody>
          <a:bodyPr/>
          <a:lstStyle/>
          <a:p>
            <a:r>
              <a:rPr lang="en-GB" dirty="0"/>
              <a:t>Self-orientation, concentration, attracting attention;</a:t>
            </a:r>
          </a:p>
          <a:p>
            <a:r>
              <a:rPr lang="en-GB" dirty="0"/>
              <a:t>common in children - not yet capable of empathy;</a:t>
            </a:r>
          </a:p>
          <a:p>
            <a:r>
              <a:rPr lang="en-GB" dirty="0"/>
              <a:t>jumping into speech, bringing toys, requiring attention, ...</a:t>
            </a:r>
            <a:endParaRPr lang="cs-CZ" dirty="0"/>
          </a:p>
        </p:txBody>
      </p:sp>
      <p:pic>
        <p:nvPicPr>
          <p:cNvPr id="2" name="Obrázek 1"/>
          <p:cNvPicPr>
            <a:picLocks noChangeAspect="1"/>
          </p:cNvPicPr>
          <p:nvPr/>
        </p:nvPicPr>
        <p:blipFill>
          <a:blip r:embed="rId2"/>
          <a:stretch>
            <a:fillRect/>
          </a:stretch>
        </p:blipFill>
        <p:spPr>
          <a:xfrm>
            <a:off x="7464152" y="3622955"/>
            <a:ext cx="2198888" cy="2990488"/>
          </a:xfrm>
          <a:prstGeom prst="rect">
            <a:avLst/>
          </a:prstGeom>
        </p:spPr>
      </p:pic>
      <p:pic>
        <p:nvPicPr>
          <p:cNvPr id="3" name="Obrázek 2"/>
          <p:cNvPicPr>
            <a:picLocks noChangeAspect="1"/>
          </p:cNvPicPr>
          <p:nvPr/>
        </p:nvPicPr>
        <p:blipFill rotWithShape="1">
          <a:blip r:embed="rId3"/>
          <a:srcRect l="5360" t="1686" r="8155" b="-991"/>
          <a:stretch/>
        </p:blipFill>
        <p:spPr>
          <a:xfrm>
            <a:off x="2495601" y="4135245"/>
            <a:ext cx="4176465" cy="2478198"/>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normAutofit/>
          </a:bodyPr>
          <a:lstStyle/>
          <a:p>
            <a:pPr fontAlgn="t"/>
            <a:r>
              <a:rPr lang="en-US" b="1" dirty="0">
                <a:solidFill>
                  <a:srgbClr val="AA143D"/>
                </a:solidFill>
              </a:rPr>
              <a:t>Egocentrism in Adulthood</a:t>
            </a:r>
          </a:p>
        </p:txBody>
      </p:sp>
      <p:sp>
        <p:nvSpPr>
          <p:cNvPr id="166915" name="Rectangle 3"/>
          <p:cNvSpPr>
            <a:spLocks noGrp="1" noChangeArrowheads="1"/>
          </p:cNvSpPr>
          <p:nvPr>
            <p:ph idx="1"/>
          </p:nvPr>
        </p:nvSpPr>
        <p:spPr/>
        <p:txBody>
          <a:bodyPr>
            <a:normAutofit/>
          </a:bodyPr>
          <a:lstStyle/>
          <a:p>
            <a:r>
              <a:rPr lang="en-GB" dirty="0"/>
              <a:t>Sign of social and personality immaturity</a:t>
            </a:r>
            <a:r>
              <a:rPr lang="en-GB" dirty="0" smtClean="0"/>
              <a:t>;</a:t>
            </a:r>
            <a:endParaRPr lang="cs-CZ" dirty="0" smtClean="0"/>
          </a:p>
          <a:p>
            <a:r>
              <a:rPr lang="en-US" dirty="0" smtClean="0"/>
              <a:t>draw attention to themselves by speaking loudly, promoting their own interests, wearing striking clothing and emphasizing the entire exterior, talking only about themselves;</a:t>
            </a:r>
          </a:p>
          <a:p>
            <a:r>
              <a:rPr lang="en-US" dirty="0" smtClean="0"/>
              <a:t>it often develops in individuals who were either pampered and admired in their childhood or, on the contrary, rejected, pushed back, underestimated.</a:t>
            </a:r>
            <a:endParaRPr lang="cs-CZ" dirty="0" smtClean="0"/>
          </a:p>
          <a:p>
            <a:endParaRPr lang="cs-CZ" dirty="0"/>
          </a:p>
          <a:p>
            <a:r>
              <a:rPr lang="en-GB" b="1" i="1" dirty="0"/>
              <a:t>The inability to see others’ </a:t>
            </a:r>
            <a:r>
              <a:rPr lang="en-GB" b="1" i="1" dirty="0" smtClean="0"/>
              <a:t>perspectives: </a:t>
            </a:r>
            <a:r>
              <a:rPr lang="en-GB" b="1" i="1" dirty="0"/>
              <a:t>only one’s own perspective.</a:t>
            </a:r>
            <a:endParaRPr lang="en-US" b="1" i="1"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normAutofit/>
          </a:bodyPr>
          <a:lstStyle/>
          <a:p>
            <a:pPr fontAlgn="t"/>
            <a:r>
              <a:rPr lang="en-US" b="1" dirty="0" smtClean="0">
                <a:solidFill>
                  <a:srgbClr val="AA143D"/>
                </a:solidFill>
              </a:rPr>
              <a:t>Fixation</a:t>
            </a:r>
            <a:endParaRPr lang="en-US" b="1" dirty="0">
              <a:solidFill>
                <a:srgbClr val="AA143D"/>
              </a:solidFill>
            </a:endParaRPr>
          </a:p>
        </p:txBody>
      </p:sp>
      <p:sp>
        <p:nvSpPr>
          <p:cNvPr id="167939" name="Rectangle 3"/>
          <p:cNvSpPr>
            <a:spLocks noGrp="1" noChangeArrowheads="1"/>
          </p:cNvSpPr>
          <p:nvPr>
            <p:ph idx="1"/>
          </p:nvPr>
        </p:nvSpPr>
        <p:spPr/>
        <p:txBody>
          <a:bodyPr/>
          <a:lstStyle/>
          <a:p>
            <a:r>
              <a:rPr lang="en-GB" dirty="0"/>
              <a:t>Freezing, stopping development,</a:t>
            </a:r>
          </a:p>
          <a:p>
            <a:r>
              <a:rPr lang="en-GB" dirty="0"/>
              <a:t>the reactions of the individual even at an older age stagnated at a lower developmental level</a:t>
            </a:r>
            <a:r>
              <a:rPr lang="en-GB" dirty="0" smtClean="0"/>
              <a:t>.</a:t>
            </a:r>
            <a:endParaRPr lang="en-GB" dirty="0"/>
          </a:p>
          <a:p>
            <a:r>
              <a:rPr lang="en-GB" dirty="0"/>
              <a:t>One tries </a:t>
            </a:r>
            <a:r>
              <a:rPr lang="en-US" dirty="0" smtClean="0"/>
              <a:t>to impose </a:t>
            </a:r>
            <a:r>
              <a:rPr lang="en-GB" dirty="0" smtClean="0"/>
              <a:t>the </a:t>
            </a:r>
            <a:r>
              <a:rPr lang="en-GB" dirty="0"/>
              <a:t>same, albeit ineffective, solution to the precarious situation; </a:t>
            </a:r>
            <a:r>
              <a:rPr lang="en-GB" dirty="0" smtClean="0"/>
              <a:t>he</a:t>
            </a:r>
            <a:r>
              <a:rPr lang="cs-CZ" dirty="0" smtClean="0"/>
              <a:t>/</a:t>
            </a:r>
            <a:r>
              <a:rPr lang="cs-CZ" dirty="0" err="1" smtClean="0"/>
              <a:t>she</a:t>
            </a:r>
            <a:r>
              <a:rPr lang="en-GB" dirty="0" smtClean="0"/>
              <a:t> </a:t>
            </a:r>
            <a:r>
              <a:rPr lang="en-GB" dirty="0"/>
              <a:t>was disappointed once and no longer trusts anyone</a:t>
            </a:r>
            <a:r>
              <a:rPr lang="cs-CZ" dirty="0" smtClean="0"/>
              <a:t>.</a:t>
            </a:r>
          </a:p>
          <a:p>
            <a:r>
              <a:rPr lang="en-GB" b="1" i="1" dirty="0"/>
              <a:t>Failing to successfully complete a stage</a:t>
            </a:r>
            <a:r>
              <a:rPr lang="en-GB" dirty="0"/>
              <a:t>, Freud suggested, </a:t>
            </a:r>
            <a:r>
              <a:rPr lang="en-GB" b="1" i="1" dirty="0"/>
              <a:t>would cause that person to remain essentially “stuck.”</a:t>
            </a:r>
            <a:r>
              <a:rPr lang="en-GB" dirty="0"/>
              <a:t> In other words, </a:t>
            </a:r>
            <a:r>
              <a:rPr lang="en-GB" b="1" dirty="0">
                <a:solidFill>
                  <a:srgbClr val="C00000"/>
                </a:solidFill>
              </a:rPr>
              <a:t>they would become fixated at that point in development</a:t>
            </a:r>
            <a:r>
              <a:rPr lang="en-GB" dirty="0"/>
              <a:t>.</a:t>
            </a:r>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solidFill>
                  <a:srgbClr val="C00000"/>
                </a:solidFill>
              </a:rPr>
              <a:t>Fixation</a:t>
            </a:r>
            <a:endParaRPr lang="en-US" b="1" dirty="0">
              <a:solidFill>
                <a:srgbClr val="C00000"/>
              </a:solidFill>
            </a:endParaRPr>
          </a:p>
        </p:txBody>
      </p:sp>
      <p:pic>
        <p:nvPicPr>
          <p:cNvPr id="2050" name="Picture 2" descr="Image result for Denial (negation) in psychology"/>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063"/>
          <a:stretch/>
        </p:blipFill>
        <p:spPr bwMode="auto">
          <a:xfrm>
            <a:off x="1954886" y="1690690"/>
            <a:ext cx="8317579" cy="4762647"/>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551501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3352" y="752192"/>
            <a:ext cx="10153128" cy="1325563"/>
          </a:xfrm>
        </p:spPr>
        <p:txBody>
          <a:bodyPr/>
          <a:lstStyle/>
          <a:p>
            <a:r>
              <a:rPr lang="en-US" b="1" dirty="0" smtClean="0">
                <a:solidFill>
                  <a:srgbClr val="C00000"/>
                </a:solidFill>
              </a:rPr>
              <a:t>Examples of Psychological Fixations</a:t>
            </a:r>
            <a:endParaRPr lang="en-US" b="1" dirty="0">
              <a:solidFill>
                <a:srgbClr val="C00000"/>
              </a:solidFill>
            </a:endParaRPr>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3592" y="1844824"/>
            <a:ext cx="7344816" cy="4900042"/>
          </a:xfr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4022218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normAutofit/>
          </a:bodyPr>
          <a:lstStyle/>
          <a:p>
            <a:pPr fontAlgn="t"/>
            <a:r>
              <a:rPr lang="en-US" b="1" dirty="0" smtClean="0">
                <a:solidFill>
                  <a:srgbClr val="AA143D"/>
                </a:solidFill>
              </a:rPr>
              <a:t>Identification</a:t>
            </a:r>
            <a:endParaRPr lang="en-US" b="1" dirty="0">
              <a:solidFill>
                <a:srgbClr val="AA143D"/>
              </a:solidFill>
            </a:endParaRPr>
          </a:p>
        </p:txBody>
      </p:sp>
      <p:sp>
        <p:nvSpPr>
          <p:cNvPr id="168963" name="Rectangle 3"/>
          <p:cNvSpPr>
            <a:spLocks noGrp="1" noChangeArrowheads="1"/>
          </p:cNvSpPr>
          <p:nvPr>
            <p:ph idx="1"/>
          </p:nvPr>
        </p:nvSpPr>
        <p:spPr/>
        <p:txBody>
          <a:bodyPr/>
          <a:lstStyle/>
          <a:p>
            <a:r>
              <a:rPr lang="en-US" dirty="0" smtClean="0"/>
              <a:t>Identification with real persons and fictional characters e.g. film, book</a:t>
            </a:r>
            <a:r>
              <a:rPr lang="en-US" dirty="0" smtClean="0"/>
              <a:t>;</a:t>
            </a:r>
            <a:endParaRPr lang="cs-CZ" dirty="0" smtClean="0"/>
          </a:p>
          <a:p>
            <a:endParaRPr lang="en-US" dirty="0" smtClean="0"/>
          </a:p>
          <a:p>
            <a:r>
              <a:rPr lang="en-US" dirty="0" smtClean="0"/>
              <a:t>child - most often identifies either with parents or ,when playing, with people of different professions (teacher, doctor, nurse, designer, driver, pilot</a:t>
            </a:r>
            <a:r>
              <a:rPr lang="en-US" dirty="0" smtClean="0"/>
              <a:t>,…);</a:t>
            </a:r>
            <a:endParaRPr lang="cs-CZ" dirty="0" smtClean="0"/>
          </a:p>
          <a:p>
            <a:endParaRPr lang="en-US" dirty="0" smtClean="0"/>
          </a:p>
          <a:p>
            <a:r>
              <a:rPr lang="en-US" dirty="0" smtClean="0"/>
              <a:t>identification indicates a very positive relationship of an individual to a particular person.</a:t>
            </a:r>
            <a:endParaRPr lang="en-US"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solidFill>
                  <a:srgbClr val="C00000"/>
                </a:solidFill>
              </a:rPr>
              <a:t>Projective identification</a:t>
            </a:r>
            <a:endParaRPr lang="en-US" b="1" dirty="0">
              <a:solidFill>
                <a:srgbClr val="C00000"/>
              </a:solidFill>
            </a:endParaRPr>
          </a:p>
        </p:txBody>
      </p:sp>
      <p:pic>
        <p:nvPicPr>
          <p:cNvPr id="4" name="Zástupný symbol pro obsah 3"/>
          <p:cNvPicPr>
            <a:picLocks noGrp="1" noChangeAspect="1"/>
          </p:cNvPicPr>
          <p:nvPr>
            <p:ph idx="1"/>
          </p:nvPr>
        </p:nvPicPr>
        <p:blipFill>
          <a:blip r:embed="rId2"/>
          <a:stretch>
            <a:fillRect/>
          </a:stretch>
        </p:blipFill>
        <p:spPr>
          <a:xfrm>
            <a:off x="2639616" y="1180377"/>
            <a:ext cx="6264696" cy="5613659"/>
          </a:xfrm>
          <a:prstGeom prst="rect">
            <a:avLst/>
          </a:prstGeom>
          <a:ln>
            <a:no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1914841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a:bodyPr>
          <a:lstStyle/>
          <a:p>
            <a:pPr fontAlgn="t"/>
            <a:r>
              <a:rPr lang="en-US" b="1" dirty="0">
                <a:solidFill>
                  <a:srgbClr val="AA143D"/>
                </a:solidFill>
              </a:rPr>
              <a:t>Problematic Identification</a:t>
            </a:r>
          </a:p>
        </p:txBody>
      </p:sp>
      <p:sp>
        <p:nvSpPr>
          <p:cNvPr id="169987" name="Rectangle 3"/>
          <p:cNvSpPr>
            <a:spLocks noGrp="1" noChangeArrowheads="1"/>
          </p:cNvSpPr>
          <p:nvPr>
            <p:ph idx="1"/>
          </p:nvPr>
        </p:nvSpPr>
        <p:spPr>
          <a:xfrm>
            <a:off x="695400" y="1458236"/>
            <a:ext cx="11305256" cy="4351338"/>
          </a:xfrm>
        </p:spPr>
        <p:txBody>
          <a:bodyPr/>
          <a:lstStyle/>
          <a:p>
            <a:r>
              <a:rPr lang="en-US" dirty="0" smtClean="0"/>
              <a:t>Fixed identification with parents - in adolescence can be an obstacle to the socialization of personality;</a:t>
            </a:r>
          </a:p>
          <a:p>
            <a:r>
              <a:rPr lang="en-US" dirty="0" smtClean="0"/>
              <a:t>dangerous - identification with some antisocial person or otherwise impaired;</a:t>
            </a:r>
          </a:p>
          <a:p>
            <a:r>
              <a:rPr lang="en-US" dirty="0" smtClean="0"/>
              <a:t>pathological form of identification - some delusions (e</a:t>
            </a:r>
            <a:r>
              <a:rPr lang="cs-CZ" dirty="0" smtClean="0"/>
              <a:t>.</a:t>
            </a:r>
            <a:r>
              <a:rPr lang="en-US" dirty="0" smtClean="0"/>
              <a:t>g</a:t>
            </a:r>
            <a:r>
              <a:rPr lang="cs-CZ" dirty="0" smtClean="0"/>
              <a:t>.</a:t>
            </a:r>
            <a:r>
              <a:rPr lang="en-US" dirty="0" smtClean="0"/>
              <a:t> identification with historical personality).</a:t>
            </a:r>
            <a:endParaRPr lang="cs-CZ" dirty="0" smtClean="0"/>
          </a:p>
          <a:p>
            <a:endParaRPr lang="cs-CZ" dirty="0" smtClean="0"/>
          </a:p>
          <a:p>
            <a:endParaRPr lang="en-US" dirty="0"/>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b="5691"/>
          <a:stretch/>
        </p:blipFill>
        <p:spPr>
          <a:xfrm>
            <a:off x="4511824" y="4509120"/>
            <a:ext cx="3155937" cy="2232248"/>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a:bodyPr>
          <a:lstStyle/>
          <a:p>
            <a:pPr fontAlgn="t"/>
            <a:r>
              <a:rPr lang="en-US" b="1" dirty="0">
                <a:solidFill>
                  <a:srgbClr val="AA143D"/>
                </a:solidFill>
              </a:rPr>
              <a:t>Isolation</a:t>
            </a:r>
          </a:p>
        </p:txBody>
      </p:sp>
      <p:sp>
        <p:nvSpPr>
          <p:cNvPr id="171011" name="Rectangle 3"/>
          <p:cNvSpPr>
            <a:spLocks noGrp="1" noChangeArrowheads="1"/>
          </p:cNvSpPr>
          <p:nvPr>
            <p:ph idx="1"/>
          </p:nvPr>
        </p:nvSpPr>
        <p:spPr>
          <a:xfrm>
            <a:off x="838200" y="1340768"/>
            <a:ext cx="11090448" cy="4351338"/>
          </a:xfrm>
        </p:spPr>
        <p:txBody>
          <a:bodyPr/>
          <a:lstStyle/>
          <a:p>
            <a:r>
              <a:rPr lang="en-US" dirty="0" smtClean="0"/>
              <a:t>Exaggerated form of escape</a:t>
            </a:r>
          </a:p>
          <a:p>
            <a:r>
              <a:rPr lang="en-GB" dirty="0" smtClean="0"/>
              <a:t>reactions </a:t>
            </a:r>
            <a:r>
              <a:rPr lang="en-GB" dirty="0"/>
              <a:t>from simple distance to complete loss of contact with the outside world</a:t>
            </a:r>
            <a:r>
              <a:rPr lang="en-GB" dirty="0" smtClean="0"/>
              <a:t>;</a:t>
            </a:r>
            <a:endParaRPr lang="cs-CZ" dirty="0" smtClean="0"/>
          </a:p>
          <a:p>
            <a:r>
              <a:rPr lang="en-GB" dirty="0"/>
              <a:t>partial isolation can be considered the norm for introverts;</a:t>
            </a:r>
            <a:r>
              <a:rPr lang="cs-CZ" dirty="0"/>
              <a:t>	</a:t>
            </a:r>
          </a:p>
          <a:p>
            <a:r>
              <a:rPr lang="en-GB" b="1" dirty="0"/>
              <a:t>pathology </a:t>
            </a:r>
            <a:r>
              <a:rPr lang="en-GB" dirty="0"/>
              <a:t>- when the perception of the outside world is replaced by </a:t>
            </a:r>
            <a:r>
              <a:rPr lang="en-GB" b="1" dirty="0"/>
              <a:t>hallucinations </a:t>
            </a:r>
            <a:r>
              <a:rPr lang="en-GB" dirty="0"/>
              <a:t>and the individual creates his own world (psychotic autism</a:t>
            </a:r>
            <a:r>
              <a:rPr lang="en-GB" dirty="0" smtClean="0"/>
              <a:t>).</a:t>
            </a:r>
            <a:endParaRPr lang="cs-CZ" dirty="0" smtClean="0"/>
          </a:p>
          <a:p>
            <a:r>
              <a:rPr lang="en-US" dirty="0" smtClean="0">
                <a:hlinkClick r:id="rId2"/>
              </a:rPr>
              <a:t>loneliness</a:t>
            </a:r>
            <a:endParaRPr lang="en-US"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normAutofit/>
          </a:bodyPr>
          <a:lstStyle/>
          <a:p>
            <a:r>
              <a:rPr lang="en-US" b="1" dirty="0" smtClean="0">
                <a:solidFill>
                  <a:srgbClr val="AA143D"/>
                </a:solidFill>
              </a:rPr>
              <a:t>Definition of a Norm</a:t>
            </a:r>
            <a:endParaRPr lang="en-US" b="1" dirty="0">
              <a:solidFill>
                <a:srgbClr val="AA143D"/>
              </a:solidFill>
            </a:endParaRPr>
          </a:p>
        </p:txBody>
      </p:sp>
      <p:sp>
        <p:nvSpPr>
          <p:cNvPr id="4099" name="Zástupný symbol pro obsah 2"/>
          <p:cNvSpPr>
            <a:spLocks noGrp="1"/>
          </p:cNvSpPr>
          <p:nvPr>
            <p:ph idx="1"/>
          </p:nvPr>
        </p:nvSpPr>
        <p:spPr>
          <a:xfrm>
            <a:off x="263352" y="1340768"/>
            <a:ext cx="11737304" cy="5256584"/>
          </a:xfrm>
        </p:spPr>
        <p:txBody>
          <a:bodyPr>
            <a:normAutofit/>
          </a:bodyPr>
          <a:lstStyle/>
          <a:p>
            <a:pPr algn="just"/>
            <a:r>
              <a:rPr lang="en-GB" dirty="0"/>
              <a:t>Social norms are </a:t>
            </a:r>
            <a:r>
              <a:rPr lang="en-GB" b="1" i="1" dirty="0"/>
              <a:t>most noticeable </a:t>
            </a:r>
            <a:r>
              <a:rPr lang="en-GB" dirty="0"/>
              <a:t>when </a:t>
            </a:r>
            <a:r>
              <a:rPr lang="en-GB" b="1" i="1" dirty="0"/>
              <a:t>they are not followed</a:t>
            </a:r>
            <a:r>
              <a:rPr lang="en-GB" dirty="0"/>
              <a:t>. They remain stable because most people are taught to follow them and agree to do so willingly. Even if a person doesn't feel like following a social norm, he or she may do it because of </a:t>
            </a:r>
            <a:r>
              <a:rPr lang="en-GB" b="1" i="1" dirty="0"/>
              <a:t>the social pressure that's placed </a:t>
            </a:r>
            <a:r>
              <a:rPr lang="en-GB" dirty="0"/>
              <a:t>on him or her to conform</a:t>
            </a:r>
            <a:r>
              <a:rPr lang="en-GB" dirty="0" smtClean="0"/>
              <a:t>.</a:t>
            </a:r>
            <a:endParaRPr lang="cs-CZ" dirty="0" smtClean="0"/>
          </a:p>
          <a:p>
            <a:pPr algn="just"/>
            <a:r>
              <a:rPr lang="en-GB" b="1" i="1" dirty="0"/>
              <a:t>When you do not conform to the social norms </a:t>
            </a:r>
            <a:r>
              <a:rPr lang="en-GB" dirty="0"/>
              <a:t>that are accepted by your culture or group, </a:t>
            </a:r>
            <a:r>
              <a:rPr lang="en-GB" b="1" i="1" dirty="0"/>
              <a:t>it's considered an abnormal </a:t>
            </a:r>
            <a:r>
              <a:rPr lang="en-GB" b="1" i="1" dirty="0" smtClean="0"/>
              <a:t>behaviour.</a:t>
            </a:r>
            <a:r>
              <a:rPr lang="en-GB" dirty="0" smtClean="0"/>
              <a:t> </a:t>
            </a:r>
            <a:r>
              <a:rPr lang="en-GB" dirty="0"/>
              <a:t>This is called </a:t>
            </a:r>
            <a:r>
              <a:rPr lang="en-GB" b="1" i="1" dirty="0">
                <a:solidFill>
                  <a:srgbClr val="FF0000"/>
                </a:solidFill>
              </a:rPr>
              <a:t>deviance</a:t>
            </a:r>
            <a:r>
              <a:rPr lang="en-GB" dirty="0"/>
              <a:t>. There are varying degrees of deviance that are accepted by different groups. </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4093119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60" y="764704"/>
            <a:ext cx="10153128" cy="1325563"/>
          </a:xfrm>
        </p:spPr>
        <p:txBody>
          <a:bodyPr/>
          <a:lstStyle/>
          <a:p>
            <a:r>
              <a:rPr lang="en-US" b="1" dirty="0" smtClean="0">
                <a:solidFill>
                  <a:srgbClr val="C00000"/>
                </a:solidFill>
              </a:rPr>
              <a:t>How loneliness can affect our health</a:t>
            </a:r>
            <a:endParaRPr lang="en-US" b="1" dirty="0">
              <a:solidFill>
                <a:srgbClr val="C00000"/>
              </a:solidFill>
            </a:endParaRPr>
          </a:p>
        </p:txBody>
      </p:sp>
      <p:pic>
        <p:nvPicPr>
          <p:cNvPr id="4" name="Picture 2" descr="Image result for Isolation in psychology"/>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3" t="8391" r="1546" b="7170"/>
          <a:stretch/>
        </p:blipFill>
        <p:spPr bwMode="auto">
          <a:xfrm>
            <a:off x="2135560" y="1807120"/>
            <a:ext cx="8531855" cy="486224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1141263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normAutofit/>
          </a:bodyPr>
          <a:lstStyle/>
          <a:p>
            <a:pPr fontAlgn="t"/>
            <a:r>
              <a:rPr lang="en-US" b="1" dirty="0">
                <a:solidFill>
                  <a:srgbClr val="AA143D"/>
                </a:solidFill>
              </a:rPr>
              <a:t>Negativism</a:t>
            </a:r>
          </a:p>
        </p:txBody>
      </p:sp>
      <p:sp>
        <p:nvSpPr>
          <p:cNvPr id="172035" name="Rectangle 3"/>
          <p:cNvSpPr>
            <a:spLocks noGrp="1" noChangeArrowheads="1"/>
          </p:cNvSpPr>
          <p:nvPr>
            <p:ph idx="1"/>
          </p:nvPr>
        </p:nvSpPr>
        <p:spPr/>
        <p:txBody>
          <a:bodyPr>
            <a:normAutofit/>
          </a:bodyPr>
          <a:lstStyle/>
          <a:p>
            <a:r>
              <a:rPr lang="en-GB" dirty="0"/>
              <a:t>Manifestation of defiance especially in young children (</a:t>
            </a:r>
            <a:r>
              <a:rPr lang="en-GB" b="1" dirty="0"/>
              <a:t>active</a:t>
            </a:r>
            <a:r>
              <a:rPr lang="en-GB" dirty="0"/>
              <a:t> - opposite,</a:t>
            </a:r>
            <a:r>
              <a:rPr lang="en-GB" b="1" dirty="0"/>
              <a:t> passive </a:t>
            </a:r>
            <a:r>
              <a:rPr lang="en-GB" dirty="0"/>
              <a:t>- not responding</a:t>
            </a:r>
            <a:r>
              <a:rPr lang="en-GB" dirty="0"/>
              <a:t>);</a:t>
            </a:r>
            <a:endParaRPr lang="cs-CZ" dirty="0"/>
          </a:p>
          <a:p>
            <a:r>
              <a:rPr lang="en-GB" dirty="0"/>
              <a:t>developmentally - about 3 years (defiance period) the second similar period is puberty</a:t>
            </a:r>
            <a:r>
              <a:rPr lang="en-GB" dirty="0"/>
              <a:t>;</a:t>
            </a:r>
            <a:endParaRPr lang="cs-CZ" dirty="0"/>
          </a:p>
          <a:p>
            <a:r>
              <a:rPr lang="en-GB" dirty="0"/>
              <a:t>man provokes - it can be an effort</a:t>
            </a:r>
          </a:p>
          <a:p>
            <a:r>
              <a:rPr lang="cs-CZ" dirty="0"/>
              <a:t>t</a:t>
            </a:r>
            <a:r>
              <a:rPr lang="cs-CZ" dirty="0"/>
              <a:t>o </a:t>
            </a:r>
            <a:r>
              <a:rPr lang="en-GB" dirty="0"/>
              <a:t>attract </a:t>
            </a:r>
            <a:r>
              <a:rPr lang="en-GB" dirty="0"/>
              <a:t>attention,</a:t>
            </a:r>
          </a:p>
          <a:p>
            <a:r>
              <a:rPr lang="en-GB" dirty="0"/>
              <a:t>to strengthen self-confidence,</a:t>
            </a:r>
          </a:p>
          <a:p>
            <a:r>
              <a:rPr lang="cs-CZ" dirty="0"/>
              <a:t>t</a:t>
            </a:r>
            <a:r>
              <a:rPr lang="cs-CZ" dirty="0"/>
              <a:t>o </a:t>
            </a:r>
            <a:r>
              <a:rPr lang="en-GB" dirty="0"/>
              <a:t>gain </a:t>
            </a:r>
            <a:r>
              <a:rPr lang="en-GB" dirty="0"/>
              <a:t>independence,</a:t>
            </a:r>
          </a:p>
          <a:p>
            <a:r>
              <a:rPr lang="cs-CZ" dirty="0"/>
              <a:t>t</a:t>
            </a:r>
            <a:r>
              <a:rPr lang="cs-CZ" dirty="0"/>
              <a:t>o </a:t>
            </a:r>
            <a:r>
              <a:rPr lang="en-GB" dirty="0"/>
              <a:t>be </a:t>
            </a:r>
            <a:r>
              <a:rPr lang="en-GB" dirty="0"/>
              <a:t>in opposition at all costs.</a:t>
            </a:r>
            <a:endParaRPr lang="cs-CZ" dirty="0"/>
          </a:p>
        </p:txBody>
      </p:sp>
      <p:pic>
        <p:nvPicPr>
          <p:cNvPr id="7172" name="Picture 4" descr="Image result for negativism"/>
          <p:cNvPicPr>
            <a:picLocks noChangeAspect="1" noChangeArrowheads="1"/>
          </p:cNvPicPr>
          <p:nvPr/>
        </p:nvPicPr>
        <p:blipFill rotWithShape="1">
          <a:blip r:embed="rId2">
            <a:extLst>
              <a:ext uri="{28A0092B-C50C-407E-A947-70E740481C1C}">
                <a14:useLocalDpi xmlns:a14="http://schemas.microsoft.com/office/drawing/2010/main" val="0"/>
              </a:ext>
            </a:extLst>
          </a:blip>
          <a:srcRect l="1" r="-2161" b="6746"/>
          <a:stretch/>
        </p:blipFill>
        <p:spPr bwMode="auto">
          <a:xfrm>
            <a:off x="7608168" y="4221088"/>
            <a:ext cx="2880320" cy="2487106"/>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a:bodyPr>
          <a:lstStyle/>
          <a:p>
            <a:pPr fontAlgn="t"/>
            <a:r>
              <a:rPr lang="en-US" b="1" dirty="0">
                <a:solidFill>
                  <a:srgbClr val="AA143D"/>
                </a:solidFill>
              </a:rPr>
              <a:t>Compulsive Behavior</a:t>
            </a:r>
          </a:p>
        </p:txBody>
      </p:sp>
      <p:sp>
        <p:nvSpPr>
          <p:cNvPr id="174083" name="Rectangle 3"/>
          <p:cNvSpPr>
            <a:spLocks noGrp="1" noChangeArrowheads="1"/>
          </p:cNvSpPr>
          <p:nvPr>
            <p:ph idx="1"/>
          </p:nvPr>
        </p:nvSpPr>
        <p:spPr/>
        <p:txBody>
          <a:bodyPr/>
          <a:lstStyle/>
          <a:p>
            <a:r>
              <a:rPr lang="en-GB" dirty="0"/>
              <a:t>One of many forms of dissociation (splitting mental state, disrupting the unity of inner life and action</a:t>
            </a:r>
            <a:r>
              <a:rPr lang="en-GB" dirty="0"/>
              <a:t>);</a:t>
            </a:r>
            <a:endParaRPr lang="cs-CZ" dirty="0"/>
          </a:p>
          <a:p>
            <a:r>
              <a:rPr lang="en-GB" dirty="0"/>
              <a:t>actions that the individual must constantly repeat,</a:t>
            </a:r>
          </a:p>
          <a:p>
            <a:r>
              <a:rPr lang="en-GB" dirty="0"/>
              <a:t>ritual, magical </a:t>
            </a:r>
            <a:r>
              <a:rPr lang="en-GB" dirty="0"/>
              <a:t>defence, </a:t>
            </a:r>
            <a:r>
              <a:rPr lang="en-GB" dirty="0"/>
              <a:t>relieving anxiety. (</a:t>
            </a:r>
            <a:r>
              <a:rPr lang="en-GB" dirty="0"/>
              <a:t>e</a:t>
            </a:r>
            <a:r>
              <a:rPr lang="cs-CZ" dirty="0"/>
              <a:t>.</a:t>
            </a:r>
            <a:r>
              <a:rPr lang="en-GB" dirty="0"/>
              <a:t>g</a:t>
            </a:r>
            <a:r>
              <a:rPr lang="cs-CZ" dirty="0"/>
              <a:t>.</a:t>
            </a:r>
            <a:r>
              <a:rPr lang="en-GB" dirty="0"/>
              <a:t> </a:t>
            </a:r>
            <a:r>
              <a:rPr lang="en-GB" dirty="0"/>
              <a:t>sewer cover, pass under a bridge while a train is running, or milder forms like holding inches, knocking on wood</a:t>
            </a:r>
            <a:r>
              <a:rPr lang="en-GB" dirty="0"/>
              <a:t>);</a:t>
            </a:r>
            <a:endParaRPr lang="cs-CZ" dirty="0"/>
          </a:p>
          <a:p>
            <a:r>
              <a:rPr lang="en-GB" dirty="0"/>
              <a:t>pathology - when a person is strongly forced to </a:t>
            </a:r>
            <a:r>
              <a:rPr lang="en-US" dirty="0"/>
              <a:t>fulfil</a:t>
            </a:r>
            <a:r>
              <a:rPr lang="cs-CZ" dirty="0"/>
              <a:t> </a:t>
            </a:r>
            <a:r>
              <a:rPr lang="cs-CZ" dirty="0" err="1"/>
              <a:t>task</a:t>
            </a:r>
            <a:r>
              <a:rPr lang="en-GB" dirty="0"/>
              <a:t> </a:t>
            </a:r>
            <a:r>
              <a:rPr lang="en-GB" dirty="0"/>
              <a:t>and failure to do so causes anxiety or rage.</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C00000"/>
                </a:solidFill>
              </a:rPr>
              <a:t>Compulsive</a:t>
            </a:r>
            <a:r>
              <a:rPr lang="cs-CZ" b="1" dirty="0" smtClean="0">
                <a:solidFill>
                  <a:srgbClr val="C00000"/>
                </a:solidFill>
              </a:rPr>
              <a:t> </a:t>
            </a:r>
            <a:r>
              <a:rPr lang="cs-CZ" b="1" dirty="0" err="1" smtClean="0">
                <a:solidFill>
                  <a:srgbClr val="C00000"/>
                </a:solidFill>
              </a:rPr>
              <a:t>behaviour</a:t>
            </a:r>
            <a:endParaRPr lang="en-GB" b="1" dirty="0">
              <a:solidFill>
                <a:srgbClr val="C00000"/>
              </a:solidFill>
            </a:endParaRPr>
          </a:p>
        </p:txBody>
      </p:sp>
      <p:sp>
        <p:nvSpPr>
          <p:cNvPr id="3" name="Zástupný symbol pro obsah 2"/>
          <p:cNvSpPr>
            <a:spLocks noGrp="1"/>
          </p:cNvSpPr>
          <p:nvPr>
            <p:ph idx="1"/>
          </p:nvPr>
        </p:nvSpPr>
        <p:spPr/>
        <p:txBody>
          <a:bodyPr>
            <a:normAutofit/>
          </a:bodyPr>
          <a:lstStyle/>
          <a:p>
            <a:r>
              <a:rPr lang="en-GB" dirty="0"/>
              <a:t>compulsive behaviour is a conscious act driven by a desperate need to </a:t>
            </a:r>
            <a:r>
              <a:rPr lang="en-GB" dirty="0" smtClean="0"/>
              <a:t>ease </a:t>
            </a:r>
            <a:r>
              <a:rPr lang="en-GB" dirty="0"/>
              <a:t>anxiety and stress. </a:t>
            </a:r>
            <a:endParaRPr lang="cs-CZ" dirty="0"/>
          </a:p>
          <a:p>
            <a:r>
              <a:rPr lang="en-GB" dirty="0"/>
              <a:t>At it simplest, compulsive </a:t>
            </a:r>
            <a:r>
              <a:rPr lang="en-GB" dirty="0" smtClean="0"/>
              <a:t>behaviour </a:t>
            </a:r>
            <a:r>
              <a:rPr lang="en-GB" dirty="0"/>
              <a:t>is a response to the thought “</a:t>
            </a:r>
            <a:r>
              <a:rPr lang="en-GB" i="1" dirty="0"/>
              <a:t>If I don’t do this action, something terrible will happen</a:t>
            </a:r>
            <a:r>
              <a:rPr lang="en-GB" i="1" dirty="0" smtClean="0"/>
              <a:t>.”</a:t>
            </a:r>
            <a:endParaRPr lang="cs-CZ" i="1" dirty="0" smtClean="0"/>
          </a:p>
          <a:p>
            <a:r>
              <a:rPr lang="en-GB" dirty="0"/>
              <a:t>The most common </a:t>
            </a:r>
            <a:r>
              <a:rPr lang="en-GB" b="1" dirty="0"/>
              <a:t>compulsive disorders </a:t>
            </a:r>
            <a:r>
              <a:rPr lang="en-GB" dirty="0"/>
              <a:t>are </a:t>
            </a:r>
            <a:r>
              <a:rPr lang="en-GB" b="1" dirty="0">
                <a:solidFill>
                  <a:srgbClr val="C00000"/>
                </a:solidFill>
              </a:rPr>
              <a:t>hoarding</a:t>
            </a:r>
            <a:r>
              <a:rPr lang="en-GB" dirty="0"/>
              <a:t> – the excessive accumulation, and the inability to discard, possessions regardless of their value; and </a:t>
            </a:r>
            <a:r>
              <a:rPr lang="en-GB" b="1" dirty="0">
                <a:solidFill>
                  <a:srgbClr val="C00000"/>
                </a:solidFill>
              </a:rPr>
              <a:t>obsessive-compulsive disorder </a:t>
            </a:r>
            <a:r>
              <a:rPr lang="en-GB" dirty="0"/>
              <a:t>(OCD) – a pattern of uncontrollable, unreasonable thoughts and fears that lead to repetitive behaviours.</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41995202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51384" y="908720"/>
            <a:ext cx="9721080" cy="1325563"/>
          </a:xfrm>
        </p:spPr>
        <p:txBody>
          <a:bodyPr/>
          <a:lstStyle/>
          <a:p>
            <a:r>
              <a:rPr lang="en-GB" b="1" dirty="0">
                <a:solidFill>
                  <a:srgbClr val="C00000"/>
                </a:solidFill>
              </a:rPr>
              <a:t>Symptoms of Obsessive-Compulsive Disorder include:</a:t>
            </a:r>
          </a:p>
        </p:txBody>
      </p:sp>
      <p:sp>
        <p:nvSpPr>
          <p:cNvPr id="3" name="Zástupný symbol pro obsah 2"/>
          <p:cNvSpPr>
            <a:spLocks noGrp="1"/>
          </p:cNvSpPr>
          <p:nvPr>
            <p:ph idx="1"/>
          </p:nvPr>
        </p:nvSpPr>
        <p:spPr>
          <a:xfrm>
            <a:off x="695400" y="2542351"/>
            <a:ext cx="10515600" cy="4351338"/>
          </a:xfrm>
        </p:spPr>
        <p:txBody>
          <a:bodyPr/>
          <a:lstStyle/>
          <a:p>
            <a:r>
              <a:rPr lang="en-GB" dirty="0" smtClean="0"/>
              <a:t>excessive </a:t>
            </a:r>
            <a:r>
              <a:rPr lang="en-GB" dirty="0"/>
              <a:t>cleaning, bathing, and handwashing;</a:t>
            </a:r>
          </a:p>
          <a:p>
            <a:r>
              <a:rPr lang="en-GB" dirty="0" smtClean="0"/>
              <a:t>repeatedly </a:t>
            </a:r>
            <a:r>
              <a:rPr lang="en-GB" dirty="0"/>
              <a:t>checking things – cell phones, locks, the oven;</a:t>
            </a:r>
          </a:p>
          <a:p>
            <a:r>
              <a:rPr lang="en-GB" dirty="0" smtClean="0"/>
              <a:t>obsessive </a:t>
            </a:r>
            <a:r>
              <a:rPr lang="en-GB" dirty="0"/>
              <a:t>orderliness – arranging things in a particular or precise way;</a:t>
            </a:r>
          </a:p>
          <a:p>
            <a:r>
              <a:rPr lang="en-GB" dirty="0" smtClean="0"/>
              <a:t>compulsive </a:t>
            </a:r>
            <a:r>
              <a:rPr lang="en-GB" dirty="0"/>
              <a:t>counting;</a:t>
            </a:r>
          </a:p>
          <a:p>
            <a:r>
              <a:rPr lang="en-GB" dirty="0" smtClean="0"/>
              <a:t>ritualistic </a:t>
            </a:r>
            <a:r>
              <a:rPr lang="en-GB" dirty="0"/>
              <a:t>tapping, touching, or rubbing;</a:t>
            </a:r>
          </a:p>
          <a:p>
            <a:r>
              <a:rPr lang="en-GB" dirty="0" smtClean="0"/>
              <a:t>demanding </a:t>
            </a:r>
            <a:r>
              <a:rPr lang="en-GB" dirty="0"/>
              <a:t>encouragement or reassurances;</a:t>
            </a:r>
          </a:p>
          <a:p>
            <a:r>
              <a:rPr lang="en-GB" dirty="0" smtClean="0"/>
              <a:t>following </a:t>
            </a:r>
            <a:r>
              <a:rPr lang="en-GB" dirty="0"/>
              <a:t>a strict routine.</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921884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3352" y="677986"/>
            <a:ext cx="9937104" cy="1325563"/>
          </a:xfrm>
        </p:spPr>
        <p:txBody>
          <a:bodyPr/>
          <a:lstStyle/>
          <a:p>
            <a:r>
              <a:rPr lang="en-US" b="1" dirty="0" smtClean="0">
                <a:solidFill>
                  <a:srgbClr val="C00000"/>
                </a:solidFill>
              </a:rPr>
              <a:t>Impulsive vs compulsive </a:t>
            </a:r>
            <a:r>
              <a:rPr lang="en-US" b="1" dirty="0" err="1" smtClean="0">
                <a:solidFill>
                  <a:srgbClr val="C00000"/>
                </a:solidFill>
              </a:rPr>
              <a:t>behaviour</a:t>
            </a:r>
            <a:endParaRPr lang="en-US" b="1" dirty="0">
              <a:solidFill>
                <a:srgbClr val="C00000"/>
              </a:solidFill>
            </a:endParaRPr>
          </a:p>
        </p:txBody>
      </p:sp>
      <p:sp>
        <p:nvSpPr>
          <p:cNvPr id="3" name="Zástupný symbol pro obsah 2"/>
          <p:cNvSpPr>
            <a:spLocks noGrp="1"/>
          </p:cNvSpPr>
          <p:nvPr>
            <p:ph idx="1"/>
          </p:nvPr>
        </p:nvSpPr>
        <p:spPr>
          <a:xfrm>
            <a:off x="263352" y="1340768"/>
            <a:ext cx="11233248" cy="4351338"/>
          </a:xfrm>
        </p:spPr>
        <p:txBody>
          <a:bodyPr>
            <a:normAutofit fontScale="92500" lnSpcReduction="10000"/>
          </a:bodyPr>
          <a:lstStyle/>
          <a:p>
            <a:pPr marL="0" indent="0">
              <a:buNone/>
            </a:pPr>
            <a:endParaRPr lang="en-GB" dirty="0"/>
          </a:p>
          <a:p>
            <a:r>
              <a:rPr lang="en-GB" dirty="0"/>
              <a:t>In today’s modern society, the promotion of stress, fear, and anxiety has become a part of daily life, as has our constant need for happiness and validation. Satisfying these innate human emotions is what has led to the increase in impulse control disorders, compulsive behaviour disorders, and addiction in our community</a:t>
            </a:r>
            <a:r>
              <a:rPr lang="en-GB" dirty="0" smtClean="0"/>
              <a:t>.</a:t>
            </a:r>
            <a:endParaRPr lang="cs-CZ" dirty="0" smtClean="0"/>
          </a:p>
          <a:p>
            <a:r>
              <a:rPr lang="en-GB" b="1" i="1" dirty="0"/>
              <a:t>Impulsive behaviour </a:t>
            </a:r>
            <a:r>
              <a:rPr lang="en-GB" dirty="0"/>
              <a:t>is usually driven by the desire for positive or pleasurable results, such as relief from emotional pain or the need for feeling of </a:t>
            </a:r>
            <a:r>
              <a:rPr lang="en-GB" dirty="0" smtClean="0"/>
              <a:t>happiness</a:t>
            </a:r>
            <a:endParaRPr lang="cs-CZ" dirty="0" smtClean="0"/>
          </a:p>
          <a:p>
            <a:r>
              <a:rPr lang="en-GB" dirty="0"/>
              <a:t>Current research into the </a:t>
            </a:r>
            <a:r>
              <a:rPr lang="en-GB" b="1" i="1" dirty="0"/>
              <a:t>origins of impulse control disorders</a:t>
            </a:r>
            <a:r>
              <a:rPr lang="en-GB" dirty="0"/>
              <a:t> indicates that genetics, neurological imbalances, and the environment in which an individual lives or was raised are a factor.</a:t>
            </a:r>
          </a:p>
        </p:txBody>
      </p:sp>
      <p:pic>
        <p:nvPicPr>
          <p:cNvPr id="9218" name="Picture 2" descr="Impulsive Behaviour vs Compulsive Behavi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904" y="5101779"/>
            <a:ext cx="3441104" cy="1720552"/>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3732535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3352" y="824762"/>
            <a:ext cx="11162456" cy="1325563"/>
          </a:xfrm>
        </p:spPr>
        <p:txBody>
          <a:bodyPr/>
          <a:lstStyle/>
          <a:p>
            <a:r>
              <a:rPr lang="en-GB" b="1" dirty="0">
                <a:solidFill>
                  <a:srgbClr val="C00000"/>
                </a:solidFill>
              </a:rPr>
              <a:t>Impulse Control Disorders include:</a:t>
            </a:r>
          </a:p>
        </p:txBody>
      </p:sp>
      <p:sp>
        <p:nvSpPr>
          <p:cNvPr id="3" name="Zástupný symbol pro obsah 2"/>
          <p:cNvSpPr>
            <a:spLocks noGrp="1"/>
          </p:cNvSpPr>
          <p:nvPr>
            <p:ph idx="1"/>
          </p:nvPr>
        </p:nvSpPr>
        <p:spPr>
          <a:xfrm>
            <a:off x="356433" y="2124260"/>
            <a:ext cx="11737304" cy="4351338"/>
          </a:xfrm>
        </p:spPr>
        <p:txBody>
          <a:bodyPr>
            <a:normAutofit lnSpcReduction="10000"/>
          </a:bodyPr>
          <a:lstStyle/>
          <a:p>
            <a:r>
              <a:rPr lang="en-GB" dirty="0" smtClean="0"/>
              <a:t>substance </a:t>
            </a:r>
            <a:r>
              <a:rPr lang="en-GB" dirty="0"/>
              <a:t>abuse;</a:t>
            </a:r>
          </a:p>
          <a:p>
            <a:r>
              <a:rPr lang="en-GB" dirty="0" smtClean="0"/>
              <a:t>pathological </a:t>
            </a:r>
            <a:r>
              <a:rPr lang="en-GB" dirty="0"/>
              <a:t>gambling;</a:t>
            </a:r>
          </a:p>
          <a:p>
            <a:r>
              <a:rPr lang="en-GB" dirty="0" smtClean="0"/>
              <a:t>sexual </a:t>
            </a:r>
            <a:r>
              <a:rPr lang="en-GB" dirty="0"/>
              <a:t>addiction;</a:t>
            </a:r>
          </a:p>
          <a:p>
            <a:r>
              <a:rPr lang="en-GB" dirty="0" smtClean="0"/>
              <a:t>binge </a:t>
            </a:r>
            <a:r>
              <a:rPr lang="en-GB" dirty="0"/>
              <a:t>eating;</a:t>
            </a:r>
          </a:p>
          <a:p>
            <a:r>
              <a:rPr lang="en-GB" dirty="0" smtClean="0"/>
              <a:t>compulsive </a:t>
            </a:r>
            <a:r>
              <a:rPr lang="en-GB" dirty="0"/>
              <a:t>shopping;</a:t>
            </a:r>
          </a:p>
          <a:p>
            <a:r>
              <a:rPr lang="en-GB" dirty="0" smtClean="0"/>
              <a:t>intermittent </a:t>
            </a:r>
            <a:r>
              <a:rPr lang="en-GB" dirty="0"/>
              <a:t>explosive disorder;</a:t>
            </a:r>
          </a:p>
          <a:p>
            <a:r>
              <a:rPr lang="en-GB" dirty="0" smtClean="0"/>
              <a:t>kleptomania</a:t>
            </a:r>
            <a:r>
              <a:rPr lang="en-GB" dirty="0"/>
              <a:t>;</a:t>
            </a:r>
          </a:p>
          <a:p>
            <a:r>
              <a:rPr lang="en-GB" dirty="0" smtClean="0"/>
              <a:t>pyromania</a:t>
            </a:r>
            <a:r>
              <a:rPr lang="en-GB" dirty="0"/>
              <a:t>;</a:t>
            </a:r>
          </a:p>
          <a:p>
            <a:r>
              <a:rPr lang="en-GB" dirty="0" smtClean="0"/>
              <a:t>trichotillomania</a:t>
            </a:r>
            <a:r>
              <a:rPr lang="en-GB" dirty="0"/>
              <a:t>.</a:t>
            </a:r>
          </a:p>
        </p:txBody>
      </p:sp>
      <p:pic>
        <p:nvPicPr>
          <p:cNvPr id="4" name="Obrázek 3"/>
          <p:cNvPicPr>
            <a:picLocks noChangeAspect="1"/>
          </p:cNvPicPr>
          <p:nvPr/>
        </p:nvPicPr>
        <p:blipFill>
          <a:blip r:embed="rId2"/>
          <a:stretch>
            <a:fillRect/>
          </a:stretch>
        </p:blipFill>
        <p:spPr>
          <a:xfrm>
            <a:off x="8825478" y="1403613"/>
            <a:ext cx="2914650" cy="1571625"/>
          </a:xfrm>
          <a:prstGeom prst="rect">
            <a:avLst/>
          </a:prstGeom>
        </p:spPr>
      </p:pic>
      <p:pic>
        <p:nvPicPr>
          <p:cNvPr id="6" name="Obrázek 5"/>
          <p:cNvPicPr>
            <a:picLocks noChangeAspect="1"/>
          </p:cNvPicPr>
          <p:nvPr/>
        </p:nvPicPr>
        <p:blipFill>
          <a:blip r:embed="rId3"/>
          <a:stretch>
            <a:fillRect/>
          </a:stretch>
        </p:blipFill>
        <p:spPr>
          <a:xfrm>
            <a:off x="9120753" y="3144168"/>
            <a:ext cx="2619375" cy="1743075"/>
          </a:xfrm>
          <a:prstGeom prst="rect">
            <a:avLst/>
          </a:prstGeom>
        </p:spPr>
      </p:pic>
      <p:pic>
        <p:nvPicPr>
          <p:cNvPr id="7" name="Obrázek 6"/>
          <p:cNvPicPr>
            <a:picLocks noChangeAspect="1"/>
          </p:cNvPicPr>
          <p:nvPr/>
        </p:nvPicPr>
        <p:blipFill>
          <a:blip r:embed="rId4"/>
          <a:stretch>
            <a:fillRect/>
          </a:stretch>
        </p:blipFill>
        <p:spPr>
          <a:xfrm>
            <a:off x="9204498" y="5070523"/>
            <a:ext cx="2724150" cy="1676400"/>
          </a:xfrm>
          <a:prstGeom prst="rect">
            <a:avLst/>
          </a:prstGeom>
        </p:spPr>
      </p:pic>
      <p:pic>
        <p:nvPicPr>
          <p:cNvPr id="8" name="Obrázek 7"/>
          <p:cNvPicPr>
            <a:picLocks noChangeAspect="1"/>
          </p:cNvPicPr>
          <p:nvPr/>
        </p:nvPicPr>
        <p:blipFill>
          <a:blip r:embed="rId5"/>
          <a:stretch>
            <a:fillRect/>
          </a:stretch>
        </p:blipFill>
        <p:spPr>
          <a:xfrm>
            <a:off x="6089174" y="5343388"/>
            <a:ext cx="2736304" cy="1368152"/>
          </a:xfrm>
          <a:prstGeom prst="rect">
            <a:avLst/>
          </a:prstGeom>
        </p:spPr>
      </p:pic>
      <p:pic>
        <p:nvPicPr>
          <p:cNvPr id="9" name="Obrázek 8"/>
          <p:cNvPicPr>
            <a:picLocks noChangeAspect="1"/>
          </p:cNvPicPr>
          <p:nvPr/>
        </p:nvPicPr>
        <p:blipFill>
          <a:blip r:embed="rId6"/>
          <a:stretch>
            <a:fillRect/>
          </a:stretch>
        </p:blipFill>
        <p:spPr>
          <a:xfrm>
            <a:off x="3143672" y="5489849"/>
            <a:ext cx="2432268" cy="1368151"/>
          </a:xfrm>
          <a:prstGeom prst="rect">
            <a:avLst/>
          </a:prstGeom>
        </p:spPr>
      </p:pic>
      <p:pic>
        <p:nvPicPr>
          <p:cNvPr id="10" name="Obráze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959914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pPr fontAlgn="t"/>
            <a:r>
              <a:rPr lang="en-US" b="1" dirty="0">
                <a:solidFill>
                  <a:srgbClr val="AA143D"/>
                </a:solidFill>
              </a:rPr>
              <a:t>Projection</a:t>
            </a:r>
          </a:p>
        </p:txBody>
      </p:sp>
      <p:sp>
        <p:nvSpPr>
          <p:cNvPr id="175107" name="Rectangle 3"/>
          <p:cNvSpPr>
            <a:spLocks noGrp="1" noChangeArrowheads="1"/>
          </p:cNvSpPr>
          <p:nvPr>
            <p:ph idx="1"/>
          </p:nvPr>
        </p:nvSpPr>
        <p:spPr>
          <a:xfrm>
            <a:off x="695400" y="1534152"/>
            <a:ext cx="11017224" cy="4351338"/>
          </a:xfrm>
        </p:spPr>
        <p:txBody>
          <a:bodyPr>
            <a:normAutofit/>
          </a:bodyPr>
          <a:lstStyle/>
          <a:p>
            <a:pPr>
              <a:lnSpc>
                <a:spcPct val="90000"/>
              </a:lnSpc>
            </a:pPr>
            <a:r>
              <a:rPr lang="en-GB" dirty="0"/>
              <a:t>Basically, it involves blaming the other person, attributing one's own opinions, motives, ideas to others</a:t>
            </a:r>
            <a:r>
              <a:rPr lang="en-GB" dirty="0"/>
              <a:t>;</a:t>
            </a:r>
            <a:endParaRPr lang="cs-CZ" dirty="0"/>
          </a:p>
          <a:p>
            <a:pPr>
              <a:lnSpc>
                <a:spcPct val="90000"/>
              </a:lnSpc>
            </a:pPr>
            <a:r>
              <a:rPr lang="en-GB" dirty="0"/>
              <a:t>it is used primarily by people with low empathy</a:t>
            </a:r>
            <a:r>
              <a:rPr lang="en-GB" dirty="0"/>
              <a:t>;</a:t>
            </a:r>
            <a:endParaRPr lang="cs-CZ" dirty="0"/>
          </a:p>
          <a:p>
            <a:pPr>
              <a:lnSpc>
                <a:spcPct val="90000"/>
              </a:lnSpc>
            </a:pPr>
            <a:r>
              <a:rPr lang="en-GB" dirty="0"/>
              <a:t>the individual attributes his / her shortcomings, mistakes, bad qualities to his / her surroundings - justifies his / her </a:t>
            </a:r>
            <a:r>
              <a:rPr lang="en-GB" dirty="0"/>
              <a:t>behaviour</a:t>
            </a:r>
            <a:r>
              <a:rPr lang="cs-CZ" dirty="0"/>
              <a:t>u</a:t>
            </a:r>
            <a:r>
              <a:rPr lang="en-GB" dirty="0"/>
              <a:t>r</a:t>
            </a:r>
            <a:r>
              <a:rPr lang="en-GB" dirty="0"/>
              <a:t>, </a:t>
            </a:r>
            <a:r>
              <a:rPr lang="en-GB" dirty="0"/>
              <a:t>e</a:t>
            </a:r>
            <a:r>
              <a:rPr lang="cs-CZ" dirty="0"/>
              <a:t>.</a:t>
            </a:r>
            <a:r>
              <a:rPr lang="en-GB" dirty="0"/>
              <a:t>g</a:t>
            </a:r>
            <a:r>
              <a:rPr lang="cs-CZ" dirty="0"/>
              <a:t>.</a:t>
            </a:r>
            <a:r>
              <a:rPr lang="en-GB" dirty="0"/>
              <a:t> </a:t>
            </a:r>
            <a:r>
              <a:rPr lang="en-GB" dirty="0"/>
              <a:t>all lie (stealing, cheating, being unfaithful, drinking,…), so it is ok; I hate someone because </a:t>
            </a:r>
            <a:r>
              <a:rPr lang="en-GB" dirty="0"/>
              <a:t>he</a:t>
            </a:r>
            <a:r>
              <a:rPr lang="cs-CZ" dirty="0"/>
              <a:t>/</a:t>
            </a:r>
            <a:r>
              <a:rPr lang="cs-CZ" dirty="0" err="1"/>
              <a:t>she</a:t>
            </a:r>
            <a:r>
              <a:rPr lang="en-GB" dirty="0"/>
              <a:t> </a:t>
            </a:r>
            <a:r>
              <a:rPr lang="en-GB" dirty="0"/>
              <a:t>hates me</a:t>
            </a:r>
            <a:r>
              <a:rPr lang="en-GB" dirty="0"/>
              <a:t>;</a:t>
            </a:r>
            <a:endParaRPr lang="cs-CZ" dirty="0"/>
          </a:p>
          <a:p>
            <a:pPr>
              <a:lnSpc>
                <a:spcPct val="90000"/>
              </a:lnSpc>
            </a:pPr>
            <a:r>
              <a:rPr lang="en-GB" dirty="0"/>
              <a:t>projection may lead to disruption of the relationship between the individual and the environment.</a:t>
            </a:r>
            <a:endParaRPr lang="cs-CZ" dirty="0"/>
          </a:p>
        </p:txBody>
      </p:sp>
      <p:pic>
        <p:nvPicPr>
          <p:cNvPr id="2" name="Obrázek 1"/>
          <p:cNvPicPr>
            <a:picLocks noChangeAspect="1"/>
          </p:cNvPicPr>
          <p:nvPr/>
        </p:nvPicPr>
        <p:blipFill>
          <a:blip r:embed="rId3"/>
          <a:stretch>
            <a:fillRect/>
          </a:stretch>
        </p:blipFill>
        <p:spPr>
          <a:xfrm>
            <a:off x="8256240" y="4934108"/>
            <a:ext cx="2160240" cy="1836609"/>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a:bodyPr>
          <a:lstStyle/>
          <a:p>
            <a:pPr fontAlgn="t"/>
            <a:r>
              <a:rPr lang="en-US" b="1" dirty="0">
                <a:solidFill>
                  <a:srgbClr val="AA143D"/>
                </a:solidFill>
              </a:rPr>
              <a:t>Rationalization</a:t>
            </a:r>
          </a:p>
        </p:txBody>
      </p:sp>
      <p:sp>
        <p:nvSpPr>
          <p:cNvPr id="176131" name="Rectangle 3"/>
          <p:cNvSpPr>
            <a:spLocks noGrp="1" noChangeArrowheads="1"/>
          </p:cNvSpPr>
          <p:nvPr>
            <p:ph idx="1"/>
          </p:nvPr>
        </p:nvSpPr>
        <p:spPr/>
        <p:txBody>
          <a:bodyPr>
            <a:normAutofit/>
          </a:bodyPr>
          <a:lstStyle/>
          <a:p>
            <a:r>
              <a:rPr lang="en-GB" dirty="0"/>
              <a:t>Additional explanation or justification of certain </a:t>
            </a:r>
            <a:r>
              <a:rPr lang="en-GB" dirty="0"/>
              <a:t>behaviour </a:t>
            </a:r>
            <a:r>
              <a:rPr lang="en-GB" dirty="0"/>
              <a:t>(often initially impulsive) based on reasoning</a:t>
            </a:r>
            <a:r>
              <a:rPr lang="cs-CZ" dirty="0"/>
              <a:t>;</a:t>
            </a:r>
            <a:endParaRPr lang="cs-CZ" dirty="0"/>
          </a:p>
          <a:p>
            <a:r>
              <a:rPr lang="en-GB" dirty="0"/>
              <a:t>some motives of </a:t>
            </a:r>
            <a:r>
              <a:rPr lang="en-GB" dirty="0"/>
              <a:t>behaviour </a:t>
            </a:r>
            <a:r>
              <a:rPr lang="en-GB" dirty="0"/>
              <a:t>are socially unacceptable - the individual will therefore replace them with another, socially appreciated</a:t>
            </a:r>
            <a:r>
              <a:rPr lang="en-GB" dirty="0"/>
              <a:t>;</a:t>
            </a:r>
            <a:endParaRPr lang="cs-CZ" dirty="0"/>
          </a:p>
          <a:p>
            <a:r>
              <a:rPr lang="en-GB" dirty="0"/>
              <a:t>rationalizes by finding an acceptable motive (neglected child - independent) for its unacceptable conduct</a:t>
            </a:r>
            <a:r>
              <a:rPr lang="en-GB" dirty="0"/>
              <a:t>;</a:t>
            </a:r>
            <a:endParaRPr lang="cs-CZ" dirty="0"/>
          </a:p>
          <a:p>
            <a:r>
              <a:rPr lang="en-GB" dirty="0"/>
              <a:t>it also serves to reduce guilt and remorse (the positive and negative role of rationalization</a:t>
            </a:r>
            <a:r>
              <a:rPr lang="en-GB" dirty="0"/>
              <a:t>).</a:t>
            </a:r>
            <a:endParaRPr lang="cs-CZ" dirty="0"/>
          </a:p>
          <a:p>
            <a:r>
              <a:rPr lang="cs-CZ" dirty="0" err="1">
                <a:hlinkClick r:id="rId2"/>
              </a:rPr>
              <a:t>rationalization</a:t>
            </a:r>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a:bodyPr>
          <a:lstStyle/>
          <a:p>
            <a:pPr fontAlgn="t"/>
            <a:r>
              <a:rPr lang="en-US" b="1" dirty="0">
                <a:solidFill>
                  <a:srgbClr val="AA143D"/>
                </a:solidFill>
              </a:rPr>
              <a:t>Regression</a:t>
            </a:r>
          </a:p>
        </p:txBody>
      </p:sp>
      <p:sp>
        <p:nvSpPr>
          <p:cNvPr id="177155" name="Rectangle 3"/>
          <p:cNvSpPr>
            <a:spLocks noGrp="1" noChangeArrowheads="1"/>
          </p:cNvSpPr>
          <p:nvPr>
            <p:ph idx="1"/>
          </p:nvPr>
        </p:nvSpPr>
        <p:spPr/>
        <p:txBody>
          <a:bodyPr/>
          <a:lstStyle/>
          <a:p>
            <a:r>
              <a:rPr lang="en-GB" dirty="0"/>
              <a:t>Return to the manifestations of the already developed stage of development</a:t>
            </a:r>
            <a:r>
              <a:rPr lang="en-GB" dirty="0"/>
              <a:t>;</a:t>
            </a:r>
            <a:endParaRPr lang="cs-CZ" dirty="0"/>
          </a:p>
          <a:p>
            <a:r>
              <a:rPr lang="en-GB" dirty="0"/>
              <a:t>often in children at birth of a sibling, in a child's illness, etc. (</a:t>
            </a:r>
            <a:r>
              <a:rPr lang="en-GB" dirty="0"/>
              <a:t>wetting</a:t>
            </a:r>
            <a:r>
              <a:rPr lang="cs-CZ" dirty="0"/>
              <a:t> </a:t>
            </a:r>
            <a:r>
              <a:rPr lang="cs-CZ" dirty="0" err="1"/>
              <a:t>oneself</a:t>
            </a:r>
            <a:r>
              <a:rPr lang="en-GB" dirty="0"/>
              <a:t> </a:t>
            </a:r>
            <a:r>
              <a:rPr lang="en-GB" dirty="0"/>
              <a:t>with an older child who has already managed to defecate);</a:t>
            </a:r>
            <a:endParaRPr lang="cs-CZ" dirty="0"/>
          </a:p>
          <a:p>
            <a:r>
              <a:rPr lang="en-GB" dirty="0"/>
              <a:t>in adulthood - older people's desire for the past, the "old golden </a:t>
            </a:r>
            <a:r>
              <a:rPr lang="en-GB" dirty="0"/>
              <a:t>days„</a:t>
            </a:r>
            <a:endParaRPr lang="cs-CZ" dirty="0"/>
          </a:p>
          <a:p>
            <a:r>
              <a:rPr lang="en-GB" dirty="0"/>
              <a:t>younger people sudden increased focus on parents, friends from childhood or previous partner after love disappointment.</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solidFill>
                  <a:srgbClr val="AA143D"/>
                </a:solidFill>
              </a:rPr>
              <a:t>F</a:t>
            </a:r>
            <a:r>
              <a:rPr lang="en-GB" b="1" dirty="0" smtClean="0">
                <a:solidFill>
                  <a:srgbClr val="AA143D"/>
                </a:solidFill>
              </a:rPr>
              <a:t>our </a:t>
            </a:r>
            <a:r>
              <a:rPr lang="en-GB" b="1" dirty="0">
                <a:solidFill>
                  <a:srgbClr val="AA143D"/>
                </a:solidFill>
              </a:rPr>
              <a:t>key types of norms</a:t>
            </a:r>
          </a:p>
        </p:txBody>
      </p:sp>
      <p:pic>
        <p:nvPicPr>
          <p:cNvPr id="4" name="Zástupný symbol pro obsah 3"/>
          <p:cNvPicPr>
            <a:picLocks noGrp="1" noChangeAspect="1"/>
          </p:cNvPicPr>
          <p:nvPr>
            <p:ph idx="1"/>
          </p:nvPr>
        </p:nvPicPr>
        <p:blipFill rotWithShape="1">
          <a:blip r:embed="rId2"/>
          <a:srcRect b="5866"/>
          <a:stretch/>
        </p:blipFill>
        <p:spPr>
          <a:xfrm>
            <a:off x="2351584" y="1340768"/>
            <a:ext cx="7687766" cy="4824537"/>
          </a:xfrm>
          <a:prstGeom prst="rect">
            <a:avLst/>
          </a:prstGeom>
        </p:spPr>
      </p:pic>
      <p:sp>
        <p:nvSpPr>
          <p:cNvPr id="5" name="TextovéPole 4"/>
          <p:cNvSpPr txBox="1"/>
          <p:nvPr/>
        </p:nvSpPr>
        <p:spPr>
          <a:xfrm>
            <a:off x="2894912" y="2666330"/>
            <a:ext cx="3185442" cy="141577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n-GB" sz="2000" b="1" dirty="0"/>
              <a:t>Folkways</a:t>
            </a:r>
            <a:r>
              <a:rPr lang="cs-CZ" sz="2000" b="1" dirty="0"/>
              <a:t>: </a:t>
            </a:r>
          </a:p>
          <a:p>
            <a:r>
              <a:rPr lang="en-GB" sz="2000" dirty="0"/>
              <a:t>mark </a:t>
            </a:r>
            <a:r>
              <a:rPr lang="en-GB" sz="2000" dirty="0"/>
              <a:t>the distinction between rude and polite </a:t>
            </a:r>
            <a:r>
              <a:rPr lang="en-GB" sz="2000" dirty="0"/>
              <a:t>behaviour</a:t>
            </a:r>
            <a:r>
              <a:rPr lang="cs-CZ" sz="2000" dirty="0"/>
              <a:t>: </a:t>
            </a:r>
            <a:r>
              <a:rPr lang="en-US" sz="2000" i="1" dirty="0"/>
              <a:t>queueing</a:t>
            </a:r>
            <a:r>
              <a:rPr lang="cs-CZ" sz="2600" dirty="0"/>
              <a:t>.</a:t>
            </a:r>
            <a:endParaRPr lang="en-US" sz="2600" dirty="0"/>
          </a:p>
        </p:txBody>
      </p:sp>
      <p:sp>
        <p:nvSpPr>
          <p:cNvPr id="6" name="TextovéPole 5"/>
          <p:cNvSpPr txBox="1"/>
          <p:nvPr/>
        </p:nvSpPr>
        <p:spPr>
          <a:xfrm>
            <a:off x="5519937" y="3429001"/>
            <a:ext cx="184731" cy="461665"/>
          </a:xfrm>
          <a:prstGeom prst="rect">
            <a:avLst/>
          </a:prstGeom>
          <a:noFill/>
        </p:spPr>
        <p:txBody>
          <a:bodyPr wrap="none" rtlCol="0">
            <a:spAutoFit/>
          </a:bodyPr>
          <a:lstStyle/>
          <a:p>
            <a:endParaRPr lang="en-GB" dirty="0"/>
          </a:p>
        </p:txBody>
      </p:sp>
      <p:sp>
        <p:nvSpPr>
          <p:cNvPr id="7" name="TextovéPole 6"/>
          <p:cNvSpPr txBox="1"/>
          <p:nvPr/>
        </p:nvSpPr>
        <p:spPr>
          <a:xfrm>
            <a:off x="6456040" y="2447100"/>
            <a:ext cx="3456384" cy="16312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cs-CZ" sz="2000" b="1" dirty="0"/>
              <a:t>Mores: </a:t>
            </a:r>
            <a:r>
              <a:rPr lang="en-GB" sz="2000" dirty="0"/>
              <a:t>structure </a:t>
            </a:r>
            <a:r>
              <a:rPr lang="en-GB" sz="2000" dirty="0"/>
              <a:t>the </a:t>
            </a:r>
            <a:r>
              <a:rPr lang="en-US" sz="2000" dirty="0"/>
              <a:t>difference between right and wrong: </a:t>
            </a:r>
            <a:r>
              <a:rPr lang="en-US" sz="2000" b="1" dirty="0"/>
              <a:t>religious doctrines</a:t>
            </a:r>
            <a:r>
              <a:rPr lang="en-US" sz="2000" dirty="0"/>
              <a:t>. Violating them typically results in disapproval and punishment</a:t>
            </a:r>
            <a:r>
              <a:rPr lang="cs-CZ" sz="2000" dirty="0"/>
              <a:t>.</a:t>
            </a:r>
            <a:endParaRPr lang="en-US" sz="2000" dirty="0"/>
          </a:p>
        </p:txBody>
      </p:sp>
      <p:sp>
        <p:nvSpPr>
          <p:cNvPr id="8" name="TextovéPole 7"/>
          <p:cNvSpPr txBox="1"/>
          <p:nvPr/>
        </p:nvSpPr>
        <p:spPr>
          <a:xfrm>
            <a:off x="2639616" y="4847531"/>
            <a:ext cx="3456384" cy="19389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n-US" sz="2000" b="1" dirty="0"/>
              <a:t>Taboos: </a:t>
            </a:r>
            <a:r>
              <a:rPr lang="en-US" sz="2000" dirty="0"/>
              <a:t>a prohibition of certain behavior. The violator is considered to be unfit to</a:t>
            </a:r>
            <a:r>
              <a:rPr lang="cs-CZ" sz="2000" dirty="0"/>
              <a:t> </a:t>
            </a:r>
            <a:r>
              <a:rPr lang="en-US" sz="2000" dirty="0"/>
              <a:t>live in the society. Incest and cannibalism are both considered taboos in most places.</a:t>
            </a:r>
            <a:endParaRPr lang="en-US" sz="2000" dirty="0"/>
          </a:p>
        </p:txBody>
      </p:sp>
      <p:sp>
        <p:nvSpPr>
          <p:cNvPr id="9" name="TextovéPole 8"/>
          <p:cNvSpPr txBox="1"/>
          <p:nvPr/>
        </p:nvSpPr>
        <p:spPr>
          <a:xfrm>
            <a:off x="6600056" y="4847531"/>
            <a:ext cx="3439294" cy="20005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n-GB" b="1" dirty="0"/>
              <a:t> </a:t>
            </a:r>
            <a:r>
              <a:rPr lang="en-US" sz="2000" b="1" dirty="0"/>
              <a:t>Law: </a:t>
            </a:r>
            <a:r>
              <a:rPr lang="en-US" sz="2000" dirty="0"/>
              <a:t>a norm that is formally inscribed at the state level and is enforced by police. When someone violates a law, a state authority will impose a sanction (imprisonment).</a:t>
            </a:r>
            <a:endParaRPr lang="en-US" sz="2000" dirty="0"/>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320011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solidFill>
                  <a:srgbClr val="C00000"/>
                </a:solidFill>
              </a:rPr>
              <a:t>Regression</a:t>
            </a:r>
            <a:endParaRPr lang="en-US" b="1" dirty="0">
              <a:solidFill>
                <a:srgbClr val="C00000"/>
              </a:solidFill>
            </a:endParaRPr>
          </a:p>
        </p:txBody>
      </p:sp>
      <p:pic>
        <p:nvPicPr>
          <p:cNvPr id="4" name="Zástupný symbol pro obsah 3"/>
          <p:cNvPicPr>
            <a:picLocks noGrp="1" noChangeAspect="1"/>
          </p:cNvPicPr>
          <p:nvPr>
            <p:ph idx="1"/>
          </p:nvPr>
        </p:nvPicPr>
        <p:blipFill rotWithShape="1">
          <a:blip r:embed="rId2"/>
          <a:srcRect t="3751" r="-197"/>
          <a:stretch/>
        </p:blipFill>
        <p:spPr>
          <a:xfrm>
            <a:off x="911424" y="1413420"/>
            <a:ext cx="8921643" cy="4999233"/>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41091473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normAutofit/>
          </a:bodyPr>
          <a:lstStyle/>
          <a:p>
            <a:pPr fontAlgn="t"/>
            <a:r>
              <a:rPr lang="en-US" b="1" dirty="0">
                <a:solidFill>
                  <a:srgbClr val="AA143D"/>
                </a:solidFill>
              </a:rPr>
              <a:t>Transgression</a:t>
            </a:r>
          </a:p>
        </p:txBody>
      </p:sp>
      <p:sp>
        <p:nvSpPr>
          <p:cNvPr id="178179" name="Rectangle 3"/>
          <p:cNvSpPr>
            <a:spLocks noGrp="1" noChangeArrowheads="1"/>
          </p:cNvSpPr>
          <p:nvPr>
            <p:ph idx="1"/>
          </p:nvPr>
        </p:nvSpPr>
        <p:spPr>
          <a:xfrm>
            <a:off x="838200" y="1556792"/>
            <a:ext cx="10874424" cy="4351338"/>
          </a:xfrm>
        </p:spPr>
        <p:txBody>
          <a:bodyPr/>
          <a:lstStyle/>
          <a:p>
            <a:r>
              <a:rPr lang="en-GB" dirty="0"/>
              <a:t>Opposite direction of shift of developmental stage of reaction</a:t>
            </a:r>
            <a:r>
              <a:rPr lang="en-GB" dirty="0" smtClean="0"/>
              <a:t>;</a:t>
            </a:r>
            <a:endParaRPr lang="cs-CZ" dirty="0" smtClean="0"/>
          </a:p>
          <a:p>
            <a:r>
              <a:rPr lang="en-GB" dirty="0"/>
              <a:t>some form of </a:t>
            </a:r>
            <a:r>
              <a:rPr lang="en-GB" dirty="0" smtClean="0"/>
              <a:t>defence </a:t>
            </a:r>
            <a:r>
              <a:rPr lang="en-GB" dirty="0"/>
              <a:t>- by skipping the stage of development, a kind </a:t>
            </a:r>
            <a:r>
              <a:rPr lang="cs-CZ" dirty="0" smtClean="0"/>
              <a:t/>
            </a:r>
            <a:br>
              <a:rPr lang="cs-CZ" dirty="0" smtClean="0"/>
            </a:br>
            <a:r>
              <a:rPr lang="en-GB" dirty="0" smtClean="0"/>
              <a:t>of </a:t>
            </a:r>
            <a:r>
              <a:rPr lang="en-GB" dirty="0"/>
              <a:t>premature maturity</a:t>
            </a:r>
            <a:r>
              <a:rPr lang="en-GB" dirty="0" smtClean="0"/>
              <a:t>;</a:t>
            </a:r>
            <a:endParaRPr lang="cs-CZ" dirty="0" smtClean="0"/>
          </a:p>
          <a:p>
            <a:r>
              <a:rPr lang="en-GB" dirty="0"/>
              <a:t>again the reaction to a difficult life situation</a:t>
            </a:r>
            <a:r>
              <a:rPr lang="en-GB" dirty="0" smtClean="0"/>
              <a:t>.</a:t>
            </a:r>
            <a:endParaRPr lang="cs-CZ" dirty="0" smtClean="0"/>
          </a:p>
          <a:p>
            <a:endParaRPr lang="cs-CZ" dirty="0"/>
          </a:p>
        </p:txBody>
      </p:sp>
      <p:pic>
        <p:nvPicPr>
          <p:cNvPr id="2" name="Obrázek 1"/>
          <p:cNvPicPr>
            <a:picLocks noChangeAspect="1"/>
          </p:cNvPicPr>
          <p:nvPr/>
        </p:nvPicPr>
        <p:blipFill>
          <a:blip r:embed="rId2"/>
          <a:stretch>
            <a:fillRect/>
          </a:stretch>
        </p:blipFill>
        <p:spPr>
          <a:xfrm>
            <a:off x="4151784" y="3555571"/>
            <a:ext cx="4104455" cy="3114935"/>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solidFill>
                  <a:srgbClr val="C00000"/>
                </a:solidFill>
              </a:rPr>
              <a:t>Transgression</a:t>
            </a:r>
            <a:endParaRPr lang="en-US" b="1" dirty="0">
              <a:solidFill>
                <a:srgbClr val="C00000"/>
              </a:solidFill>
            </a:endParaRPr>
          </a:p>
        </p:txBody>
      </p:sp>
      <p:sp>
        <p:nvSpPr>
          <p:cNvPr id="3" name="Zástupný symbol pro obsah 2"/>
          <p:cNvSpPr>
            <a:spLocks noGrp="1"/>
          </p:cNvSpPr>
          <p:nvPr>
            <p:ph idx="1"/>
          </p:nvPr>
        </p:nvSpPr>
        <p:spPr>
          <a:xfrm>
            <a:off x="695400" y="1690690"/>
            <a:ext cx="11431056" cy="4351338"/>
          </a:xfrm>
        </p:spPr>
        <p:txBody>
          <a:bodyPr>
            <a:normAutofit/>
          </a:bodyPr>
          <a:lstStyle/>
          <a:p>
            <a:r>
              <a:rPr lang="en-GB" b="1" dirty="0"/>
              <a:t>Transgression</a:t>
            </a:r>
            <a:r>
              <a:rPr lang="en-GB" dirty="0"/>
              <a:t> as the act of violating norms, laws</a:t>
            </a:r>
            <a:r>
              <a:rPr lang="en-GB" dirty="0" smtClean="0"/>
              <a:t>,</a:t>
            </a:r>
            <a:r>
              <a:rPr lang="cs-CZ" dirty="0" smtClean="0"/>
              <a:t> </a:t>
            </a:r>
            <a:r>
              <a:rPr lang="en-GB" dirty="0" smtClean="0"/>
              <a:t>budgets</a:t>
            </a:r>
            <a:r>
              <a:rPr lang="en-GB" dirty="0"/>
              <a:t>, etc. </a:t>
            </a:r>
            <a:r>
              <a:rPr lang="cs-CZ" dirty="0"/>
              <a:t>i</a:t>
            </a:r>
            <a:r>
              <a:rPr lang="en-GB" dirty="0" smtClean="0"/>
              <a:t>s</a:t>
            </a:r>
            <a:r>
              <a:rPr lang="cs-CZ" dirty="0" smtClean="0"/>
              <a:t> </a:t>
            </a:r>
            <a:r>
              <a:rPr lang="en-GB" dirty="0" smtClean="0"/>
              <a:t>traditionally</a:t>
            </a:r>
            <a:r>
              <a:rPr lang="cs-CZ" dirty="0" smtClean="0"/>
              <a:t> </a:t>
            </a:r>
            <a:r>
              <a:rPr lang="en-GB" dirty="0" smtClean="0"/>
              <a:t>esteemed </a:t>
            </a:r>
            <a:r>
              <a:rPr lang="en-GB" dirty="0"/>
              <a:t>as </a:t>
            </a:r>
            <a:r>
              <a:rPr lang="en-GB" b="1" i="1" dirty="0"/>
              <a:t>an unwanted, destructive act </a:t>
            </a:r>
            <a:r>
              <a:rPr lang="en-GB" b="1" i="1" dirty="0" smtClean="0"/>
              <a:t>of</a:t>
            </a:r>
            <a:r>
              <a:rPr lang="cs-CZ" b="1" i="1" dirty="0" smtClean="0"/>
              <a:t> </a:t>
            </a:r>
            <a:r>
              <a:rPr lang="en-GB" b="1" i="1" dirty="0" smtClean="0"/>
              <a:t>behaviour. </a:t>
            </a:r>
            <a:endParaRPr lang="cs-CZ" b="1" i="1" dirty="0" smtClean="0"/>
          </a:p>
          <a:p>
            <a:r>
              <a:rPr lang="cs-CZ" dirty="0"/>
              <a:t>I</a:t>
            </a:r>
            <a:r>
              <a:rPr lang="en-GB" dirty="0" smtClean="0"/>
              <a:t>n general</a:t>
            </a:r>
            <a:r>
              <a:rPr lang="cs-CZ" dirty="0" smtClean="0"/>
              <a:t> - </a:t>
            </a:r>
            <a:r>
              <a:rPr lang="en-GB" dirty="0" smtClean="0"/>
              <a:t>the </a:t>
            </a:r>
            <a:r>
              <a:rPr lang="en-GB" dirty="0"/>
              <a:t>process of </a:t>
            </a:r>
            <a:r>
              <a:rPr lang="en-GB" dirty="0" smtClean="0"/>
              <a:t>an</a:t>
            </a:r>
            <a:r>
              <a:rPr lang="cs-CZ" dirty="0" smtClean="0"/>
              <a:t> </a:t>
            </a:r>
            <a:r>
              <a:rPr lang="en-GB" dirty="0" smtClean="0"/>
              <a:t>overstepping </a:t>
            </a:r>
            <a:r>
              <a:rPr lang="en-GB" dirty="0"/>
              <a:t>of a boundary</a:t>
            </a:r>
            <a:r>
              <a:rPr lang="en-GB" dirty="0" smtClean="0"/>
              <a:t>.</a:t>
            </a:r>
            <a:r>
              <a:rPr lang="cs-CZ" dirty="0" smtClean="0"/>
              <a:t> </a:t>
            </a:r>
            <a:endParaRPr lang="cs-CZ" dirty="0"/>
          </a:p>
          <a:p>
            <a:r>
              <a:rPr lang="cs-CZ" dirty="0" smtClean="0"/>
              <a:t>Eg.</a:t>
            </a:r>
            <a:r>
              <a:rPr lang="en-GB" dirty="0" smtClean="0"/>
              <a:t> Transgression</a:t>
            </a:r>
            <a:r>
              <a:rPr lang="cs-CZ" dirty="0" smtClean="0"/>
              <a:t> </a:t>
            </a:r>
            <a:r>
              <a:rPr lang="en-GB" dirty="0" smtClean="0"/>
              <a:t>is </a:t>
            </a:r>
            <a:r>
              <a:rPr lang="en-GB" dirty="0"/>
              <a:t>assumed to result </a:t>
            </a:r>
            <a:r>
              <a:rPr lang="cs-CZ" dirty="0" smtClean="0"/>
              <a:t>in</a:t>
            </a:r>
            <a:r>
              <a:rPr lang="en-GB" dirty="0" smtClean="0"/>
              <a:t> </a:t>
            </a:r>
            <a:r>
              <a:rPr lang="en-GB" dirty="0"/>
              <a:t>increased alcohol consumption relative to </a:t>
            </a:r>
            <a:r>
              <a:rPr lang="en-GB" dirty="0" smtClean="0"/>
              <a:t>the</a:t>
            </a:r>
            <a:r>
              <a:rPr lang="cs-CZ" dirty="0" smtClean="0"/>
              <a:t> </a:t>
            </a:r>
            <a:r>
              <a:rPr lang="en-GB" dirty="0" smtClean="0"/>
              <a:t>perceived </a:t>
            </a:r>
            <a:r>
              <a:rPr lang="en-GB" dirty="0"/>
              <a:t>norm. </a:t>
            </a:r>
            <a:endParaRPr lang="cs-CZ" dirty="0" smtClean="0"/>
          </a:p>
          <a:p>
            <a:endParaRPr lang="en-GB" b="1" i="1" dirty="0"/>
          </a:p>
        </p:txBody>
      </p:sp>
      <p:pic>
        <p:nvPicPr>
          <p:cNvPr id="4" name="Obrázek 3"/>
          <p:cNvPicPr>
            <a:picLocks noChangeAspect="1"/>
          </p:cNvPicPr>
          <p:nvPr/>
        </p:nvPicPr>
        <p:blipFill>
          <a:blip r:embed="rId2"/>
          <a:stretch>
            <a:fillRect/>
          </a:stretch>
        </p:blipFill>
        <p:spPr>
          <a:xfrm>
            <a:off x="6240016" y="3654339"/>
            <a:ext cx="4904234" cy="3024768"/>
          </a:xfrm>
          <a:prstGeom prst="rect">
            <a:avLst/>
          </a:prstGeom>
          <a:ln>
            <a:no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15657625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a:bodyPr>
          <a:lstStyle/>
          <a:p>
            <a:pPr fontAlgn="t"/>
            <a:r>
              <a:rPr lang="en-US" b="1" dirty="0">
                <a:solidFill>
                  <a:srgbClr val="AA143D"/>
                </a:solidFill>
              </a:rPr>
              <a:t>Repression or suppression</a:t>
            </a:r>
          </a:p>
        </p:txBody>
      </p:sp>
      <p:sp>
        <p:nvSpPr>
          <p:cNvPr id="173059" name="Rectangle 3"/>
          <p:cNvSpPr>
            <a:spLocks noGrp="1" noChangeArrowheads="1"/>
          </p:cNvSpPr>
          <p:nvPr>
            <p:ph idx="1"/>
          </p:nvPr>
        </p:nvSpPr>
        <p:spPr>
          <a:xfrm>
            <a:off x="838200" y="1340768"/>
            <a:ext cx="11288256" cy="4716760"/>
          </a:xfrm>
        </p:spPr>
        <p:txBody>
          <a:bodyPr/>
          <a:lstStyle/>
          <a:p>
            <a:r>
              <a:rPr lang="en-GB" dirty="0"/>
              <a:t>It is actually an escape into oblivion, </a:t>
            </a:r>
            <a:r>
              <a:rPr lang="en-GB" dirty="0" smtClean="0"/>
              <a:t>suppression </a:t>
            </a:r>
            <a:r>
              <a:rPr lang="en-GB" dirty="0"/>
              <a:t>of unpleasant, harrowing thoughts or ideas - if they in some way threaten us or contradict our conscience, social norms, morality, etc. </a:t>
            </a:r>
            <a:r>
              <a:rPr lang="en-GB" dirty="0" smtClean="0"/>
              <a:t>(e.g. </a:t>
            </a:r>
            <a:r>
              <a:rPr lang="en-GB" dirty="0"/>
              <a:t>we forget the name of the </a:t>
            </a:r>
            <a:r>
              <a:rPr lang="cs-CZ" dirty="0" smtClean="0"/>
              <a:t>person</a:t>
            </a:r>
            <a:r>
              <a:rPr lang="en-GB" dirty="0" smtClean="0"/>
              <a:t> </a:t>
            </a:r>
            <a:r>
              <a:rPr lang="en-GB" dirty="0"/>
              <a:t>that hurt us</a:t>
            </a:r>
            <a:r>
              <a:rPr lang="en-GB" dirty="0" smtClean="0"/>
              <a:t>).</a:t>
            </a:r>
            <a:endParaRPr lang="cs-CZ" dirty="0" smtClean="0"/>
          </a:p>
          <a:p>
            <a:endParaRPr lang="cs-CZ" dirty="0"/>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l="3918"/>
          <a:stretch/>
        </p:blipFill>
        <p:spPr>
          <a:xfrm>
            <a:off x="4511824" y="2597250"/>
            <a:ext cx="5943203" cy="4123692"/>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solidFill>
                  <a:srgbClr val="C00000"/>
                </a:solidFill>
              </a:rPr>
              <a:t>What is Repression</a:t>
            </a:r>
          </a:p>
        </p:txBody>
      </p:sp>
      <p:sp>
        <p:nvSpPr>
          <p:cNvPr id="3" name="Zástupný symbol pro obsah 2"/>
          <p:cNvSpPr>
            <a:spLocks noGrp="1"/>
          </p:cNvSpPr>
          <p:nvPr>
            <p:ph idx="1"/>
          </p:nvPr>
        </p:nvSpPr>
        <p:spPr>
          <a:xfrm>
            <a:off x="623392" y="1825625"/>
            <a:ext cx="11568608" cy="4351338"/>
          </a:xfrm>
        </p:spPr>
        <p:txBody>
          <a:bodyPr>
            <a:normAutofit lnSpcReduction="10000"/>
          </a:bodyPr>
          <a:lstStyle/>
          <a:p>
            <a:r>
              <a:rPr lang="cs-CZ" dirty="0"/>
              <a:t>T</a:t>
            </a:r>
            <a:r>
              <a:rPr lang="en-GB" dirty="0" smtClean="0"/>
              <a:t>he </a:t>
            </a:r>
            <a:r>
              <a:rPr lang="en-GB" dirty="0"/>
              <a:t>‘</a:t>
            </a:r>
            <a:r>
              <a:rPr lang="en-GB" b="1" i="1" dirty="0"/>
              <a:t>subconscious </a:t>
            </a:r>
            <a:r>
              <a:rPr lang="en-GB" b="1" i="1" dirty="0" smtClean="0"/>
              <a:t>defence </a:t>
            </a:r>
            <a:r>
              <a:rPr lang="en-GB" b="1" i="1" dirty="0"/>
              <a:t>mechanism</a:t>
            </a:r>
            <a:r>
              <a:rPr lang="en-GB" dirty="0"/>
              <a:t> to direct one’s own desires and impulses towards pleasurable instincts by excluding them from one’s consciousness and holding or subduing them in the unconscious</a:t>
            </a:r>
            <a:r>
              <a:rPr lang="en-GB" dirty="0" smtClean="0"/>
              <a:t>’.</a:t>
            </a:r>
            <a:endParaRPr lang="cs-CZ" dirty="0" smtClean="0"/>
          </a:p>
          <a:p>
            <a:endParaRPr lang="cs-CZ" dirty="0" smtClean="0"/>
          </a:p>
          <a:p>
            <a:r>
              <a:rPr lang="cs-CZ" dirty="0"/>
              <a:t>I</a:t>
            </a:r>
            <a:r>
              <a:rPr lang="en-GB" dirty="0" smtClean="0"/>
              <a:t>t </a:t>
            </a:r>
            <a:r>
              <a:rPr lang="en-GB" dirty="0"/>
              <a:t>is our </a:t>
            </a:r>
            <a:r>
              <a:rPr lang="en-GB" dirty="0">
                <a:solidFill>
                  <a:srgbClr val="C00000"/>
                </a:solidFill>
                <a:hlinkClick r:id="rId2"/>
              </a:rPr>
              <a:t>subconscious mind</a:t>
            </a:r>
            <a:r>
              <a:rPr lang="en-GB" dirty="0"/>
              <a:t> which avoids or </a:t>
            </a:r>
            <a:r>
              <a:rPr lang="en-GB" b="1" i="1" dirty="0"/>
              <a:t>suppresses </a:t>
            </a:r>
            <a:r>
              <a:rPr lang="en-GB" b="1" dirty="0"/>
              <a:t>these </a:t>
            </a:r>
            <a:r>
              <a:rPr lang="en-GB" b="1" i="1" dirty="0"/>
              <a:t>negative or unpleasant impulses from coming to the surface</a:t>
            </a:r>
            <a:r>
              <a:rPr lang="en-GB" dirty="0"/>
              <a:t>; as a result, we are not even aware of the existence of such </a:t>
            </a:r>
            <a:r>
              <a:rPr lang="en-GB" dirty="0" smtClean="0"/>
              <a:t>impulses </a:t>
            </a:r>
            <a:r>
              <a:rPr lang="en-GB" dirty="0"/>
              <a:t>within ourselves</a:t>
            </a:r>
            <a:r>
              <a:rPr lang="en-GB" dirty="0" smtClean="0"/>
              <a:t>.</a:t>
            </a:r>
            <a:endParaRPr lang="cs-CZ" dirty="0" smtClean="0"/>
          </a:p>
          <a:p>
            <a:endParaRPr lang="cs-CZ" dirty="0" smtClean="0"/>
          </a:p>
          <a:p>
            <a:r>
              <a:rPr lang="cs-CZ" dirty="0"/>
              <a:t>T</a:t>
            </a:r>
            <a:r>
              <a:rPr lang="en-GB" dirty="0" smtClean="0"/>
              <a:t>he </a:t>
            </a:r>
            <a:r>
              <a:rPr lang="en-GB" dirty="0"/>
              <a:t>repression plays a role in the psyche of the average person and </a:t>
            </a:r>
            <a:r>
              <a:rPr lang="en-GB" i="1" dirty="0"/>
              <a:t>can lead </a:t>
            </a:r>
            <a:r>
              <a:rPr lang="en-GB" dirty="0"/>
              <a:t>to </a:t>
            </a:r>
            <a:r>
              <a:rPr lang="en-GB" u="sng" dirty="0">
                <a:hlinkClick r:id="rId3"/>
              </a:rPr>
              <a:t>mental illnesses.</a:t>
            </a:r>
            <a:endParaRPr lang="en-GB" dirty="0"/>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38134668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3352" y="692697"/>
            <a:ext cx="9755435" cy="1325563"/>
          </a:xfrm>
        </p:spPr>
        <p:txBody>
          <a:bodyPr/>
          <a:lstStyle/>
          <a:p>
            <a:r>
              <a:rPr lang="en-GB" b="1" dirty="0">
                <a:solidFill>
                  <a:srgbClr val="C00000"/>
                </a:solidFill>
              </a:rPr>
              <a:t>What is Suppression</a:t>
            </a:r>
            <a:r>
              <a:rPr lang="en-GB" dirty="0"/>
              <a:t/>
            </a:r>
            <a:br>
              <a:rPr lang="en-GB" dirty="0"/>
            </a:br>
            <a:endParaRPr lang="en-GB" dirty="0"/>
          </a:p>
        </p:txBody>
      </p:sp>
      <p:sp>
        <p:nvSpPr>
          <p:cNvPr id="3" name="Zástupný symbol pro obsah 2"/>
          <p:cNvSpPr>
            <a:spLocks noGrp="1"/>
          </p:cNvSpPr>
          <p:nvPr>
            <p:ph idx="1"/>
          </p:nvPr>
        </p:nvSpPr>
        <p:spPr>
          <a:xfrm>
            <a:off x="335360" y="1388269"/>
            <a:ext cx="11791096" cy="4351338"/>
          </a:xfrm>
        </p:spPr>
        <p:txBody>
          <a:bodyPr/>
          <a:lstStyle/>
          <a:p>
            <a:r>
              <a:rPr lang="cs-CZ" dirty="0"/>
              <a:t>S</a:t>
            </a:r>
            <a:r>
              <a:rPr lang="en-GB" dirty="0" err="1" smtClean="0"/>
              <a:t>uppression</a:t>
            </a:r>
            <a:r>
              <a:rPr lang="en-GB" dirty="0" smtClean="0"/>
              <a:t> </a:t>
            </a:r>
            <a:r>
              <a:rPr lang="en-GB" dirty="0"/>
              <a:t>means the act of consciously suppressing our impulses, feelings, memories, desires etc. and eventually making them not have any impact on our behaviour. In simple terms, </a:t>
            </a:r>
            <a:r>
              <a:rPr lang="en-GB" b="1" i="1" dirty="0">
                <a:solidFill>
                  <a:srgbClr val="C00000"/>
                </a:solidFill>
              </a:rPr>
              <a:t>suppression means the conscious avoidance of negative impulses</a:t>
            </a:r>
            <a:r>
              <a:rPr lang="en-GB" b="1" i="1" dirty="0" smtClean="0">
                <a:solidFill>
                  <a:srgbClr val="C00000"/>
                </a:solidFill>
              </a:rPr>
              <a:t>.</a:t>
            </a:r>
            <a:endParaRPr lang="cs-CZ" b="1" i="1" dirty="0" smtClean="0">
              <a:solidFill>
                <a:srgbClr val="C00000"/>
              </a:solidFill>
            </a:endParaRPr>
          </a:p>
          <a:p>
            <a:endParaRPr lang="en-GB" b="1" i="1" dirty="0"/>
          </a:p>
        </p:txBody>
      </p:sp>
      <p:pic>
        <p:nvPicPr>
          <p:cNvPr id="4" name="Obrázek 3"/>
          <p:cNvPicPr>
            <a:picLocks noChangeAspect="1"/>
          </p:cNvPicPr>
          <p:nvPr/>
        </p:nvPicPr>
        <p:blipFill rotWithShape="1">
          <a:blip r:embed="rId2"/>
          <a:srcRect t="22752" r="339" b="4519"/>
          <a:stretch/>
        </p:blipFill>
        <p:spPr>
          <a:xfrm>
            <a:off x="3935759" y="2655054"/>
            <a:ext cx="6120359" cy="4086314"/>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35396441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a:bodyPr>
          <a:lstStyle/>
          <a:p>
            <a:r>
              <a:rPr lang="en-US" b="1" dirty="0">
                <a:solidFill>
                  <a:srgbClr val="AA143D"/>
                </a:solidFill>
              </a:rPr>
              <a:t>Denial (negation) </a:t>
            </a:r>
          </a:p>
        </p:txBody>
      </p:sp>
      <p:sp>
        <p:nvSpPr>
          <p:cNvPr id="173059" name="Rectangle 3"/>
          <p:cNvSpPr>
            <a:spLocks noGrp="1" noChangeArrowheads="1"/>
          </p:cNvSpPr>
          <p:nvPr>
            <p:ph idx="1"/>
          </p:nvPr>
        </p:nvSpPr>
        <p:spPr>
          <a:xfrm>
            <a:off x="767408" y="1556792"/>
            <a:ext cx="11089232" cy="4716760"/>
          </a:xfrm>
        </p:spPr>
        <p:txBody>
          <a:bodyPr/>
          <a:lstStyle/>
          <a:p>
            <a:pPr>
              <a:lnSpc>
                <a:spcPct val="90000"/>
              </a:lnSpc>
            </a:pPr>
            <a:r>
              <a:rPr lang="en-GB" dirty="0"/>
              <a:t>In addition to suppression, there is also a technique of </a:t>
            </a:r>
            <a:r>
              <a:rPr lang="en-US" dirty="0" smtClean="0"/>
              <a:t>denial - one denies unfavorable facts with which he/she cannot deal with </a:t>
            </a:r>
            <a:r>
              <a:rPr lang="en-GB" dirty="0" smtClean="0"/>
              <a:t>(</a:t>
            </a:r>
            <a:r>
              <a:rPr lang="en-GB" dirty="0"/>
              <a:t>smoker - cancer</a:t>
            </a:r>
            <a:r>
              <a:rPr lang="en-GB" dirty="0" smtClean="0"/>
              <a:t>);</a:t>
            </a:r>
            <a:endParaRPr lang="cs-CZ" dirty="0" smtClean="0"/>
          </a:p>
          <a:p>
            <a:pPr>
              <a:lnSpc>
                <a:spcPct val="90000"/>
              </a:lnSpc>
            </a:pPr>
            <a:endParaRPr lang="cs-CZ" dirty="0" smtClean="0"/>
          </a:p>
          <a:p>
            <a:pPr>
              <a:lnSpc>
                <a:spcPct val="90000"/>
              </a:lnSpc>
            </a:pPr>
            <a:r>
              <a:rPr lang="en-GB" dirty="0"/>
              <a:t>it can calm a person for a while, but it does not solve the problem</a:t>
            </a:r>
            <a:r>
              <a:rPr lang="en-GB" dirty="0" smtClean="0"/>
              <a:t>;</a:t>
            </a:r>
            <a:endParaRPr lang="cs-CZ" dirty="0" smtClean="0"/>
          </a:p>
          <a:p>
            <a:pPr>
              <a:lnSpc>
                <a:spcPct val="90000"/>
              </a:lnSpc>
            </a:pPr>
            <a:r>
              <a:rPr lang="en-GB" dirty="0"/>
              <a:t>it can take the form of reverse </a:t>
            </a:r>
            <a:r>
              <a:rPr lang="en-GB" dirty="0" smtClean="0"/>
              <a:t>reaction</a:t>
            </a:r>
            <a:endParaRPr lang="cs-CZ" dirty="0" smtClean="0"/>
          </a:p>
          <a:p>
            <a:pPr>
              <a:lnSpc>
                <a:spcPct val="90000"/>
              </a:lnSpc>
            </a:pPr>
            <a:endParaRPr lang="en-GB" dirty="0"/>
          </a:p>
          <a:p>
            <a:pPr>
              <a:lnSpc>
                <a:spcPct val="90000"/>
              </a:lnSpc>
            </a:pPr>
            <a:r>
              <a:rPr lang="en-GB" dirty="0"/>
              <a:t>repressed sexual tendencies will result in strong resistance to sexuality, puritanism (reactive creation).</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58782710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C00000"/>
                </a:solidFill>
              </a:rPr>
              <a:t>Denial</a:t>
            </a:r>
            <a:endParaRPr lang="en-GB" b="1" dirty="0">
              <a:solidFill>
                <a:srgbClr val="C00000"/>
              </a:solidFill>
            </a:endParaRPr>
          </a:p>
        </p:txBody>
      </p:sp>
      <p:sp>
        <p:nvSpPr>
          <p:cNvPr id="3" name="Zástupný symbol pro obsah 2"/>
          <p:cNvSpPr>
            <a:spLocks noGrp="1"/>
          </p:cNvSpPr>
          <p:nvPr>
            <p:ph idx="1"/>
          </p:nvPr>
        </p:nvSpPr>
        <p:spPr>
          <a:xfrm>
            <a:off x="838200" y="1268760"/>
            <a:ext cx="11450488" cy="5400600"/>
          </a:xfrm>
        </p:spPr>
        <p:txBody>
          <a:bodyPr>
            <a:normAutofit/>
          </a:bodyPr>
          <a:lstStyle/>
          <a:p>
            <a:r>
              <a:rPr lang="en-GB" dirty="0"/>
              <a:t>Psychology has identified denial as </a:t>
            </a:r>
            <a:r>
              <a:rPr lang="en-GB" b="1" i="1" dirty="0"/>
              <a:t>the primary </a:t>
            </a:r>
            <a:r>
              <a:rPr lang="en-GB" b="1" i="1" dirty="0" smtClean="0"/>
              <a:t>defence </a:t>
            </a:r>
            <a:r>
              <a:rPr lang="en-GB" b="1" i="1" dirty="0"/>
              <a:t>mechanism </a:t>
            </a:r>
            <a:r>
              <a:rPr lang="en-GB" dirty="0"/>
              <a:t>that most people use </a:t>
            </a:r>
            <a:r>
              <a:rPr lang="en-GB" b="1" i="1" dirty="0"/>
              <a:t>to cope with highly stressful situations</a:t>
            </a:r>
            <a:r>
              <a:rPr lang="en-GB" dirty="0"/>
              <a:t>. It often involves blocking external events from our conscious awareness. Essentially, if a situation is too much for us to handle, then we refuse to experience it at all. </a:t>
            </a:r>
            <a:endParaRPr lang="cs-CZ" dirty="0" smtClean="0"/>
          </a:p>
          <a:p>
            <a:pPr marL="0" indent="0">
              <a:buNone/>
            </a:pPr>
            <a:r>
              <a:rPr lang="en-GB" dirty="0"/>
              <a:t/>
            </a:r>
            <a:br>
              <a:rPr lang="en-GB" dirty="0"/>
            </a:br>
            <a:r>
              <a:rPr lang="en-GB" dirty="0"/>
              <a:t/>
            </a:r>
            <a:br>
              <a:rPr lang="en-GB" dirty="0"/>
            </a:br>
            <a:endParaRPr lang="en-GB" dirty="0"/>
          </a:p>
        </p:txBody>
      </p:sp>
      <p:pic>
        <p:nvPicPr>
          <p:cNvPr id="4" name="Obrázek 3"/>
          <p:cNvPicPr>
            <a:picLocks noChangeAspect="1"/>
          </p:cNvPicPr>
          <p:nvPr/>
        </p:nvPicPr>
        <p:blipFill>
          <a:blip r:embed="rId2"/>
          <a:stretch>
            <a:fillRect/>
          </a:stretch>
        </p:blipFill>
        <p:spPr>
          <a:xfrm>
            <a:off x="3215680" y="3068960"/>
            <a:ext cx="5675541" cy="3672408"/>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35776464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91344" y="836713"/>
            <a:ext cx="9848006" cy="1325563"/>
          </a:xfrm>
        </p:spPr>
        <p:txBody>
          <a:bodyPr/>
          <a:lstStyle/>
          <a:p>
            <a:r>
              <a:rPr lang="en-US" b="1" dirty="0" err="1" smtClean="0">
                <a:solidFill>
                  <a:srgbClr val="C00000"/>
                </a:solidFill>
              </a:rPr>
              <a:t>Kübler</a:t>
            </a:r>
            <a:r>
              <a:rPr lang="en-US" b="1" dirty="0" smtClean="0">
                <a:solidFill>
                  <a:srgbClr val="C00000"/>
                </a:solidFill>
              </a:rPr>
              <a:t>-Ross model; five stages of grief</a:t>
            </a:r>
            <a:endParaRPr lang="en-US" b="1" dirty="0">
              <a:solidFill>
                <a:srgbClr val="C00000"/>
              </a:solidFill>
            </a:endParaRPr>
          </a:p>
        </p:txBody>
      </p:sp>
      <p:pic>
        <p:nvPicPr>
          <p:cNvPr id="5" name="Zástupný symbol pro obsah 4"/>
          <p:cNvPicPr>
            <a:picLocks noGrp="1" noChangeAspect="1"/>
          </p:cNvPicPr>
          <p:nvPr>
            <p:ph idx="1"/>
          </p:nvPr>
        </p:nvPicPr>
        <p:blipFill rotWithShape="1">
          <a:blip r:embed="rId2">
            <a:clrChange>
              <a:clrFrom>
                <a:srgbClr val="FFFFFF"/>
              </a:clrFrom>
              <a:clrTo>
                <a:srgbClr val="FFFFFF">
                  <a:alpha val="0"/>
                </a:srgbClr>
              </a:clrTo>
            </a:clrChange>
          </a:blip>
          <a:srcRect t="13680" r="355"/>
          <a:stretch/>
        </p:blipFill>
        <p:spPr>
          <a:xfrm>
            <a:off x="1847528" y="1431072"/>
            <a:ext cx="8352927" cy="5426928"/>
          </a:xfrm>
          <a:prstGeom prst="rect">
            <a:avLst/>
          </a:prstGeo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25644917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a:bodyPr>
          <a:lstStyle/>
          <a:p>
            <a:r>
              <a:rPr lang="en-US" b="1" dirty="0">
                <a:solidFill>
                  <a:srgbClr val="AA143D"/>
                </a:solidFill>
              </a:rPr>
              <a:t>Resignation</a:t>
            </a:r>
          </a:p>
        </p:txBody>
      </p:sp>
      <p:sp>
        <p:nvSpPr>
          <p:cNvPr id="180227" name="Rectangle 3"/>
          <p:cNvSpPr>
            <a:spLocks noGrp="1" noChangeArrowheads="1"/>
          </p:cNvSpPr>
          <p:nvPr>
            <p:ph idx="1"/>
          </p:nvPr>
        </p:nvSpPr>
        <p:spPr/>
        <p:txBody>
          <a:bodyPr/>
          <a:lstStyle/>
          <a:p>
            <a:r>
              <a:rPr lang="en-GB" dirty="0"/>
              <a:t>It is a passive, apathetic, indifferent relationship to the burden</a:t>
            </a:r>
            <a:r>
              <a:rPr lang="en-GB" dirty="0" smtClean="0"/>
              <a:t>;</a:t>
            </a:r>
            <a:endParaRPr lang="cs-CZ" dirty="0" smtClean="0"/>
          </a:p>
          <a:p>
            <a:r>
              <a:rPr lang="en-GB" dirty="0"/>
              <a:t>often accompanied by depressed feelings of helplessness</a:t>
            </a:r>
            <a:r>
              <a:rPr lang="en-GB" dirty="0" smtClean="0"/>
              <a:t>;</a:t>
            </a:r>
            <a:endParaRPr lang="cs-CZ" dirty="0" smtClean="0"/>
          </a:p>
          <a:p>
            <a:r>
              <a:rPr lang="en-GB" dirty="0"/>
              <a:t>sometimes the individual's constant failure to solve problem situations can lead to resignation</a:t>
            </a:r>
            <a:r>
              <a:rPr lang="en-GB" dirty="0" smtClean="0"/>
              <a:t>.</a:t>
            </a:r>
            <a:endParaRPr lang="cs-CZ" dirty="0" smtClean="0"/>
          </a:p>
          <a:p>
            <a:r>
              <a:rPr lang="cs-CZ" dirty="0" smtClean="0">
                <a:hlinkClick r:id="rId2"/>
              </a:rPr>
              <a:t>defense </a:t>
            </a:r>
            <a:r>
              <a:rPr lang="cs-CZ" dirty="0" err="1" smtClean="0">
                <a:hlinkClick r:id="rId2"/>
              </a:rPr>
              <a:t>mechanism</a:t>
            </a:r>
            <a:endParaRPr lang="cs-CZ" dirty="0"/>
          </a:p>
        </p:txBody>
      </p:sp>
      <p:pic>
        <p:nvPicPr>
          <p:cNvPr id="2" name="Obrázek 1"/>
          <p:cNvPicPr>
            <a:picLocks noChangeAspect="1"/>
          </p:cNvPicPr>
          <p:nvPr/>
        </p:nvPicPr>
        <p:blipFill>
          <a:blip r:embed="rId3"/>
          <a:stretch>
            <a:fillRect/>
          </a:stretch>
        </p:blipFill>
        <p:spPr>
          <a:xfrm>
            <a:off x="6960097" y="3361492"/>
            <a:ext cx="3352172" cy="3338204"/>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2855640" y="1412776"/>
            <a:ext cx="6923349" cy="5196235"/>
          </a:xfrm>
          <a:prstGeom prst="rect">
            <a:avLst/>
          </a:prstGeom>
        </p:spPr>
      </p:pic>
      <p:pic>
        <p:nvPicPr>
          <p:cNvPr id="1026" name="Picture 2" descr="Image result for Norm  in Psych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106" y="1284764"/>
            <a:ext cx="5510415" cy="54522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orm  in Psycholo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4861" y="1505872"/>
            <a:ext cx="6158415" cy="5167144"/>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66427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026"/>
                                        </p:tgtEl>
                                        <p:attrNameLst>
                                          <p:attrName>ppt_w</p:attrName>
                                        </p:attrNameLst>
                                      </p:cBhvr>
                                      <p:tavLst>
                                        <p:tav tm="0">
                                          <p:val>
                                            <p:strVal val="ppt_w"/>
                                          </p:val>
                                        </p:tav>
                                        <p:tav tm="100000">
                                          <p:val>
                                            <p:fltVal val="0"/>
                                          </p:val>
                                        </p:tav>
                                      </p:tavLst>
                                    </p:anim>
                                    <p:anim calcmode="lin" valueType="num">
                                      <p:cBhvr>
                                        <p:cTn id="21" dur="500"/>
                                        <p:tgtEl>
                                          <p:spTgt spid="1026"/>
                                        </p:tgtEl>
                                        <p:attrNameLst>
                                          <p:attrName>ppt_h</p:attrName>
                                        </p:attrNameLst>
                                      </p:cBhvr>
                                      <p:tavLst>
                                        <p:tav tm="0">
                                          <p:val>
                                            <p:strVal val="ppt_h"/>
                                          </p:val>
                                        </p:tav>
                                        <p:tav tm="100000">
                                          <p:val>
                                            <p:fltVal val="0"/>
                                          </p:val>
                                        </p:tav>
                                      </p:tavLst>
                                    </p:anim>
                                    <p:animEffect transition="out" filter="fade">
                                      <p:cBhvr>
                                        <p:cTn id="22" dur="500"/>
                                        <p:tgtEl>
                                          <p:spTgt spid="1026"/>
                                        </p:tgtEl>
                                      </p:cBhvr>
                                    </p:animEffect>
                                    <p:set>
                                      <p:cBhvr>
                                        <p:cTn id="23" dur="1" fill="hold">
                                          <p:stCondLst>
                                            <p:cond delay="499"/>
                                          </p:stCondLst>
                                        </p:cTn>
                                        <p:tgtEl>
                                          <p:spTgt spid="10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p:cTn id="28" dur="500" fill="hold"/>
                                        <p:tgtEl>
                                          <p:spTgt spid="1028"/>
                                        </p:tgtEl>
                                        <p:attrNameLst>
                                          <p:attrName>ppt_w</p:attrName>
                                        </p:attrNameLst>
                                      </p:cBhvr>
                                      <p:tavLst>
                                        <p:tav tm="0">
                                          <p:val>
                                            <p:fltVal val="0"/>
                                          </p:val>
                                        </p:tav>
                                        <p:tav tm="100000">
                                          <p:val>
                                            <p:strVal val="#ppt_w"/>
                                          </p:val>
                                        </p:tav>
                                      </p:tavLst>
                                    </p:anim>
                                    <p:anim calcmode="lin" valueType="num">
                                      <p:cBhvr>
                                        <p:cTn id="29" dur="500" fill="hold"/>
                                        <p:tgtEl>
                                          <p:spTgt spid="1028"/>
                                        </p:tgtEl>
                                        <p:attrNameLst>
                                          <p:attrName>ppt_h</p:attrName>
                                        </p:attrNameLst>
                                      </p:cBhvr>
                                      <p:tavLst>
                                        <p:tav tm="0">
                                          <p:val>
                                            <p:fltVal val="0"/>
                                          </p:val>
                                        </p:tav>
                                        <p:tav tm="100000">
                                          <p:val>
                                            <p:strVal val="#ppt_h"/>
                                          </p:val>
                                        </p:tav>
                                      </p:tavLst>
                                    </p:anim>
                                    <p:animEffect transition="in" filter="fade">
                                      <p:cBhvr>
                                        <p:cTn id="3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normAutofit/>
          </a:bodyPr>
          <a:lstStyle/>
          <a:p>
            <a:r>
              <a:rPr lang="en-US" b="1" dirty="0">
                <a:solidFill>
                  <a:srgbClr val="AA143D"/>
                </a:solidFill>
              </a:rPr>
              <a:t>Escape</a:t>
            </a:r>
          </a:p>
        </p:txBody>
      </p:sp>
      <p:sp>
        <p:nvSpPr>
          <p:cNvPr id="181251" name="Rectangle 3"/>
          <p:cNvSpPr>
            <a:spLocks noGrp="1" noChangeArrowheads="1"/>
          </p:cNvSpPr>
          <p:nvPr>
            <p:ph idx="1"/>
          </p:nvPr>
        </p:nvSpPr>
        <p:spPr/>
        <p:txBody>
          <a:bodyPr>
            <a:normAutofit/>
          </a:bodyPr>
          <a:lstStyle/>
          <a:p>
            <a:pPr>
              <a:lnSpc>
                <a:spcPct val="90000"/>
              </a:lnSpc>
            </a:pPr>
            <a:r>
              <a:rPr lang="en-GB" dirty="0"/>
              <a:t>In this way, especially the children are dealing with difficult situations</a:t>
            </a:r>
            <a:r>
              <a:rPr lang="en-GB" dirty="0"/>
              <a:t>;</a:t>
            </a:r>
            <a:endParaRPr lang="cs-CZ" dirty="0"/>
          </a:p>
          <a:p>
            <a:pPr>
              <a:lnSpc>
                <a:spcPct val="90000"/>
              </a:lnSpc>
            </a:pPr>
            <a:r>
              <a:rPr lang="en-GB" dirty="0"/>
              <a:t>Escape can take various </a:t>
            </a:r>
            <a:r>
              <a:rPr lang="en-GB" dirty="0"/>
              <a:t>forms</a:t>
            </a:r>
            <a:r>
              <a:rPr lang="cs-CZ" dirty="0"/>
              <a:t>:</a:t>
            </a:r>
            <a:r>
              <a:rPr lang="cs-CZ" dirty="0"/>
              <a:t> </a:t>
            </a:r>
            <a:endParaRPr lang="cs-CZ" dirty="0"/>
          </a:p>
          <a:p>
            <a:r>
              <a:rPr lang="en-GB" dirty="0"/>
              <a:t>the easiest is simple escape </a:t>
            </a:r>
            <a:r>
              <a:rPr lang="en-GB" dirty="0"/>
              <a:t>(</a:t>
            </a:r>
            <a:r>
              <a:rPr lang="en-US" dirty="0"/>
              <a:t>getaway, retreat</a:t>
            </a:r>
            <a:r>
              <a:rPr lang="en-GB" dirty="0"/>
              <a:t>) </a:t>
            </a:r>
            <a:r>
              <a:rPr lang="en-GB" dirty="0"/>
              <a:t>- child or adult simply escape from a difficult situation (against the enemy, sorrow, pain </a:t>
            </a:r>
            <a:r>
              <a:rPr lang="en-GB" dirty="0"/>
              <a:t>...)</a:t>
            </a:r>
            <a:endParaRPr lang="cs-CZ" dirty="0"/>
          </a:p>
          <a:p>
            <a:r>
              <a:rPr lang="en-GB" dirty="0"/>
              <a:t>is considered a more positive response than </a:t>
            </a:r>
            <a:r>
              <a:rPr lang="en-GB" dirty="0"/>
              <a:t>aggression</a:t>
            </a:r>
            <a:r>
              <a:rPr lang="cs-CZ" dirty="0"/>
              <a:t>,</a:t>
            </a:r>
            <a:r>
              <a:rPr lang="en-GB" dirty="0"/>
              <a:t>people </a:t>
            </a:r>
            <a:r>
              <a:rPr lang="en-GB" dirty="0"/>
              <a:t>with an excess of these mechanisms </a:t>
            </a:r>
            <a:r>
              <a:rPr lang="cs-CZ" dirty="0"/>
              <a:t>are </a:t>
            </a:r>
            <a:r>
              <a:rPr lang="en-GB" dirty="0"/>
              <a:t>called cowards,</a:t>
            </a:r>
            <a:endParaRPr lang="cs-CZ" dirty="0"/>
          </a:p>
          <a:p>
            <a:r>
              <a:rPr lang="en-GB" dirty="0"/>
              <a:t>an individual can also use verbal escape (excuse) or escape by gestures, facial expressions, etc.</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normAutofit/>
          </a:bodyPr>
          <a:lstStyle/>
          <a:p>
            <a:r>
              <a:rPr lang="en-US" b="1" dirty="0">
                <a:solidFill>
                  <a:srgbClr val="AA143D"/>
                </a:solidFill>
              </a:rPr>
              <a:t>Forms of escape I</a:t>
            </a:r>
            <a:r>
              <a:rPr lang="cs-CZ" b="1" dirty="0">
                <a:solidFill>
                  <a:srgbClr val="AA143D"/>
                </a:solidFill>
              </a:rPr>
              <a:t>.</a:t>
            </a:r>
          </a:p>
        </p:txBody>
      </p:sp>
      <p:sp>
        <p:nvSpPr>
          <p:cNvPr id="182275" name="Rectangle 3"/>
          <p:cNvSpPr>
            <a:spLocks noGrp="1" noChangeArrowheads="1"/>
          </p:cNvSpPr>
          <p:nvPr>
            <p:ph idx="1"/>
          </p:nvPr>
        </p:nvSpPr>
        <p:spPr/>
        <p:txBody>
          <a:bodyPr>
            <a:normAutofit/>
          </a:bodyPr>
          <a:lstStyle/>
          <a:p>
            <a:pPr>
              <a:lnSpc>
                <a:spcPct val="90000"/>
              </a:lnSpc>
            </a:pPr>
            <a:r>
              <a:rPr lang="en-GB" dirty="0"/>
              <a:t>A special form of escape is escape into fantasy (day dreaming</a:t>
            </a:r>
            <a:r>
              <a:rPr lang="en-GB" dirty="0"/>
              <a:t>)</a:t>
            </a:r>
            <a:endParaRPr lang="cs-CZ" dirty="0"/>
          </a:p>
          <a:p>
            <a:pPr>
              <a:lnSpc>
                <a:spcPct val="90000"/>
              </a:lnSpc>
            </a:pPr>
            <a:r>
              <a:rPr lang="en-GB" dirty="0" err="1"/>
              <a:t>i</a:t>
            </a:r>
            <a:r>
              <a:rPr lang="cs-CZ" dirty="0"/>
              <a:t>t</a:t>
            </a:r>
            <a:r>
              <a:rPr lang="en-GB" dirty="0"/>
              <a:t> substitute</a:t>
            </a:r>
            <a:r>
              <a:rPr lang="cs-CZ" dirty="0"/>
              <a:t>s</a:t>
            </a:r>
            <a:r>
              <a:rPr lang="en-GB" dirty="0"/>
              <a:t> </a:t>
            </a:r>
            <a:r>
              <a:rPr lang="en-GB" dirty="0"/>
              <a:t>satisfaction that was not actually achieved</a:t>
            </a:r>
            <a:r>
              <a:rPr lang="en-GB" dirty="0"/>
              <a:t>,</a:t>
            </a:r>
            <a:endParaRPr lang="cs-CZ" dirty="0"/>
          </a:p>
          <a:p>
            <a:pPr>
              <a:lnSpc>
                <a:spcPct val="90000"/>
              </a:lnSpc>
            </a:pPr>
            <a:r>
              <a:rPr lang="en-GB" dirty="0"/>
              <a:t>day dreaming must not replace life, be an escape from life</a:t>
            </a:r>
            <a:r>
              <a:rPr lang="en-GB" dirty="0"/>
              <a:t>;</a:t>
            </a:r>
            <a:endParaRPr lang="cs-CZ" dirty="0"/>
          </a:p>
          <a:p>
            <a:pPr>
              <a:lnSpc>
                <a:spcPct val="90000"/>
              </a:lnSpc>
            </a:pPr>
            <a:r>
              <a:rPr lang="en-GB" dirty="0"/>
              <a:t>another case of escape is the so-called borrowed fantasy, or escape into literature, film, computer games with heroes, into </a:t>
            </a:r>
            <a:r>
              <a:rPr lang="en-GB" dirty="0"/>
              <a:t>mysticism</a:t>
            </a:r>
            <a:r>
              <a:rPr lang="cs-CZ" dirty="0"/>
              <a:t>,</a:t>
            </a:r>
          </a:p>
          <a:p>
            <a:pPr>
              <a:lnSpc>
                <a:spcPct val="90000"/>
              </a:lnSpc>
            </a:pPr>
            <a:r>
              <a:rPr lang="en-GB" dirty="0"/>
              <a:t>this type of escape can be enhanced by alcohol or drugs.</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79376" y="404664"/>
            <a:ext cx="9950409" cy="1219200"/>
          </a:xfrm>
        </p:spPr>
        <p:txBody>
          <a:bodyPr>
            <a:normAutofit/>
          </a:bodyPr>
          <a:lstStyle/>
          <a:p>
            <a:r>
              <a:rPr lang="en-US" b="1" dirty="0">
                <a:solidFill>
                  <a:srgbClr val="AA143D"/>
                </a:solidFill>
              </a:rPr>
              <a:t>Forms of escape II</a:t>
            </a:r>
            <a:r>
              <a:rPr lang="cs-CZ" b="1" dirty="0">
                <a:solidFill>
                  <a:srgbClr val="AA143D"/>
                </a:solidFill>
              </a:rPr>
              <a:t>.</a:t>
            </a:r>
          </a:p>
        </p:txBody>
      </p:sp>
      <p:sp>
        <p:nvSpPr>
          <p:cNvPr id="182275" name="Rectangle 3"/>
          <p:cNvSpPr>
            <a:spLocks noGrp="1" noChangeArrowheads="1"/>
          </p:cNvSpPr>
          <p:nvPr>
            <p:ph idx="1"/>
          </p:nvPr>
        </p:nvSpPr>
        <p:spPr>
          <a:xfrm>
            <a:off x="335360" y="1772816"/>
            <a:ext cx="11665296" cy="4932784"/>
          </a:xfrm>
        </p:spPr>
        <p:txBody>
          <a:bodyPr/>
          <a:lstStyle/>
          <a:p>
            <a:pPr>
              <a:lnSpc>
                <a:spcPct val="80000"/>
              </a:lnSpc>
            </a:pPr>
            <a:r>
              <a:rPr lang="en-GB" dirty="0"/>
              <a:t>A specific form of escape is escape to </a:t>
            </a:r>
            <a:r>
              <a:rPr lang="en-GB" dirty="0"/>
              <a:t>disease</a:t>
            </a:r>
            <a:r>
              <a:rPr lang="cs-CZ" dirty="0"/>
              <a:t>,</a:t>
            </a:r>
            <a:r>
              <a:rPr lang="en-GB" dirty="0"/>
              <a:t>it </a:t>
            </a:r>
            <a:r>
              <a:rPr lang="en-GB" dirty="0"/>
              <a:t>is not a simulation - one experiences difficulties that are an unconscious means of protection from </a:t>
            </a:r>
            <a:r>
              <a:rPr lang="cs-CZ" dirty="0" smtClean="0"/>
              <a:t/>
            </a:r>
            <a:br>
              <a:rPr lang="cs-CZ" dirty="0" smtClean="0"/>
            </a:br>
            <a:r>
              <a:rPr lang="en-GB" dirty="0" smtClean="0"/>
              <a:t>a </a:t>
            </a:r>
            <a:r>
              <a:rPr lang="en-GB" dirty="0"/>
              <a:t>difficult situation</a:t>
            </a:r>
            <a:r>
              <a:rPr lang="en-GB" dirty="0"/>
              <a:t>,</a:t>
            </a:r>
            <a:endParaRPr lang="cs-CZ" dirty="0"/>
          </a:p>
          <a:p>
            <a:pPr>
              <a:lnSpc>
                <a:spcPct val="80000"/>
              </a:lnSpc>
            </a:pPr>
            <a:r>
              <a:rPr lang="en-GB" dirty="0"/>
              <a:t>in the role of a patient he/she gets rid of unpleasant duties, gains free time, compassion, respect, everyone cares more for him/her, etc</a:t>
            </a:r>
            <a:r>
              <a:rPr lang="en-GB" dirty="0"/>
              <a:t>.</a:t>
            </a:r>
            <a:endParaRPr lang="cs-CZ" dirty="0"/>
          </a:p>
          <a:p>
            <a:pPr>
              <a:lnSpc>
                <a:spcPct val="80000"/>
              </a:lnSpc>
            </a:pPr>
            <a:r>
              <a:rPr lang="en-GB" dirty="0"/>
              <a:t>an extreme form of escape is </a:t>
            </a:r>
            <a:r>
              <a:rPr lang="en-GB" b="1" dirty="0"/>
              <a:t>suicide</a:t>
            </a:r>
            <a:r>
              <a:rPr lang="en-GB" dirty="0"/>
              <a:t> or suicide </a:t>
            </a:r>
            <a:r>
              <a:rPr lang="en-GB" dirty="0"/>
              <a:t>attempt</a:t>
            </a:r>
            <a:endParaRPr lang="cs-CZ" dirty="0"/>
          </a:p>
          <a:p>
            <a:pPr>
              <a:lnSpc>
                <a:spcPct val="80000"/>
              </a:lnSpc>
            </a:pPr>
            <a:r>
              <a:rPr lang="en-GB" dirty="0"/>
              <a:t>a very complex issue - this is only one of the options, one of the mechanisms for dealing with the difficult situation.</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302441406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3026398" y="548680"/>
            <a:ext cx="5808490" cy="6108432"/>
          </a:xfrm>
          <a:prstGeom prst="rect">
            <a:avLst/>
          </a:prstGeom>
        </p:spPr>
      </p:pic>
      <p:sp>
        <p:nvSpPr>
          <p:cNvPr id="33794" name="Nadpis 1"/>
          <p:cNvSpPr>
            <a:spLocks noGrp="1"/>
          </p:cNvSpPr>
          <p:nvPr>
            <p:ph type="ctrTitle"/>
          </p:nvPr>
        </p:nvSpPr>
        <p:spPr>
          <a:xfrm>
            <a:off x="2423592" y="3645025"/>
            <a:ext cx="7702624" cy="1881163"/>
          </a:xfrm>
        </p:spPr>
        <p:txBody>
          <a:bodyPr/>
          <a:lstStyle/>
          <a:p>
            <a:r>
              <a:rPr lang="cs-CZ" dirty="0"/>
              <a:t/>
            </a:r>
            <a:br>
              <a:rPr lang="cs-CZ" dirty="0"/>
            </a:br>
            <a:r>
              <a:rPr lang="en-US" b="1" dirty="0">
                <a:solidFill>
                  <a:srgbClr val="AA143D"/>
                </a:solidFill>
              </a:rPr>
              <a:t>Thank you for attention</a:t>
            </a:r>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Literatura</a:t>
            </a:r>
          </a:p>
        </p:txBody>
      </p:sp>
      <p:sp>
        <p:nvSpPr>
          <p:cNvPr id="3" name="Zástupný symbol pro obsah 2"/>
          <p:cNvSpPr>
            <a:spLocks noGrp="1"/>
          </p:cNvSpPr>
          <p:nvPr>
            <p:ph idx="1"/>
          </p:nvPr>
        </p:nvSpPr>
        <p:spPr/>
        <p:txBody>
          <a:bodyPr/>
          <a:lstStyle/>
          <a:p>
            <a:r>
              <a:rPr lang="cs-CZ" dirty="0"/>
              <a:t>Atkinson, R., L. </a:t>
            </a:r>
            <a:r>
              <a:rPr lang="cs-CZ" i="1" dirty="0"/>
              <a:t>Psychologie</a:t>
            </a:r>
            <a:r>
              <a:rPr lang="cs-CZ" dirty="0"/>
              <a:t>. Praha: Portál, 2003.</a:t>
            </a:r>
          </a:p>
          <a:p>
            <a:r>
              <a:rPr lang="cs-CZ" dirty="0"/>
              <a:t>Smolík, 2002.</a:t>
            </a:r>
          </a:p>
        </p:txBody>
      </p:sp>
    </p:spTree>
    <p:extLst>
      <p:ext uri="{BB962C8B-B14F-4D97-AF65-F5344CB8AC3E}">
        <p14:creationId xmlns:p14="http://schemas.microsoft.com/office/powerpoint/2010/main" val="2079862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normAutofit/>
          </a:bodyPr>
          <a:lstStyle/>
          <a:p>
            <a:r>
              <a:rPr lang="en-US" b="1" dirty="0" smtClean="0">
                <a:solidFill>
                  <a:srgbClr val="AA143D"/>
                </a:solidFill>
              </a:rPr>
              <a:t>Definition of a Norm</a:t>
            </a:r>
            <a:endParaRPr lang="en-US" b="1" dirty="0">
              <a:solidFill>
                <a:srgbClr val="AA143D"/>
              </a:solidFill>
            </a:endParaRPr>
          </a:p>
        </p:txBody>
      </p:sp>
      <p:sp>
        <p:nvSpPr>
          <p:cNvPr id="4099" name="Zástupný symbol pro obsah 2"/>
          <p:cNvSpPr>
            <a:spLocks noGrp="1"/>
          </p:cNvSpPr>
          <p:nvPr>
            <p:ph idx="1"/>
          </p:nvPr>
        </p:nvSpPr>
        <p:spPr>
          <a:xfrm>
            <a:off x="407368" y="1340768"/>
            <a:ext cx="11521280" cy="5256584"/>
          </a:xfrm>
        </p:spPr>
        <p:txBody>
          <a:bodyPr>
            <a:normAutofit/>
          </a:bodyPr>
          <a:lstStyle/>
          <a:p>
            <a:pPr algn="just"/>
            <a:r>
              <a:rPr lang="en-GB" dirty="0"/>
              <a:t>When it comes to interpreting </a:t>
            </a:r>
            <a:r>
              <a:rPr lang="en-GB" b="1" dirty="0"/>
              <a:t>psychological test </a:t>
            </a:r>
            <a:r>
              <a:rPr lang="en-GB" dirty="0"/>
              <a:t>scores, researchers often use </a:t>
            </a:r>
            <a:r>
              <a:rPr lang="en-GB" b="1" dirty="0"/>
              <a:t>NORMS</a:t>
            </a:r>
            <a:r>
              <a:rPr lang="en-GB" dirty="0"/>
              <a:t>. In terms of testing, </a:t>
            </a:r>
            <a:r>
              <a:rPr lang="en-GB" b="1" i="1" dirty="0"/>
              <a:t>norms can be described as the average scores among an identified group of people</a:t>
            </a:r>
            <a:r>
              <a:rPr lang="en-GB" dirty="0"/>
              <a:t>. Such NORM provides a basis at which test scores of individuals can be compared</a:t>
            </a:r>
            <a:r>
              <a:rPr lang="en-GB" dirty="0" smtClean="0"/>
              <a:t>.</a:t>
            </a:r>
            <a:endParaRPr lang="cs-CZ" dirty="0" smtClean="0"/>
          </a:p>
          <a:p>
            <a:pPr algn="just"/>
            <a:endParaRPr lang="cs-CZ" dirty="0" smtClean="0"/>
          </a:p>
          <a:p>
            <a:pPr algn="just"/>
            <a:r>
              <a:rPr lang="en-GB" dirty="0"/>
              <a:t>NORM REFERNCE TEST (</a:t>
            </a:r>
            <a:r>
              <a:rPr lang="en-GB" b="1" dirty="0"/>
              <a:t>NRT</a:t>
            </a:r>
            <a:r>
              <a:rPr lang="en-GB" dirty="0"/>
              <a:t>) This type of test </a:t>
            </a:r>
            <a:r>
              <a:rPr lang="en-GB" b="1" i="1" dirty="0"/>
              <a:t>identifies whether the test taker performed better or worse than other test </a:t>
            </a:r>
            <a:r>
              <a:rPr lang="en-GB" b="1" i="1" dirty="0" smtClean="0"/>
              <a:t>takers</a:t>
            </a:r>
            <a:endParaRPr lang="cs-CZ" b="1" i="1" dirty="0" smtClean="0"/>
          </a:p>
          <a:p>
            <a:pPr algn="just"/>
            <a:endParaRPr lang="cs-CZ" b="1" i="1" dirty="0" smtClean="0"/>
          </a:p>
          <a:p>
            <a:pPr algn="just"/>
            <a:r>
              <a:rPr lang="en-GB" i="1" dirty="0"/>
              <a:t>CRIETERION REFERNCE TEST </a:t>
            </a:r>
            <a:r>
              <a:rPr lang="en-GB" b="1" i="1" dirty="0"/>
              <a:t>(CRT): </a:t>
            </a:r>
            <a:r>
              <a:rPr lang="en-GB" i="1" dirty="0"/>
              <a:t>CRT interprets a test score </a:t>
            </a:r>
            <a:r>
              <a:rPr lang="en-GB" b="1" i="1" dirty="0"/>
              <a:t>compares an individual’s performance to some criterion other than performance of other individuals.</a:t>
            </a:r>
            <a:endParaRPr lang="cs-CZ" b="1" i="1"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3012571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normAutofit/>
          </a:bodyPr>
          <a:lstStyle/>
          <a:p>
            <a:r>
              <a:rPr lang="en-US" b="1" dirty="0" smtClean="0">
                <a:solidFill>
                  <a:srgbClr val="AA143D"/>
                </a:solidFill>
              </a:rPr>
              <a:t>Definition of a Norm</a:t>
            </a:r>
            <a:endParaRPr lang="en-US" b="1" dirty="0">
              <a:solidFill>
                <a:srgbClr val="AA143D"/>
              </a:solidFill>
            </a:endParaRPr>
          </a:p>
        </p:txBody>
      </p:sp>
      <p:sp>
        <p:nvSpPr>
          <p:cNvPr id="4099" name="Zástupný symbol pro obsah 2"/>
          <p:cNvSpPr>
            <a:spLocks noGrp="1"/>
          </p:cNvSpPr>
          <p:nvPr>
            <p:ph idx="1"/>
          </p:nvPr>
        </p:nvSpPr>
        <p:spPr>
          <a:xfrm>
            <a:off x="695400" y="1340768"/>
            <a:ext cx="11305256" cy="5256584"/>
          </a:xfrm>
        </p:spPr>
        <p:txBody>
          <a:bodyPr>
            <a:normAutofit/>
          </a:bodyPr>
          <a:lstStyle/>
          <a:p>
            <a:pPr marL="0" indent="0" algn="just">
              <a:buNone/>
            </a:pPr>
            <a:r>
              <a:rPr lang="en-GB" b="1" i="1" dirty="0"/>
              <a:t>DEVELOPMENTAL NORMS: </a:t>
            </a:r>
            <a:endParaRPr lang="cs-CZ" b="1" i="1" dirty="0" smtClean="0"/>
          </a:p>
          <a:p>
            <a:pPr algn="just"/>
            <a:r>
              <a:rPr lang="en-GB" i="1" dirty="0" smtClean="0"/>
              <a:t>Developmental </a:t>
            </a:r>
            <a:r>
              <a:rPr lang="en-GB" i="1" dirty="0"/>
              <a:t>norms are defined as </a:t>
            </a:r>
            <a:r>
              <a:rPr lang="en-GB" b="1" i="1" dirty="0"/>
              <a:t>standards by which the progress of </a:t>
            </a:r>
            <a:r>
              <a:rPr lang="cs-CZ" b="1" i="1" dirty="0" smtClean="0"/>
              <a:t/>
            </a:r>
            <a:br>
              <a:rPr lang="cs-CZ" b="1" i="1" dirty="0" smtClean="0"/>
            </a:br>
            <a:r>
              <a:rPr lang="en-GB" b="1" i="1" dirty="0" smtClean="0"/>
              <a:t>a </a:t>
            </a:r>
            <a:r>
              <a:rPr lang="en-GB" b="1" i="1" dirty="0"/>
              <a:t>child's development can be measured. </a:t>
            </a:r>
            <a:r>
              <a:rPr lang="en-GB" dirty="0"/>
              <a:t>Developmental Norms – child age, stages of </a:t>
            </a:r>
            <a:r>
              <a:rPr lang="en-GB" dirty="0" smtClean="0"/>
              <a:t>age</a:t>
            </a:r>
            <a:r>
              <a:rPr lang="cs-CZ" dirty="0" smtClean="0"/>
              <a:t>.</a:t>
            </a:r>
            <a:r>
              <a:rPr lang="en-GB" dirty="0" smtClean="0"/>
              <a:t> </a:t>
            </a:r>
            <a:r>
              <a:rPr lang="en-GB" dirty="0"/>
              <a:t>For example, the average age at which a child walks, learns to talk, or reaches puberty would be such a standard and would be used to judge whether the child is progressing normally.</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3954397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a:xfrm>
            <a:off x="695400" y="476673"/>
            <a:ext cx="9368494" cy="1325563"/>
          </a:xfrm>
        </p:spPr>
        <p:txBody>
          <a:bodyPr>
            <a:normAutofit/>
          </a:bodyPr>
          <a:lstStyle/>
          <a:p>
            <a:r>
              <a:rPr lang="en-US" b="1" dirty="0" smtClean="0">
                <a:solidFill>
                  <a:srgbClr val="AA143D"/>
                </a:solidFill>
              </a:rPr>
              <a:t>Definition of Normality</a:t>
            </a:r>
            <a:endParaRPr lang="en-US" b="1" dirty="0">
              <a:solidFill>
                <a:srgbClr val="AA143D"/>
              </a:solidFill>
            </a:endParaRPr>
          </a:p>
        </p:txBody>
      </p:sp>
      <p:sp>
        <p:nvSpPr>
          <p:cNvPr id="5123" name="Zástupný symbol pro obsah 2"/>
          <p:cNvSpPr>
            <a:spLocks noGrp="1"/>
          </p:cNvSpPr>
          <p:nvPr>
            <p:ph idx="1"/>
          </p:nvPr>
        </p:nvSpPr>
        <p:spPr>
          <a:xfrm>
            <a:off x="551384" y="1988840"/>
            <a:ext cx="11449272" cy="5029200"/>
          </a:xfrm>
        </p:spPr>
        <p:txBody>
          <a:bodyPr/>
          <a:lstStyle/>
          <a:p>
            <a:r>
              <a:rPr lang="en-GB" b="1" dirty="0"/>
              <a:t>Normality</a:t>
            </a:r>
            <a:r>
              <a:rPr lang="en-GB" dirty="0"/>
              <a:t> can be defined as a set of characteristics that are an </a:t>
            </a:r>
            <a:r>
              <a:rPr lang="en-GB" b="1" i="1" dirty="0"/>
              <a:t>indicator </a:t>
            </a:r>
            <a:r>
              <a:rPr lang="cs-CZ" b="1" i="1" dirty="0" smtClean="0"/>
              <a:t/>
            </a:r>
            <a:br>
              <a:rPr lang="cs-CZ" b="1" i="1" dirty="0" smtClean="0"/>
            </a:br>
            <a:r>
              <a:rPr lang="en-GB" b="1" i="1" dirty="0" smtClean="0"/>
              <a:t>of </a:t>
            </a:r>
            <a:r>
              <a:rPr lang="en-GB" b="1" i="1" dirty="0"/>
              <a:t>mental health</a:t>
            </a:r>
            <a:r>
              <a:rPr lang="en-GB" dirty="0"/>
              <a:t>:</a:t>
            </a:r>
            <a:endParaRPr lang="cs-CZ" dirty="0"/>
          </a:p>
          <a:p>
            <a:pPr marL="514350" indent="-514350">
              <a:buFont typeface="+mj-lt"/>
              <a:buAutoNum type="arabicPeriod"/>
            </a:pPr>
            <a:r>
              <a:rPr lang="en-GB" dirty="0"/>
              <a:t>Reasonable perception of reality.</a:t>
            </a:r>
          </a:p>
          <a:p>
            <a:pPr marL="514350" indent="-514350">
              <a:buFont typeface="+mj-lt"/>
              <a:buAutoNum type="arabicPeriod"/>
            </a:pPr>
            <a:r>
              <a:rPr lang="en-GB" dirty="0"/>
              <a:t>Ability to control your </a:t>
            </a:r>
            <a:r>
              <a:rPr lang="en-GB" dirty="0"/>
              <a:t>behaviour.</a:t>
            </a:r>
            <a:endParaRPr lang="en-GB" dirty="0"/>
          </a:p>
          <a:p>
            <a:pPr marL="514350" indent="-514350">
              <a:buFont typeface="+mj-lt"/>
              <a:buAutoNum type="arabicPeriod"/>
            </a:pPr>
            <a:r>
              <a:rPr lang="en-GB" dirty="0"/>
              <a:t>Self-esteem and acceptance.</a:t>
            </a:r>
          </a:p>
          <a:p>
            <a:pPr marL="514350" indent="-514350">
              <a:buFont typeface="+mj-lt"/>
              <a:buAutoNum type="arabicPeriod"/>
            </a:pPr>
            <a:r>
              <a:rPr lang="en-GB" dirty="0"/>
              <a:t>Ability to create emotional bonds, empathy.</a:t>
            </a:r>
          </a:p>
          <a:p>
            <a:pPr marL="514350" indent="-514350">
              <a:buFont typeface="+mj-lt"/>
              <a:buAutoNum type="arabicPeriod"/>
            </a:pPr>
            <a:r>
              <a:rPr lang="en-GB" dirty="0"/>
              <a:t>Activity.</a:t>
            </a:r>
          </a:p>
          <a:p>
            <a:r>
              <a:rPr lang="en-GB" i="1" dirty="0"/>
              <a:t>Norm </a:t>
            </a:r>
            <a:r>
              <a:rPr lang="en-GB" i="1" dirty="0"/>
              <a:t>is a kind of ideal that we strive to achieve. </a:t>
            </a:r>
            <a:r>
              <a:rPr lang="en-GB" dirty="0"/>
              <a:t>(Atkinson, 2003)</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676160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hlinkClick r:id="rId2"/>
              </a:rPr>
              <a:t>NORM</a:t>
            </a:r>
            <a:endParaRPr lang="en-GB" dirty="0"/>
          </a:p>
        </p:txBody>
      </p:sp>
      <p:pic>
        <p:nvPicPr>
          <p:cNvPr id="2050" name="Picture 2" descr="Slide: Refer to outline">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67608" y="1355000"/>
            <a:ext cx="6984776" cy="5238582"/>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0096" y="4983"/>
            <a:ext cx="5166360" cy="1042416"/>
          </a:xfrm>
          <a:prstGeom prst="rect">
            <a:avLst/>
          </a:prstGeom>
        </p:spPr>
      </p:pic>
    </p:spTree>
    <p:extLst>
      <p:ext uri="{BB962C8B-B14F-4D97-AF65-F5344CB8AC3E}">
        <p14:creationId xmlns:p14="http://schemas.microsoft.com/office/powerpoint/2010/main" val="4225631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Uk motiv">
  <a:themeElements>
    <a:clrScheme name="Vlastní 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 motiv" id="{44A0A158-DF95-4860-97E7-6E4071F6EC3D}" vid="{DCE1AC11-CFC7-4A60-9382-3AFC73794237}"/>
    </a:ext>
  </a:ext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lastní 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2647</TotalTime>
  <Words>2991</Words>
  <Application>Microsoft Office PowerPoint</Application>
  <PresentationFormat>Širokoúhlá obrazovka</PresentationFormat>
  <Paragraphs>246</Paragraphs>
  <Slides>54</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54</vt:i4>
      </vt:variant>
    </vt:vector>
  </HeadingPairs>
  <TitlesOfParts>
    <vt:vector size="59" baseType="lpstr">
      <vt:lpstr>Arial</vt:lpstr>
      <vt:lpstr>Calibri</vt:lpstr>
      <vt:lpstr>Calibri Light</vt:lpstr>
      <vt:lpstr>Times New Roman</vt:lpstr>
      <vt:lpstr>Uk motiv</vt:lpstr>
      <vt:lpstr>   </vt:lpstr>
      <vt:lpstr>Definition of a Norm</vt:lpstr>
      <vt:lpstr>Definition of a Norm</vt:lpstr>
      <vt:lpstr>Four key types of norms</vt:lpstr>
      <vt:lpstr>Prezentace aplikace PowerPoint</vt:lpstr>
      <vt:lpstr>Definition of a Norm</vt:lpstr>
      <vt:lpstr>Definition of a Norm</vt:lpstr>
      <vt:lpstr>Definition of Normality</vt:lpstr>
      <vt:lpstr>NORM</vt:lpstr>
      <vt:lpstr>Definition of Abnormality I.</vt:lpstr>
      <vt:lpstr>Definition of Abnormality II.</vt:lpstr>
      <vt:lpstr> Non-adaptive Behavior </vt:lpstr>
      <vt:lpstr> Causes of Non-adaptive Behavior </vt:lpstr>
      <vt:lpstr>Model of non-adaptive behaviour </vt:lpstr>
      <vt:lpstr>Solution of arduous situations</vt:lpstr>
      <vt:lpstr>Occupant behaviour in buildings </vt:lpstr>
      <vt:lpstr> Some Defense Mechanisms</vt:lpstr>
      <vt:lpstr>Aggressiveness</vt:lpstr>
      <vt:lpstr>Transfer of Aggression</vt:lpstr>
      <vt:lpstr>Aggression</vt:lpstr>
      <vt:lpstr>Egocentrism</vt:lpstr>
      <vt:lpstr>Egocentrism in Adulthood</vt:lpstr>
      <vt:lpstr>Fixation</vt:lpstr>
      <vt:lpstr>Fixation</vt:lpstr>
      <vt:lpstr>Examples of Psychological Fixations</vt:lpstr>
      <vt:lpstr>Identification</vt:lpstr>
      <vt:lpstr>Projective identification</vt:lpstr>
      <vt:lpstr>Problematic Identification</vt:lpstr>
      <vt:lpstr>Isolation</vt:lpstr>
      <vt:lpstr>How loneliness can affect our health</vt:lpstr>
      <vt:lpstr>Negativism</vt:lpstr>
      <vt:lpstr>Compulsive Behavior</vt:lpstr>
      <vt:lpstr>Compulsive behaviour</vt:lpstr>
      <vt:lpstr>Symptoms of Obsessive-Compulsive Disorder include:</vt:lpstr>
      <vt:lpstr>Impulsive vs compulsive behaviour</vt:lpstr>
      <vt:lpstr>Impulse Control Disorders include:</vt:lpstr>
      <vt:lpstr>Projection</vt:lpstr>
      <vt:lpstr>Rationalization</vt:lpstr>
      <vt:lpstr>Regression</vt:lpstr>
      <vt:lpstr>Regression</vt:lpstr>
      <vt:lpstr>Transgression</vt:lpstr>
      <vt:lpstr>Transgression</vt:lpstr>
      <vt:lpstr>Repression or suppression</vt:lpstr>
      <vt:lpstr>What is Repression</vt:lpstr>
      <vt:lpstr>What is Suppression </vt:lpstr>
      <vt:lpstr>Denial (negation) </vt:lpstr>
      <vt:lpstr>Denial</vt:lpstr>
      <vt:lpstr>Kübler-Ross model; five stages of grief</vt:lpstr>
      <vt:lpstr>Resignation</vt:lpstr>
      <vt:lpstr>Escape</vt:lpstr>
      <vt:lpstr>Forms of escape I.</vt:lpstr>
      <vt:lpstr>Forms of escape II.</vt:lpstr>
      <vt:lpstr> Thank you for attention</vt:lpstr>
      <vt:lpstr>Literatura</vt:lpstr>
    </vt:vector>
  </TitlesOfParts>
  <Company>PCSV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Sociálně patologické jevy</dc:title>
  <dc:creator>PCSV</dc:creator>
  <cp:lastModifiedBy>Dagmar El-Hmoudová</cp:lastModifiedBy>
  <cp:revision>104</cp:revision>
  <dcterms:created xsi:type="dcterms:W3CDTF">2007-09-20T11:10:31Z</dcterms:created>
  <dcterms:modified xsi:type="dcterms:W3CDTF">2021-11-08T19:55:07Z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TC011408001029</vt:lpwstr>
  </property>
</Properties>
</file>