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0" r:id="rId4"/>
    <p:sldId id="281" r:id="rId5"/>
    <p:sldId id="263" r:id="rId6"/>
    <p:sldId id="283" r:id="rId7"/>
    <p:sldId id="259" r:id="rId8"/>
    <p:sldId id="284" r:id="rId9"/>
    <p:sldId id="260" r:id="rId10"/>
    <p:sldId id="265" r:id="rId11"/>
    <p:sldId id="271" r:id="rId12"/>
    <p:sldId id="268" r:id="rId13"/>
    <p:sldId id="272" r:id="rId14"/>
    <p:sldId id="275" r:id="rId15"/>
    <p:sldId id="261" r:id="rId16"/>
    <p:sldId id="285" r:id="rId17"/>
    <p:sldId id="262" r:id="rId18"/>
    <p:sldId id="269" r:id="rId19"/>
    <p:sldId id="266" r:id="rId20"/>
    <p:sldId id="270" r:id="rId21"/>
    <p:sldId id="273" r:id="rId22"/>
    <p:sldId id="276" r:id="rId23"/>
    <p:sldId id="277" r:id="rId24"/>
    <p:sldId id="279" r:id="rId25"/>
    <p:sldId id="274" r:id="rId26"/>
    <p:sldId id="282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62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8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33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4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31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8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77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1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05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33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71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D7CC-E663-4536-9C52-A10BA65E7B0C}" type="datetimeFigureOut">
              <a:rPr lang="es-MX" smtClean="0"/>
              <a:t>10/11/2018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6F85-0AFA-4864-8636-95728BF1FB5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50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2" y="612522"/>
            <a:ext cx="6844661" cy="2387600"/>
          </a:xfrm>
        </p:spPr>
        <p:txBody>
          <a:bodyPr/>
          <a:lstStyle/>
          <a:p>
            <a:r>
              <a:rPr lang="cs-CZ" dirty="0" smtClean="0"/>
              <a:t>Ekonomický (ne)vývoj Latinské Ameriky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443" y="3204446"/>
            <a:ext cx="6069027" cy="1664936"/>
          </a:xfrm>
        </p:spPr>
        <p:txBody>
          <a:bodyPr/>
          <a:lstStyle/>
          <a:p>
            <a:r>
              <a:rPr lang="cs-CZ" dirty="0" smtClean="0"/>
              <a:t>Ztracené století</a:t>
            </a:r>
            <a:endParaRPr lang="es-MX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469900"/>
            <a:ext cx="5080000" cy="5918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7" y="3560707"/>
            <a:ext cx="5583950" cy="32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8" y="0"/>
            <a:ext cx="6988074" cy="6988074"/>
          </a:xfrm>
        </p:spPr>
      </p:pic>
    </p:spTree>
    <p:extLst>
      <p:ext uri="{BB962C8B-B14F-4D97-AF65-F5344CB8AC3E}">
        <p14:creationId xmlns:p14="http://schemas.microsoft.com/office/powerpoint/2010/main" val="21127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19" y="0"/>
            <a:ext cx="7351325" cy="6926782"/>
          </a:xfrm>
        </p:spPr>
      </p:pic>
    </p:spTree>
    <p:extLst>
      <p:ext uri="{BB962C8B-B14F-4D97-AF65-F5344CB8AC3E}">
        <p14:creationId xmlns:p14="http://schemas.microsoft.com/office/powerpoint/2010/main" val="24273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Luque\Pracovni pocitac\Pracovni pocitac Mexiko\Záloha externí Pracovního Počítače Mexiko\Skola\Presentations\Latin America\14_Social patterns presentation\01Social 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22" y="0"/>
            <a:ext cx="6137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02"/>
            <a:ext cx="7888047" cy="55847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47" y="1986224"/>
            <a:ext cx="4233029" cy="36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53" y="0"/>
            <a:ext cx="6863586" cy="6858000"/>
          </a:xfrm>
        </p:spPr>
      </p:pic>
    </p:spTree>
    <p:extLst>
      <p:ext uri="{BB962C8B-B14F-4D97-AF65-F5344CB8AC3E}">
        <p14:creationId xmlns:p14="http://schemas.microsoft.com/office/powerpoint/2010/main" val="9188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055" y="0"/>
            <a:ext cx="6077118" cy="1325563"/>
          </a:xfrm>
        </p:spPr>
        <p:txBody>
          <a:bodyPr/>
          <a:lstStyle/>
          <a:p>
            <a:r>
              <a:rPr lang="cs-CZ" dirty="0" smtClean="0"/>
              <a:t>Přijatá opatření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948" y="1286634"/>
            <a:ext cx="7771052" cy="557136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Neoliberalismus, </a:t>
            </a:r>
            <a:r>
              <a:rPr lang="cs-CZ" dirty="0" err="1" smtClean="0"/>
              <a:t>shock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endParaRPr lang="cs-CZ" dirty="0" smtClean="0"/>
          </a:p>
          <a:p>
            <a:pPr lvl="0"/>
            <a:r>
              <a:rPr lang="cs-CZ" dirty="0" smtClean="0"/>
              <a:t>Otevření Latinské Ameriky</a:t>
            </a:r>
            <a:r>
              <a:rPr lang="en-US" dirty="0" smtClean="0"/>
              <a:t>, </a:t>
            </a:r>
            <a:r>
              <a:rPr lang="en-US" dirty="0"/>
              <a:t>1985 General Agreement on Tariffs and Trade (GATT)</a:t>
            </a:r>
            <a:endParaRPr lang="es-MX" dirty="0"/>
          </a:p>
          <a:p>
            <a:pPr lvl="0"/>
            <a:r>
              <a:rPr lang="cs-CZ" dirty="0" smtClean="0"/>
              <a:t>Přeskočení industrializace a orientace na služby</a:t>
            </a:r>
          </a:p>
          <a:p>
            <a:pPr lvl="0"/>
            <a:r>
              <a:rPr lang="cs-CZ" dirty="0" smtClean="0"/>
              <a:t>Nová odvětví – turismus, telekomunikace, IT</a:t>
            </a:r>
            <a:endParaRPr lang="es-MX" dirty="0"/>
          </a:p>
          <a:p>
            <a:pPr lvl="0"/>
            <a:r>
              <a:rPr lang="cs-CZ" dirty="0" smtClean="0"/>
              <a:t>Liberalizací začaly stoupat přímé zahraniční investice </a:t>
            </a:r>
            <a:r>
              <a:rPr lang="en-US" dirty="0" smtClean="0"/>
              <a:t>a</a:t>
            </a:r>
            <a:r>
              <a:rPr lang="cs-CZ" dirty="0" smtClean="0"/>
              <a:t> došlo k privatizaci průmyslu, bankovního sektoru a infrastruktury – pouze ropné společnosti zůstaly zachovány</a:t>
            </a:r>
            <a:endParaRPr lang="es-MX" dirty="0"/>
          </a:p>
          <a:p>
            <a:pPr lvl="0"/>
            <a:r>
              <a:rPr lang="es-MX" dirty="0"/>
              <a:t>Nicholas </a:t>
            </a:r>
            <a:r>
              <a:rPr lang="en-US" dirty="0" smtClean="0"/>
              <a:t>Brady </a:t>
            </a:r>
            <a:r>
              <a:rPr lang="en-US" dirty="0"/>
              <a:t>plan – </a:t>
            </a:r>
            <a:r>
              <a:rPr lang="cs-CZ" dirty="0" smtClean="0"/>
              <a:t>odepsání dluhů</a:t>
            </a:r>
            <a:endParaRPr lang="es-MX" dirty="0"/>
          </a:p>
          <a:p>
            <a:pPr lvl="0"/>
            <a:r>
              <a:rPr lang="cs-CZ" dirty="0" smtClean="0"/>
              <a:t>Ekonomické organizace</a:t>
            </a:r>
            <a:r>
              <a:rPr lang="en-US" dirty="0" smtClean="0"/>
              <a:t> </a:t>
            </a:r>
            <a:r>
              <a:rPr lang="en-US" dirty="0"/>
              <a:t>– NAFTA, MERCOSUR, CACM, Andean community, ALBA etc..., </a:t>
            </a:r>
            <a:endParaRPr lang="es-MX" dirty="0"/>
          </a:p>
          <a:p>
            <a:pPr lvl="0"/>
            <a:r>
              <a:rPr lang="en-US" dirty="0" smtClean="0"/>
              <a:t>“</a:t>
            </a:r>
            <a:r>
              <a:rPr lang="cs-CZ" dirty="0" smtClean="0"/>
              <a:t>výměna zboží a služeb k uspokojení potřeb lidí“ měla být prováděna na základě </a:t>
            </a:r>
            <a:r>
              <a:rPr lang="en-US" dirty="0" smtClean="0"/>
              <a:t>“</a:t>
            </a:r>
            <a:r>
              <a:rPr lang="en-US" dirty="0"/>
              <a:t>solidarity, reciprocity, </a:t>
            </a:r>
            <a:r>
              <a:rPr lang="cs-CZ" dirty="0" smtClean="0"/>
              <a:t>a výměny technologií.</a:t>
            </a:r>
            <a:r>
              <a:rPr lang="en-US" dirty="0" smtClean="0"/>
              <a:t>”</a:t>
            </a:r>
            <a:r>
              <a:rPr lang="cs-CZ" dirty="0" smtClean="0"/>
              <a:t> – úplně tomu tak nebylo</a:t>
            </a:r>
            <a:endParaRPr lang="es-MX" dirty="0"/>
          </a:p>
          <a:p>
            <a:pPr lvl="0"/>
            <a:r>
              <a:rPr lang="en-US" dirty="0" err="1" smtClean="0"/>
              <a:t>Bilater</a:t>
            </a:r>
            <a:r>
              <a:rPr lang="cs-CZ" dirty="0" err="1" smtClean="0"/>
              <a:t>ální</a:t>
            </a:r>
            <a:r>
              <a:rPr lang="cs-CZ" dirty="0" smtClean="0"/>
              <a:t> a multilaterální dohody o volném obchodu – USA, Evropa, Asie, Kanada</a:t>
            </a:r>
            <a:endParaRPr lang="es-MX" dirty="0"/>
          </a:p>
          <a:p>
            <a:pPr lvl="0"/>
            <a:r>
              <a:rPr lang="cs-CZ" dirty="0" smtClean="0"/>
              <a:t>Růst z</a:t>
            </a:r>
            <a:r>
              <a:rPr lang="en-US" dirty="0" smtClean="0"/>
              <a:t> </a:t>
            </a:r>
            <a:r>
              <a:rPr lang="en-US" dirty="0"/>
              <a:t>2.4 % </a:t>
            </a:r>
            <a:r>
              <a:rPr lang="cs-CZ" dirty="0" smtClean="0"/>
              <a:t>na</a:t>
            </a:r>
            <a:r>
              <a:rPr lang="en-US" dirty="0" smtClean="0"/>
              <a:t> </a:t>
            </a:r>
            <a:r>
              <a:rPr lang="en-US" dirty="0"/>
              <a:t>0.5 %</a:t>
            </a:r>
            <a:endParaRPr lang="es-MX" dirty="0"/>
          </a:p>
          <a:p>
            <a:pPr lvl="0"/>
            <a:r>
              <a:rPr lang="cs-CZ" dirty="0" smtClean="0"/>
              <a:t>Kolumbie, </a:t>
            </a:r>
            <a:r>
              <a:rPr lang="en-US" dirty="0" smtClean="0"/>
              <a:t>Chile</a:t>
            </a:r>
            <a:r>
              <a:rPr lang="cs-CZ" dirty="0" smtClean="0"/>
              <a:t>, Brazílie, Mexiko, Dominikánská republika – zvládnuté reformy</a:t>
            </a:r>
            <a:endParaRPr lang="es-MX" dirty="0"/>
          </a:p>
          <a:p>
            <a:endParaRPr lang="es-MX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578"/>
            <a:ext cx="4420948" cy="40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6" y="352874"/>
            <a:ext cx="10795026" cy="6072202"/>
          </a:xfrm>
        </p:spPr>
      </p:pic>
    </p:spTree>
    <p:extLst>
      <p:ext uri="{BB962C8B-B14F-4D97-AF65-F5344CB8AC3E}">
        <p14:creationId xmlns:p14="http://schemas.microsoft.com/office/powerpoint/2010/main" val="17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75" y="373217"/>
            <a:ext cx="10515600" cy="1325563"/>
          </a:xfrm>
        </p:spPr>
        <p:txBody>
          <a:bodyPr/>
          <a:lstStyle/>
          <a:p>
            <a:r>
              <a:rPr lang="cs-CZ" dirty="0" smtClean="0"/>
              <a:t>Nové milénium </a:t>
            </a:r>
            <a:r>
              <a:rPr lang="en-US" dirty="0" smtClean="0"/>
              <a:t>– </a:t>
            </a:r>
            <a:r>
              <a:rPr lang="cs-CZ" dirty="0" smtClean="0"/>
              <a:t>od stability ke krizi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54" y="1825624"/>
            <a:ext cx="8707030" cy="50571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Růst HDP </a:t>
            </a:r>
            <a:r>
              <a:rPr lang="en-US" dirty="0" smtClean="0"/>
              <a:t>4 %</a:t>
            </a:r>
            <a:r>
              <a:rPr lang="cs-CZ" dirty="0" smtClean="0"/>
              <a:t> v průměru</a:t>
            </a:r>
            <a:r>
              <a:rPr lang="en-US" dirty="0" smtClean="0"/>
              <a:t>, </a:t>
            </a:r>
            <a:r>
              <a:rPr lang="cs-CZ" dirty="0" smtClean="0"/>
              <a:t>ale propady </a:t>
            </a:r>
            <a:r>
              <a:rPr lang="en-US" dirty="0" smtClean="0"/>
              <a:t>2008-9 </a:t>
            </a:r>
            <a:r>
              <a:rPr lang="cs-CZ" dirty="0" smtClean="0"/>
              <a:t>(</a:t>
            </a:r>
            <a:r>
              <a:rPr lang="en-US" dirty="0" smtClean="0"/>
              <a:t>–1%</a:t>
            </a:r>
            <a:r>
              <a:rPr lang="cs-CZ" dirty="0" smtClean="0"/>
              <a:t>)</a:t>
            </a:r>
          </a:p>
          <a:p>
            <a:pPr lvl="0"/>
            <a:r>
              <a:rPr lang="en-US" dirty="0" smtClean="0"/>
              <a:t>2011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cs-CZ" dirty="0" smtClean="0"/>
              <a:t>Latinská Amerika se rychle otřepala z krize, měla zachránit Evropu před bankrotem</a:t>
            </a:r>
            <a:endParaRPr lang="es-MX" dirty="0"/>
          </a:p>
          <a:p>
            <a:r>
              <a:rPr lang="cs-CZ" dirty="0" smtClean="0"/>
              <a:t>Po </a:t>
            </a:r>
            <a:r>
              <a:rPr lang="cs-CZ" dirty="0"/>
              <a:t>2014 </a:t>
            </a:r>
            <a:r>
              <a:rPr lang="cs-CZ" dirty="0" smtClean="0"/>
              <a:t>ale opět všechno jinak – turbulence častější </a:t>
            </a:r>
          </a:p>
          <a:p>
            <a:r>
              <a:rPr lang="cs-CZ" dirty="0" smtClean="0"/>
              <a:t>Ceny </a:t>
            </a:r>
            <a:r>
              <a:rPr lang="cs-CZ" dirty="0"/>
              <a:t>ropy jdou </a:t>
            </a:r>
            <a:r>
              <a:rPr lang="cs-CZ" dirty="0" smtClean="0"/>
              <a:t>dolů – poznamenána Venezuela, Karibik – Kuba, Argentina, Brazílie, a trochu i Mexiko</a:t>
            </a:r>
            <a:endParaRPr lang="es-MX" dirty="0"/>
          </a:p>
          <a:p>
            <a:pPr lvl="0"/>
            <a:r>
              <a:rPr lang="cs-CZ" dirty="0" smtClean="0"/>
              <a:t>Nedostatek konzumu – střední třída se nerozšiřuje díky sociálním programům</a:t>
            </a:r>
          </a:p>
          <a:p>
            <a:r>
              <a:rPr lang="cs-CZ" dirty="0" smtClean="0"/>
              <a:t>Krize spolupráce – MERCOSUR, Čína zpomaluje a náhrada není</a:t>
            </a:r>
            <a:endParaRPr lang="es-MX" dirty="0"/>
          </a:p>
          <a:p>
            <a:r>
              <a:rPr lang="cs-CZ" dirty="0" smtClean="0"/>
              <a:t>2014 - </a:t>
            </a:r>
            <a:r>
              <a:rPr lang="en-US" dirty="0" smtClean="0"/>
              <a:t>LA </a:t>
            </a:r>
            <a:r>
              <a:rPr lang="en-US" dirty="0"/>
              <a:t>2,7 % </a:t>
            </a:r>
            <a:r>
              <a:rPr lang="cs-CZ" dirty="0" smtClean="0"/>
              <a:t>bez velkých hráčů </a:t>
            </a:r>
            <a:r>
              <a:rPr lang="en-US" dirty="0" smtClean="0"/>
              <a:t>3,5 %</a:t>
            </a:r>
            <a:endParaRPr lang="en-US" dirty="0"/>
          </a:p>
          <a:p>
            <a:pPr lvl="0"/>
            <a:r>
              <a:rPr lang="cs-CZ" dirty="0" smtClean="0"/>
              <a:t>2016 (-</a:t>
            </a:r>
            <a:r>
              <a:rPr lang="en-US" dirty="0"/>
              <a:t>0,7%</a:t>
            </a:r>
            <a:r>
              <a:rPr lang="cs-CZ" dirty="0"/>
              <a:t>); 2017 (1,8</a:t>
            </a:r>
            <a:r>
              <a:rPr lang="cs-CZ" dirty="0" smtClean="0"/>
              <a:t>%)</a:t>
            </a:r>
            <a:endParaRPr lang="cs-CZ" dirty="0"/>
          </a:p>
          <a:p>
            <a:pPr lvl="0"/>
            <a:r>
              <a:rPr lang="cs-CZ" dirty="0" smtClean="0"/>
              <a:t>Reálné plány řešení: ekonomické plány nastavené na delší dobu; přeměnit exportní ekonomiku na vzdělanostní a investiční; stimulace spotřeby obyvatelstva</a:t>
            </a:r>
          </a:p>
          <a:p>
            <a:pPr lvl="0"/>
            <a:r>
              <a:rPr lang="cs-CZ" dirty="0" smtClean="0"/>
              <a:t>Utopické plány: </a:t>
            </a:r>
            <a:r>
              <a:rPr lang="cs-CZ" dirty="0" err="1" smtClean="0"/>
              <a:t>Latinoamerická</a:t>
            </a:r>
            <a:r>
              <a:rPr lang="cs-CZ" dirty="0" smtClean="0"/>
              <a:t> spolupráce (</a:t>
            </a:r>
            <a:r>
              <a:rPr lang="cs-CZ" dirty="0" err="1" smtClean="0"/>
              <a:t>Odebrecht</a:t>
            </a:r>
            <a:r>
              <a:rPr lang="cs-CZ" dirty="0" smtClean="0"/>
              <a:t>), </a:t>
            </a:r>
            <a:r>
              <a:rPr lang="cs-CZ" dirty="0" err="1" smtClean="0"/>
              <a:t>zero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es-MX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34" y="597461"/>
            <a:ext cx="3455742" cy="29144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52" y="4382137"/>
            <a:ext cx="2882563" cy="25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Luque\Škola\Učení\___IBRA\Problémy a příležitosti současného Mexika\03 ekonomika Mexika\GDP 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68" y="0"/>
            <a:ext cx="8286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dvou ekonomik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809396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Mexiko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Brazílie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GDP (2015, 2016, 2017, 2018)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3,27; 3; 2,1; 2,2 %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-3,55; -3,5; 0,9; 2,2 %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Rating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Moody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Baa2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Struktura ekonomiky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Reformy a diverzifikace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Exportní ekonomika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Konzum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Roste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Stagnuje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Záměry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Tequila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agreement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Olympijské hry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LA</a:t>
                      </a:r>
                      <a:r>
                        <a:rPr lang="cs-CZ" baseline="0" dirty="0" smtClean="0"/>
                        <a:t> ekonomické vztahy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Pacifická aliance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MERCOSUR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Vztahy</a:t>
                      </a:r>
                      <a:r>
                        <a:rPr lang="cs-CZ" baseline="0" dirty="0" smtClean="0"/>
                        <a:t> se světem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FTA EU, NAFTA-USMCA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BRICS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5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polovina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498" y="1825625"/>
            <a:ext cx="8338484" cy="43513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Exportní ekonomiky, často </a:t>
            </a:r>
            <a:r>
              <a:rPr lang="cs-CZ" dirty="0" err="1" smtClean="0"/>
              <a:t>agro</a:t>
            </a:r>
            <a:r>
              <a:rPr lang="cs-CZ" dirty="0" smtClean="0"/>
              <a:t>-export, často jedna komodita</a:t>
            </a:r>
          </a:p>
          <a:p>
            <a:pPr lvl="0"/>
            <a:r>
              <a:rPr lang="cs-CZ" dirty="0" smtClean="0"/>
              <a:t>Industrializace – zahraniční kapitál je postavil, zahraniční průmysl vyrobil stroje, zahraniční obchodníci měli zisky z dolů, plantáží</a:t>
            </a:r>
          </a:p>
          <a:p>
            <a:pPr lvl="0"/>
            <a:r>
              <a:rPr lang="cs-CZ" dirty="0" smtClean="0"/>
              <a:t>Železniční síť – pro snadnější dopravu zboží, podobně přístavy</a:t>
            </a:r>
            <a:endParaRPr lang="cs-CZ" dirty="0"/>
          </a:p>
          <a:p>
            <a:pPr lvl="0"/>
            <a:r>
              <a:rPr lang="cs-CZ" dirty="0" smtClean="0"/>
              <a:t>Světové války znamenaly růst ekonomiky - Argentina</a:t>
            </a:r>
          </a:p>
          <a:p>
            <a:pPr lvl="0"/>
            <a:r>
              <a:rPr lang="cs-CZ" dirty="0" smtClean="0"/>
              <a:t>Mezi válkami problémy – hospodářská krize – protekcionismus, znárodňování</a:t>
            </a:r>
            <a:endParaRPr lang="cs-CZ" dirty="0"/>
          </a:p>
          <a:p>
            <a:pPr lvl="0"/>
            <a:r>
              <a:rPr lang="cs-CZ" dirty="0" smtClean="0"/>
              <a:t>Hlavním partnerem se stávají Spojené státy a Německo - ASKI</a:t>
            </a:r>
          </a:p>
          <a:p>
            <a:pPr lvl="0"/>
            <a:r>
              <a:rPr lang="cs-CZ" dirty="0" smtClean="0"/>
              <a:t>Velká Británie je postupně v ústraní (vyjma jihu)</a:t>
            </a:r>
            <a:endParaRPr lang="cs-CZ" dirty="0"/>
          </a:p>
          <a:p>
            <a:r>
              <a:rPr lang="en-US" dirty="0" err="1"/>
              <a:t>Brazeros</a:t>
            </a:r>
            <a:r>
              <a:rPr lang="en-US" dirty="0"/>
              <a:t> program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81" y="-89012"/>
            <a:ext cx="3546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7" y="0"/>
            <a:ext cx="10866383" cy="6858000"/>
          </a:xfrm>
        </p:spPr>
      </p:pic>
    </p:spTree>
    <p:extLst>
      <p:ext uri="{BB962C8B-B14F-4D97-AF65-F5344CB8AC3E}">
        <p14:creationId xmlns:p14="http://schemas.microsoft.com/office/powerpoint/2010/main" val="9753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76" y="0"/>
            <a:ext cx="6639024" cy="6845063"/>
          </a:xfrm>
        </p:spPr>
      </p:pic>
    </p:spTree>
    <p:extLst>
      <p:ext uri="{BB962C8B-B14F-4D97-AF65-F5344CB8AC3E}">
        <p14:creationId xmlns:p14="http://schemas.microsoft.com/office/powerpoint/2010/main" val="39043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3" y="242760"/>
            <a:ext cx="11249023" cy="6374447"/>
          </a:xfrm>
        </p:spPr>
      </p:pic>
    </p:spTree>
    <p:extLst>
      <p:ext uri="{BB962C8B-B14F-4D97-AF65-F5344CB8AC3E}">
        <p14:creationId xmlns:p14="http://schemas.microsoft.com/office/powerpoint/2010/main" val="36714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44" y="0"/>
            <a:ext cx="6770620" cy="6874493"/>
          </a:xfrm>
        </p:spPr>
      </p:pic>
    </p:spTree>
    <p:extLst>
      <p:ext uri="{BB962C8B-B14F-4D97-AF65-F5344CB8AC3E}">
        <p14:creationId xmlns:p14="http://schemas.microsoft.com/office/powerpoint/2010/main" val="31055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91" y="0"/>
            <a:ext cx="7619662" cy="6899258"/>
          </a:xfrm>
        </p:spPr>
      </p:pic>
    </p:spTree>
    <p:extLst>
      <p:ext uri="{BB962C8B-B14F-4D97-AF65-F5344CB8AC3E}">
        <p14:creationId xmlns:p14="http://schemas.microsoft.com/office/powerpoint/2010/main" val="27033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5" y="0"/>
            <a:ext cx="10496743" cy="6858303"/>
          </a:xfrm>
        </p:spPr>
      </p:pic>
    </p:spTree>
    <p:extLst>
      <p:ext uri="{BB962C8B-B14F-4D97-AF65-F5344CB8AC3E}">
        <p14:creationId xmlns:p14="http://schemas.microsoft.com/office/powerpoint/2010/main" val="294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5" y="703485"/>
            <a:ext cx="9905780" cy="5430277"/>
          </a:xfrm>
        </p:spPr>
      </p:pic>
    </p:spTree>
    <p:extLst>
      <p:ext uri="{BB962C8B-B14F-4D97-AF65-F5344CB8AC3E}">
        <p14:creationId xmlns:p14="http://schemas.microsoft.com/office/powerpoint/2010/main" val="6988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2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16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1" y="-1"/>
            <a:ext cx="9466988" cy="6874713"/>
          </a:xfrm>
        </p:spPr>
      </p:pic>
    </p:spTree>
    <p:extLst>
      <p:ext uri="{BB962C8B-B14F-4D97-AF65-F5344CB8AC3E}">
        <p14:creationId xmlns:p14="http://schemas.microsoft.com/office/powerpoint/2010/main" val="28617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druhé světové válce 45-73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1634590"/>
            <a:ext cx="9734719" cy="522340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Začíná vlastní industrializace </a:t>
            </a:r>
            <a:r>
              <a:rPr lang="en-US" dirty="0" smtClean="0"/>
              <a:t>1939</a:t>
            </a:r>
            <a:r>
              <a:rPr lang="cs-CZ" dirty="0" smtClean="0"/>
              <a:t> i díky válce</a:t>
            </a:r>
            <a:endParaRPr lang="es-MX" dirty="0"/>
          </a:p>
          <a:p>
            <a:r>
              <a:rPr lang="es-MX" dirty="0" smtClean="0"/>
              <a:t>ISI </a:t>
            </a:r>
            <a:r>
              <a:rPr lang="es-MX" dirty="0"/>
              <a:t>- </a:t>
            </a:r>
            <a:r>
              <a:rPr lang="es-MX" dirty="0" err="1"/>
              <a:t>Import</a:t>
            </a:r>
            <a:r>
              <a:rPr lang="es-MX" dirty="0"/>
              <a:t> </a:t>
            </a:r>
            <a:r>
              <a:rPr lang="es-MX" dirty="0" err="1"/>
              <a:t>substitution</a:t>
            </a:r>
            <a:r>
              <a:rPr lang="es-MX" dirty="0"/>
              <a:t> </a:t>
            </a:r>
            <a:r>
              <a:rPr lang="es-MX" dirty="0" err="1" smtClean="0"/>
              <a:t>industrialization</a:t>
            </a:r>
            <a:endParaRPr lang="es-MX" dirty="0" smtClean="0"/>
          </a:p>
          <a:p>
            <a:r>
              <a:rPr lang="es-MX" dirty="0" smtClean="0"/>
              <a:t>ISA – </a:t>
            </a:r>
            <a:r>
              <a:rPr lang="es-MX" dirty="0" err="1" smtClean="0"/>
              <a:t>Import</a:t>
            </a:r>
            <a:r>
              <a:rPr lang="es-MX" dirty="0" smtClean="0"/>
              <a:t> </a:t>
            </a:r>
            <a:r>
              <a:rPr lang="es-MX" dirty="0" err="1" smtClean="0"/>
              <a:t>substitution</a:t>
            </a:r>
            <a:r>
              <a:rPr lang="es-MX" dirty="0" smtClean="0"/>
              <a:t> </a:t>
            </a:r>
            <a:r>
              <a:rPr lang="es-MX" dirty="0" smtClean="0"/>
              <a:t>agricultura</a:t>
            </a:r>
            <a:endParaRPr lang="cs-CZ" dirty="0" smtClean="0"/>
          </a:p>
          <a:p>
            <a:r>
              <a:rPr lang="cs-CZ" dirty="0" err="1" smtClean="0"/>
              <a:t>Desarrollismo</a:t>
            </a:r>
            <a:r>
              <a:rPr lang="cs-CZ" dirty="0" smtClean="0"/>
              <a:t> – název v LA</a:t>
            </a:r>
            <a:endParaRPr lang="es-MX" dirty="0" smtClean="0"/>
          </a:p>
          <a:p>
            <a:pPr lvl="0"/>
            <a:r>
              <a:rPr lang="cs-CZ" dirty="0" smtClean="0"/>
              <a:t>Průmysl </a:t>
            </a:r>
            <a:r>
              <a:rPr lang="en-US" dirty="0" err="1" smtClean="0"/>
              <a:t>Mexi</a:t>
            </a:r>
            <a:r>
              <a:rPr lang="cs-CZ" dirty="0" smtClean="0"/>
              <a:t>k</a:t>
            </a:r>
            <a:r>
              <a:rPr lang="en-US" dirty="0" smtClean="0"/>
              <a:t>o</a:t>
            </a:r>
            <a:r>
              <a:rPr lang="en-US" dirty="0"/>
              <a:t>, Argentina </a:t>
            </a:r>
            <a:r>
              <a:rPr lang="en-US" dirty="0" smtClean="0"/>
              <a:t>a</a:t>
            </a:r>
            <a:r>
              <a:rPr lang="cs-CZ" dirty="0" smtClean="0"/>
              <a:t> Brazílie </a:t>
            </a:r>
            <a:r>
              <a:rPr lang="en-US" dirty="0" smtClean="0"/>
              <a:t>– </a:t>
            </a:r>
            <a:r>
              <a:rPr lang="en-US" dirty="0"/>
              <a:t>80 % </a:t>
            </a:r>
            <a:r>
              <a:rPr lang="cs-CZ" dirty="0" smtClean="0"/>
              <a:t>z celého regionu</a:t>
            </a:r>
            <a:r>
              <a:rPr lang="en-US" dirty="0" smtClean="0"/>
              <a:t> </a:t>
            </a:r>
            <a:r>
              <a:rPr lang="en-US" dirty="0"/>
              <a:t>1970</a:t>
            </a:r>
            <a:endParaRPr lang="es-MX" dirty="0"/>
          </a:p>
          <a:p>
            <a:pPr lvl="0"/>
            <a:r>
              <a:rPr lang="en-US" dirty="0"/>
              <a:t>Chile, </a:t>
            </a:r>
            <a:r>
              <a:rPr lang="cs-CZ" dirty="0" smtClean="0"/>
              <a:t>Kolumbie, Peru, </a:t>
            </a:r>
            <a:r>
              <a:rPr lang="en-US" dirty="0" smtClean="0"/>
              <a:t>Venezuela </a:t>
            </a:r>
            <a:r>
              <a:rPr lang="en-US" dirty="0"/>
              <a:t>– 16 </a:t>
            </a:r>
            <a:r>
              <a:rPr lang="en-US" dirty="0" smtClean="0"/>
              <a:t>%</a:t>
            </a:r>
            <a:endParaRPr lang="cs-CZ" dirty="0" smtClean="0"/>
          </a:p>
          <a:p>
            <a:r>
              <a:rPr lang="cs-CZ" dirty="0" smtClean="0"/>
              <a:t>Různá úroveň industrializace – většinou </a:t>
            </a:r>
            <a:r>
              <a:rPr lang="en-US" dirty="0" err="1" smtClean="0"/>
              <a:t>textil</a:t>
            </a:r>
            <a:r>
              <a:rPr lang="cs-CZ" dirty="0" smtClean="0"/>
              <a:t>ní</a:t>
            </a:r>
            <a:r>
              <a:rPr lang="en-US" dirty="0" smtClean="0"/>
              <a:t>, </a:t>
            </a:r>
            <a:r>
              <a:rPr lang="cs-CZ" dirty="0" smtClean="0"/>
              <a:t>potravinářský, kožedělný</a:t>
            </a:r>
            <a:r>
              <a:rPr lang="en-US" dirty="0" smtClean="0"/>
              <a:t>, </a:t>
            </a:r>
            <a:r>
              <a:rPr lang="cs-CZ" dirty="0" smtClean="0"/>
              <a:t>stavebnictví</a:t>
            </a:r>
            <a:r>
              <a:rPr lang="en-US" dirty="0" smtClean="0"/>
              <a:t>, </a:t>
            </a:r>
            <a:r>
              <a:rPr lang="cs-CZ" dirty="0" smtClean="0"/>
              <a:t>zemědělské stroje, auta, motory</a:t>
            </a:r>
            <a:endParaRPr lang="cs-CZ" dirty="0"/>
          </a:p>
          <a:p>
            <a:r>
              <a:rPr lang="en-US" dirty="0" smtClean="0"/>
              <a:t>Technologic</a:t>
            </a:r>
            <a:r>
              <a:rPr lang="cs-CZ" dirty="0" err="1" smtClean="0"/>
              <a:t>ká</a:t>
            </a:r>
            <a:r>
              <a:rPr lang="cs-CZ" dirty="0" smtClean="0"/>
              <a:t> závislost</a:t>
            </a:r>
            <a:endParaRPr lang="cs-CZ" dirty="0"/>
          </a:p>
          <a:p>
            <a:pPr lvl="0"/>
            <a:r>
              <a:rPr lang="cs-CZ" dirty="0" smtClean="0"/>
              <a:t>Méně západní Evropy do 60. let – pak import přebytků</a:t>
            </a:r>
          </a:p>
          <a:p>
            <a:pPr lvl="0"/>
            <a:r>
              <a:rPr lang="cs-CZ" dirty="0" smtClean="0"/>
              <a:t>Dominují USA </a:t>
            </a:r>
            <a:r>
              <a:rPr lang="en-US" dirty="0" smtClean="0"/>
              <a:t>import/export</a:t>
            </a:r>
            <a:r>
              <a:rPr lang="cs-CZ" dirty="0" smtClean="0"/>
              <a:t>/investice – Aliance pro pokrok</a:t>
            </a:r>
            <a:endParaRPr lang="cs-CZ" dirty="0"/>
          </a:p>
          <a:p>
            <a:r>
              <a:rPr lang="en-US" dirty="0" err="1" smtClean="0"/>
              <a:t>Popu</a:t>
            </a:r>
            <a:r>
              <a:rPr lang="cs-CZ" dirty="0" smtClean="0"/>
              <a:t>lační boom </a:t>
            </a:r>
            <a:r>
              <a:rPr lang="en-US" dirty="0" smtClean="0"/>
              <a:t>61 </a:t>
            </a:r>
            <a:r>
              <a:rPr lang="cs-CZ" dirty="0" smtClean="0"/>
              <a:t>na</a:t>
            </a:r>
            <a:r>
              <a:rPr lang="en-US" dirty="0" smtClean="0"/>
              <a:t> </a:t>
            </a:r>
            <a:r>
              <a:rPr lang="en-US" dirty="0"/>
              <a:t>200 </a:t>
            </a:r>
            <a:r>
              <a:rPr lang="en-US" dirty="0" smtClean="0"/>
              <a:t>mil</a:t>
            </a:r>
            <a:r>
              <a:rPr lang="cs-CZ" dirty="0" smtClean="0"/>
              <a:t>ionů </a:t>
            </a:r>
            <a:r>
              <a:rPr lang="en-US" dirty="0" smtClean="0"/>
              <a:t>– </a:t>
            </a:r>
            <a:r>
              <a:rPr lang="cs-CZ" dirty="0" smtClean="0"/>
              <a:t>urbanizace, zemědělská modernizace pozadu, dovoz jídla, nezaměstnanost</a:t>
            </a:r>
            <a:r>
              <a:rPr lang="en-US" dirty="0" smtClean="0"/>
              <a:t>, </a:t>
            </a:r>
            <a:r>
              <a:rPr lang="cs-CZ" dirty="0" smtClean="0"/>
              <a:t>kvalita života na venkově i ve městech jde dolů</a:t>
            </a:r>
            <a:endParaRPr lang="es-MX" dirty="0"/>
          </a:p>
          <a:p>
            <a:endParaRPr lang="es-MX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36" y="242761"/>
            <a:ext cx="4685963" cy="27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50" y="513592"/>
            <a:ext cx="7112675" cy="6032863"/>
          </a:xfrm>
        </p:spPr>
      </p:pic>
    </p:spTree>
    <p:extLst>
      <p:ext uri="{BB962C8B-B14F-4D97-AF65-F5344CB8AC3E}">
        <p14:creationId xmlns:p14="http://schemas.microsoft.com/office/powerpoint/2010/main" val="30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Ropná krize </a:t>
            </a:r>
            <a:r>
              <a:rPr lang="es-MX" dirty="0" smtClean="0"/>
              <a:t>1973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3" y="1675995"/>
            <a:ext cx="8184419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 smtClean="0"/>
              <a:t>Válka </a:t>
            </a:r>
            <a:r>
              <a:rPr lang="cs-CZ" dirty="0" err="1" smtClean="0"/>
              <a:t>Yom</a:t>
            </a:r>
            <a:r>
              <a:rPr lang="cs-CZ" dirty="0" smtClean="0"/>
              <a:t> </a:t>
            </a:r>
            <a:r>
              <a:rPr lang="cs-CZ" dirty="0" err="1" smtClean="0"/>
              <a:t>Kippur</a:t>
            </a:r>
            <a:r>
              <a:rPr lang="cs-CZ" dirty="0" smtClean="0"/>
              <a:t> a odhad světových zásob</a:t>
            </a:r>
            <a:endParaRPr lang="es-MX" dirty="0"/>
          </a:p>
          <a:p>
            <a:pPr lvl="0"/>
            <a:r>
              <a:rPr lang="cs-CZ" dirty="0" smtClean="0"/>
              <a:t>Ceny ropy jdou nahoru, což v kombinaci s </a:t>
            </a:r>
            <a:r>
              <a:rPr lang="cs-CZ" dirty="0" err="1" smtClean="0"/>
              <a:t>volatilním</a:t>
            </a:r>
            <a:r>
              <a:rPr lang="cs-CZ" dirty="0" smtClean="0"/>
              <a:t> dolarem znamenalo podkopání dvou pilířů prosperity a konec poválečného systému z </a:t>
            </a:r>
            <a:r>
              <a:rPr lang="en-US" dirty="0" smtClean="0"/>
              <a:t>Bretton Woods</a:t>
            </a:r>
            <a:endParaRPr lang="es-MX" dirty="0"/>
          </a:p>
          <a:p>
            <a:pPr lvl="0"/>
            <a:r>
              <a:rPr lang="cs-CZ" dirty="0" smtClean="0"/>
              <a:t>Špatné pro ty země, které ropu nemají, ale špatné také pro ty, které jí mají dostatek – Mexiko, Venezuela</a:t>
            </a:r>
            <a:endParaRPr lang="es-MX" dirty="0"/>
          </a:p>
          <a:p>
            <a:pPr lvl="0"/>
            <a:r>
              <a:rPr lang="cs-CZ" dirty="0" smtClean="0"/>
              <a:t>1982 další krize, tentokrát dluhová – z Mexika jako lavina – nestabilita, častější výkyvy, inflace, provázání s dolarem</a:t>
            </a:r>
            <a:endParaRPr lang="es-MX" dirty="0"/>
          </a:p>
          <a:p>
            <a:pPr lvl="0"/>
            <a:r>
              <a:rPr lang="cs-CZ" dirty="0" smtClean="0"/>
              <a:t>Ceny surovin klesají, banky nechtějí půjčovat – pouze IMF ale s podmínkami</a:t>
            </a:r>
            <a:endParaRPr lang="es-MX" dirty="0"/>
          </a:p>
          <a:p>
            <a:pPr lvl="0"/>
            <a:r>
              <a:rPr lang="cs-CZ" dirty="0" smtClean="0"/>
              <a:t>Klesly příjmy; hospodářský rozvoj stagnuje; pokles exportů – nezaměstnanost – pokles importů (nemohli si je dovolit) a do toho ještě inflace, která zredukovala kupní sílu střední třídy</a:t>
            </a:r>
            <a:endParaRPr lang="es-MX" dirty="0"/>
          </a:p>
          <a:p>
            <a:pPr lvl="0"/>
            <a:r>
              <a:rPr lang="en-US" dirty="0" smtClean="0"/>
              <a:t>Re</a:t>
            </a:r>
            <a:r>
              <a:rPr lang="cs-CZ" dirty="0" err="1" smtClean="0"/>
              <a:t>álné</a:t>
            </a:r>
            <a:r>
              <a:rPr lang="cs-CZ" dirty="0" smtClean="0"/>
              <a:t> příjmy ve městech klesly o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cs-CZ" dirty="0" smtClean="0"/>
              <a:t>až</a:t>
            </a:r>
            <a:r>
              <a:rPr lang="en-US" dirty="0" smtClean="0"/>
              <a:t> </a:t>
            </a:r>
            <a:r>
              <a:rPr lang="en-US" dirty="0"/>
              <a:t>40 </a:t>
            </a:r>
            <a:r>
              <a:rPr lang="en-US" dirty="0" smtClean="0"/>
              <a:t>p</a:t>
            </a:r>
            <a:r>
              <a:rPr lang="cs-CZ" dirty="0" err="1" smtClean="0"/>
              <a:t>rocent</a:t>
            </a:r>
            <a:endParaRPr lang="es-MX" dirty="0"/>
          </a:p>
          <a:p>
            <a:pPr lvl="0"/>
            <a:r>
              <a:rPr lang="cs-CZ" dirty="0" smtClean="0"/>
              <a:t>Investice, které by mohly být použity na místní rozvoj skončily u platby dluhu</a:t>
            </a:r>
            <a:endParaRPr lang="es-MX" dirty="0"/>
          </a:p>
          <a:p>
            <a:endParaRPr lang="es-MX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79" y="1373892"/>
            <a:ext cx="3872168" cy="46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8" y="-84966"/>
            <a:ext cx="10658919" cy="6942966"/>
          </a:xfrm>
        </p:spPr>
      </p:pic>
    </p:spTree>
    <p:extLst>
      <p:ext uri="{BB962C8B-B14F-4D97-AF65-F5344CB8AC3E}">
        <p14:creationId xmlns:p14="http://schemas.microsoft.com/office/powerpoint/2010/main" val="24079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32" y="357033"/>
            <a:ext cx="6258515" cy="1325563"/>
          </a:xfrm>
        </p:spPr>
        <p:txBody>
          <a:bodyPr/>
          <a:lstStyle/>
          <a:p>
            <a:r>
              <a:rPr lang="cs-CZ" dirty="0" smtClean="0"/>
              <a:t>Ztracená dekáda – 1973-2000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09" y="2662280"/>
            <a:ext cx="10515600" cy="4445798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Nárůst negativních jevů – chudoba neklesá</a:t>
            </a:r>
          </a:p>
          <a:p>
            <a:pPr lvl="0"/>
            <a:r>
              <a:rPr lang="en-US" dirty="0" smtClean="0"/>
              <a:t>Gini </a:t>
            </a:r>
            <a:r>
              <a:rPr lang="en-US" dirty="0"/>
              <a:t>index </a:t>
            </a:r>
            <a:r>
              <a:rPr lang="cs-CZ" dirty="0" smtClean="0"/>
              <a:t>se zvyšuje - průměr </a:t>
            </a:r>
            <a:r>
              <a:rPr lang="en-US" dirty="0" smtClean="0"/>
              <a:t>50.5</a:t>
            </a:r>
            <a:r>
              <a:rPr lang="en-US" dirty="0"/>
              <a:t>, </a:t>
            </a:r>
            <a:r>
              <a:rPr lang="en-US" dirty="0" err="1" smtClean="0"/>
              <a:t>Asi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en-US" dirty="0"/>
              <a:t>40.6 </a:t>
            </a:r>
            <a:r>
              <a:rPr lang="en-US" dirty="0" smtClean="0"/>
              <a:t>a</a:t>
            </a:r>
            <a:r>
              <a:rPr lang="cs-CZ" dirty="0" smtClean="0"/>
              <a:t> vyspělý svět </a:t>
            </a:r>
            <a:r>
              <a:rPr lang="en-US" dirty="0" smtClean="0"/>
              <a:t>33</a:t>
            </a:r>
            <a:endParaRPr lang="es-MX" dirty="0"/>
          </a:p>
          <a:p>
            <a:pPr lvl="0"/>
            <a:r>
              <a:rPr lang="cs-CZ" dirty="0" smtClean="0"/>
              <a:t>Srovnání – ČR – 25, </a:t>
            </a:r>
            <a:r>
              <a:rPr lang="en-US" dirty="0" smtClean="0"/>
              <a:t>USA </a:t>
            </a:r>
            <a:r>
              <a:rPr lang="en-US" dirty="0"/>
              <a:t>– </a:t>
            </a:r>
            <a:r>
              <a:rPr lang="cs-CZ" dirty="0" smtClean="0"/>
              <a:t>4</a:t>
            </a:r>
            <a:r>
              <a:rPr lang="en-US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URG </a:t>
            </a:r>
            <a:r>
              <a:rPr lang="en-US" dirty="0"/>
              <a:t>– </a:t>
            </a:r>
            <a:r>
              <a:rPr lang="cs-CZ" dirty="0" smtClean="0"/>
              <a:t>41</a:t>
            </a:r>
            <a:r>
              <a:rPr lang="en-US" dirty="0" smtClean="0"/>
              <a:t>, </a:t>
            </a:r>
            <a:r>
              <a:rPr lang="en-US" dirty="0"/>
              <a:t>BRA, </a:t>
            </a:r>
            <a:r>
              <a:rPr lang="cs-CZ" dirty="0" smtClean="0"/>
              <a:t>KOL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5</a:t>
            </a:r>
            <a:r>
              <a:rPr lang="cs-CZ" dirty="0" smtClean="0"/>
              <a:t>1</a:t>
            </a:r>
            <a:r>
              <a:rPr lang="en-US" dirty="0" smtClean="0"/>
              <a:t> </a:t>
            </a:r>
            <a:r>
              <a:rPr lang="en-US" dirty="0"/>
              <a:t>%</a:t>
            </a:r>
            <a:endParaRPr lang="es-MX" dirty="0"/>
          </a:p>
          <a:p>
            <a:pPr lvl="0"/>
            <a:r>
              <a:rPr lang="cs-CZ" dirty="0" smtClean="0"/>
              <a:t>Dopady: IMF v nemilosti, otevření ekonomik – konec protekcionismu, úsporná opatření – sociální programy</a:t>
            </a:r>
          </a:p>
          <a:p>
            <a:pPr lvl="0"/>
            <a:r>
              <a:rPr lang="cs-CZ" dirty="0" smtClean="0"/>
              <a:t>Růst informální ekonomiky: děti a dospělí musejí pracovat nelegálně, často v obchodě s drogami, </a:t>
            </a:r>
            <a:r>
              <a:rPr lang="en-US" dirty="0" err="1" smtClean="0"/>
              <a:t>prostitu</a:t>
            </a:r>
            <a:r>
              <a:rPr lang="cs-CZ" dirty="0" err="1" smtClean="0"/>
              <a:t>ci</a:t>
            </a:r>
            <a:endParaRPr lang="es-MX" dirty="0"/>
          </a:p>
          <a:p>
            <a:pPr lvl="0"/>
            <a:r>
              <a:rPr lang="cs-CZ" dirty="0" smtClean="0"/>
              <a:t>Nárůst násilných trestných činů a krádeží</a:t>
            </a:r>
            <a:endParaRPr lang="es-MX" dirty="0"/>
          </a:p>
          <a:p>
            <a:pPr lvl="0"/>
            <a:r>
              <a:rPr lang="cs-CZ" dirty="0" smtClean="0"/>
              <a:t>Nárůst migrace</a:t>
            </a:r>
            <a:r>
              <a:rPr lang="en-US" dirty="0" smtClean="0"/>
              <a:t> </a:t>
            </a:r>
            <a:r>
              <a:rPr lang="en-US" dirty="0"/>
              <a:t>– 3 </a:t>
            </a:r>
            <a:r>
              <a:rPr lang="cs-CZ" dirty="0" smtClean="0"/>
              <a:t>miliony v </a:t>
            </a:r>
            <a:r>
              <a:rPr lang="en-US" dirty="0" smtClean="0"/>
              <a:t>2000</a:t>
            </a:r>
            <a:r>
              <a:rPr lang="cs-CZ" dirty="0" smtClean="0"/>
              <a:t> – USA, Argentina</a:t>
            </a:r>
            <a:endParaRPr lang="es-MX" dirty="0"/>
          </a:p>
          <a:p>
            <a:endParaRPr lang="es-MX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41" y="0"/>
            <a:ext cx="5022457" cy="27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808</Words>
  <Application>Microsoft Office PowerPoint</Application>
  <PresentationFormat>Vlastní</PresentationFormat>
  <Paragraphs>88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Office Theme</vt:lpstr>
      <vt:lpstr>Ekonomický (ne)vývoj Latinské Ameriky</vt:lpstr>
      <vt:lpstr>První polovina století</vt:lpstr>
      <vt:lpstr>Prezentace aplikace PowerPoint</vt:lpstr>
      <vt:lpstr>Prezentace aplikace PowerPoint</vt:lpstr>
      <vt:lpstr>Po druhé světové válce 45-73</vt:lpstr>
      <vt:lpstr>Prezentace aplikace PowerPoint</vt:lpstr>
      <vt:lpstr>Ropná krize 1973</vt:lpstr>
      <vt:lpstr>Prezentace aplikace PowerPoint</vt:lpstr>
      <vt:lpstr>Ztracená dekáda – 1973-2000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Přijatá opatření</vt:lpstr>
      <vt:lpstr>Prezentace aplikace PowerPoint</vt:lpstr>
      <vt:lpstr>Nové milénium – od stability ke krizi</vt:lpstr>
      <vt:lpstr>Prezentace aplikace PowerPoint</vt:lpstr>
      <vt:lpstr>Příběh dvou ekonomik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Economy after 1973</dc:title>
  <dc:creator>Windows User</dc:creator>
  <cp:lastModifiedBy>Lukáš Perutka</cp:lastModifiedBy>
  <cp:revision>24</cp:revision>
  <dcterms:created xsi:type="dcterms:W3CDTF">2015-02-27T15:36:50Z</dcterms:created>
  <dcterms:modified xsi:type="dcterms:W3CDTF">2018-11-11T10:34:45Z</dcterms:modified>
</cp:coreProperties>
</file>