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70" r:id="rId3"/>
    <p:sldId id="358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270" r:id="rId18"/>
    <p:sldId id="306" r:id="rId19"/>
    <p:sldId id="30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Psohlavec" initials="LP" lastIdx="0" clrIdx="0">
    <p:extLst>
      <p:ext uri="{19B8F6BF-5375-455C-9EA6-DF929625EA0E}">
        <p15:presenceInfo xmlns:p15="http://schemas.microsoft.com/office/powerpoint/2012/main" userId="S-1-5-21-3262860406-1598241280-1932476951-1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83209" autoAdjust="0"/>
  </p:normalViewPr>
  <p:slideViewPr>
    <p:cSldViewPr snapToGrid="0">
      <p:cViewPr varScale="1">
        <p:scale>
          <a:sx n="81" d="100"/>
          <a:sy n="81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DCFA-5DEF-4E9F-B7D1-1058DB8FF2D0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14D3-38FC-4705-A534-3F0871674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8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988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80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4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015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68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462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sz="1200" dirty="0" smtClean="0"/>
              <a:t>Cílem hry však není hrát si, tj. vykonávat tuto činnost pro ni samu, ale je etapou k vážné činnosti…“ (</a:t>
            </a:r>
            <a:r>
              <a:rPr lang="cs-CZ" sz="1200" dirty="0" err="1" smtClean="0"/>
              <a:t>J.A.Komenský</a:t>
            </a:r>
            <a:r>
              <a:rPr lang="cs-CZ" sz="1200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cs-CZ" sz="1200" b="1" dirty="0" smtClean="0"/>
              <a:t>K povaze hry patří, že nevytváří žádné hodnoty, žádné dílo. Tím se liší od práce nebo umění</a:t>
            </a:r>
            <a:r>
              <a:rPr lang="cs-CZ" sz="1200" dirty="0" smtClean="0"/>
              <a:t>.“ (</a:t>
            </a:r>
            <a:r>
              <a:rPr lang="cs-CZ" sz="1200" dirty="0" err="1" smtClean="0"/>
              <a:t>R.Caillois</a:t>
            </a:r>
            <a:r>
              <a:rPr lang="cs-CZ" sz="1200" dirty="0" smtClean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200" dirty="0" smtClean="0"/>
              <a:t>„V kultu se zobrazuje nejpůvodnější forma lidské hry a moment neskutečnosti, který patří ke každé hře“ (</a:t>
            </a:r>
            <a:r>
              <a:rPr lang="cs-CZ" sz="1200" dirty="0" err="1" smtClean="0"/>
              <a:t>E.Fink</a:t>
            </a:r>
            <a:r>
              <a:rPr lang="cs-CZ" sz="1200" dirty="0" smtClean="0"/>
              <a:t>)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„Hra je jedna ze základních lidských činností, k nimž dále patří učení a práce; u dítěte smyslová činnost motivovaná především prožitky, u dospělých má hra závazná pravidla, cíl nikoli pragmatický, ale ve hře samé; hra je provázena pocity napětí a radosti; pozitivní důsledky pro relaxaci, rekreaci, duševní zdraví“ (Psychologický slovník)</a:t>
            </a:r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kern="0" dirty="0" smtClean="0">
                <a:cs typeface="Arial" panose="020B0604020202020204" pitchFamily="34" charset="0"/>
              </a:rPr>
              <a:t>„</a:t>
            </a:r>
            <a:r>
              <a:rPr lang="cs-CZ" altLang="cs-CZ" sz="1200" b="1" kern="0" dirty="0" smtClean="0">
                <a:cs typeface="Arial" panose="020B0604020202020204" pitchFamily="34" charset="0"/>
              </a:rPr>
              <a:t>Hra je svobodné jednání či zaměstnání, které v rámci určitého jasně vymezeného času a prostoru, které se koná podle svobodně přijatých, ale přitom bezpodmínečně závazných pravidel, má svůj cíl samo v sobě a nese sebou pocit napětí a radosti a zároveň vědomí odlišnosti od všedního života“. </a:t>
            </a:r>
            <a:r>
              <a:rPr lang="cs-CZ" altLang="cs-CZ" sz="1200" kern="0" dirty="0" smtClean="0">
                <a:cs typeface="Arial" panose="020B0604020202020204" pitchFamily="34" charset="0"/>
              </a:rPr>
              <a:t>(</a:t>
            </a:r>
            <a:r>
              <a:rPr lang="cs-CZ" altLang="cs-CZ" sz="1200" kern="0" dirty="0" err="1" smtClean="0">
                <a:cs typeface="Arial" panose="020B0604020202020204" pitchFamily="34" charset="0"/>
              </a:rPr>
              <a:t>Huizinga</a:t>
            </a:r>
            <a:r>
              <a:rPr lang="cs-CZ" altLang="cs-CZ" sz="1200" kern="0" dirty="0" smtClean="0">
                <a:cs typeface="Arial" panose="020B0604020202020204" pitchFamily="34" charset="0"/>
              </a:rPr>
              <a:t>, 1938)</a:t>
            </a:r>
          </a:p>
          <a:p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Pedagogické teorie období osvícenství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J. Locke (ospravedlnění neužitečného)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err="1" smtClean="0"/>
              <a:t>J.J.Rousseau</a:t>
            </a:r>
            <a:r>
              <a:rPr lang="cs-CZ" altLang="cs-CZ" sz="2000" dirty="0" smtClean="0"/>
              <a:t> (hra jako nenucená přirozenost)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err="1" smtClean="0"/>
              <a:t>J.F.Guts</a:t>
            </a:r>
            <a:r>
              <a:rPr lang="cs-CZ" altLang="cs-CZ" sz="2000" dirty="0" smtClean="0"/>
              <a:t> </a:t>
            </a:r>
            <a:r>
              <a:rPr lang="cs-CZ" altLang="cs-CZ" sz="2000" dirty="0" err="1" smtClean="0"/>
              <a:t>Muths</a:t>
            </a:r>
            <a:r>
              <a:rPr lang="cs-CZ" altLang="cs-CZ" sz="2000" dirty="0" smtClean="0"/>
              <a:t> (obveselení, odpočinek)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I. Kant (zájmy, cíle, záměry při práci a ve hře)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 Klasicismus a romantismus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F. Schiller (hra a svoboda)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J. Paul (fantazie a hra)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F. </a:t>
            </a:r>
            <a:r>
              <a:rPr lang="cs-CZ" altLang="cs-CZ" sz="2000" dirty="0" err="1" smtClean="0"/>
              <a:t>Fröbel</a:t>
            </a:r>
            <a:r>
              <a:rPr lang="cs-CZ" altLang="cs-CZ" sz="2000" dirty="0" smtClean="0"/>
              <a:t> (hra je nejvyšší stupeň rozvoje)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 </a:t>
            </a:r>
            <a:r>
              <a:rPr lang="cs-CZ" altLang="cs-CZ" sz="2400" b="1" dirty="0" smtClean="0"/>
              <a:t>Speciální vědy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H. </a:t>
            </a:r>
            <a:r>
              <a:rPr lang="cs-CZ" altLang="cs-CZ" sz="2000" dirty="0" err="1" smtClean="0"/>
              <a:t>Spencer</a:t>
            </a:r>
            <a:r>
              <a:rPr lang="cs-CZ" altLang="cs-CZ" sz="2000" dirty="0" smtClean="0"/>
              <a:t> (hry jako sekundární aktivity při přebytku síly)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M. </a:t>
            </a:r>
            <a:r>
              <a:rPr lang="cs-CZ" altLang="cs-CZ" sz="2000" dirty="0" err="1" smtClean="0"/>
              <a:t>Lazarus</a:t>
            </a:r>
            <a:r>
              <a:rPr lang="cs-CZ" altLang="cs-CZ" sz="2000" dirty="0" smtClean="0"/>
              <a:t> (řeč a pojem hry)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K. </a:t>
            </a:r>
            <a:r>
              <a:rPr lang="cs-CZ" altLang="cs-CZ" sz="2000" dirty="0" err="1" smtClean="0"/>
              <a:t>Groos</a:t>
            </a:r>
            <a:r>
              <a:rPr lang="cs-CZ" altLang="cs-CZ" sz="2000" dirty="0" smtClean="0"/>
              <a:t> (životní hodnota hry)</a:t>
            </a:r>
          </a:p>
          <a:p>
            <a:pPr lvl="2">
              <a:lnSpc>
                <a:spcPct val="80000"/>
              </a:lnSpc>
            </a:pPr>
            <a:r>
              <a:rPr lang="cs-CZ" altLang="cs-CZ" sz="1800" dirty="0" err="1" smtClean="0"/>
              <a:t>fce</a:t>
            </a:r>
            <a:r>
              <a:rPr lang="cs-CZ" altLang="cs-CZ" sz="1800" dirty="0" smtClean="0"/>
              <a:t> hry ve vývoji a existenci živých bytostí</a:t>
            </a:r>
          </a:p>
          <a:p>
            <a:pPr lvl="2">
              <a:lnSpc>
                <a:spcPct val="80000"/>
              </a:lnSpc>
            </a:pPr>
            <a:endParaRPr lang="cs-CZ" altLang="cs-CZ" sz="1800" dirty="0" smtClean="0"/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2400" b="1" dirty="0" smtClean="0"/>
              <a:t>Psychologové, sociologové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S. Freud (biologické zdroje existence hry – instinktivní a pudové)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A. Fischer (suverenita subjektu ve hře)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S. </a:t>
            </a:r>
            <a:r>
              <a:rPr lang="cs-CZ" altLang="cs-CZ" sz="1800" dirty="0" err="1" smtClean="0"/>
              <a:t>Hessen</a:t>
            </a:r>
            <a:r>
              <a:rPr lang="cs-CZ" altLang="cs-CZ" sz="1800" dirty="0" smtClean="0"/>
              <a:t> (</a:t>
            </a:r>
            <a:r>
              <a:rPr lang="cs-CZ" altLang="cs-CZ" sz="1800" dirty="0" err="1" smtClean="0"/>
              <a:t>anomní</a:t>
            </a:r>
            <a:r>
              <a:rPr lang="cs-CZ" altLang="cs-CZ" sz="1800" dirty="0" smtClean="0"/>
              <a:t>, heteronomní a autonomní aktivity)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K. </a:t>
            </a:r>
            <a:r>
              <a:rPr lang="cs-CZ" altLang="cs-CZ" sz="1800" dirty="0" err="1" smtClean="0"/>
              <a:t>Bühler</a:t>
            </a:r>
            <a:r>
              <a:rPr lang="cs-CZ" altLang="cs-CZ" sz="1800" dirty="0" smtClean="0"/>
              <a:t> (funkční slast a hra)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W. Stern (vážná hra jako chování a prožitek)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J. Ch</a:t>
            </a:r>
            <a:r>
              <a:rPr lang="en-US" altLang="cs-CZ" sz="1800" dirty="0" smtClean="0">
                <a:cs typeface="Arial" charset="0"/>
              </a:rPr>
              <a:t>â</a:t>
            </a:r>
            <a:r>
              <a:rPr lang="cs-CZ" altLang="cs-CZ" sz="1800" dirty="0" err="1" smtClean="0">
                <a:cs typeface="Arial" charset="0"/>
              </a:rPr>
              <a:t>teau</a:t>
            </a:r>
            <a:r>
              <a:rPr lang="cs-CZ" altLang="cs-CZ" sz="1800" dirty="0" smtClean="0">
                <a:cs typeface="Arial" charset="0"/>
              </a:rPr>
              <a:t> (askeze, sebekázeň a láska k pořádku v dětské hře)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>
                <a:cs typeface="Arial" charset="0"/>
              </a:rPr>
              <a:t>G.H. </a:t>
            </a:r>
            <a:r>
              <a:rPr lang="cs-CZ" altLang="cs-CZ" sz="1800" dirty="0" err="1" smtClean="0">
                <a:cs typeface="Arial" charset="0"/>
              </a:rPr>
              <a:t>Mead</a:t>
            </a:r>
            <a:r>
              <a:rPr lang="cs-CZ" altLang="cs-CZ" sz="1800" dirty="0" smtClean="0">
                <a:cs typeface="Arial" charset="0"/>
              </a:rPr>
              <a:t> (hra a hraní jako prostředky ke genezi já)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>
                <a:cs typeface="Arial" charset="0"/>
              </a:rPr>
              <a:t>B. </a:t>
            </a:r>
            <a:r>
              <a:rPr lang="cs-CZ" altLang="cs-CZ" sz="1800" dirty="0" err="1" smtClean="0">
                <a:cs typeface="Arial" charset="0"/>
              </a:rPr>
              <a:t>Sutton</a:t>
            </a:r>
            <a:r>
              <a:rPr lang="cs-CZ" altLang="cs-CZ" sz="1800" dirty="0" smtClean="0">
                <a:cs typeface="Arial" charset="0"/>
              </a:rPr>
              <a:t>-Smith (konfliktní socializace ve hře)</a:t>
            </a:r>
            <a:endParaRPr lang="en-US" altLang="cs-CZ" sz="1800" dirty="0" smtClean="0">
              <a:cs typeface="Arial" charset="0"/>
            </a:endParaRP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2000" b="1" dirty="0" smtClean="0"/>
              <a:t> </a:t>
            </a:r>
            <a:r>
              <a:rPr lang="cs-CZ" altLang="cs-CZ" sz="2400" b="1" dirty="0" smtClean="0"/>
              <a:t>Antropologické výklady a uspořádání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F.J.J. </a:t>
            </a:r>
            <a:r>
              <a:rPr lang="cs-CZ" altLang="cs-CZ" sz="1800" dirty="0" err="1" smtClean="0"/>
              <a:t>Buytendijk</a:t>
            </a:r>
            <a:r>
              <a:rPr lang="cs-CZ" altLang="cs-CZ" sz="1800" dirty="0" smtClean="0"/>
              <a:t> (herní dynamika)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J. </a:t>
            </a:r>
            <a:r>
              <a:rPr lang="cs-CZ" altLang="cs-CZ" sz="1800" dirty="0" err="1" smtClean="0"/>
              <a:t>Huizinga</a:t>
            </a:r>
            <a:r>
              <a:rPr lang="cs-CZ" altLang="cs-CZ" sz="1800" dirty="0" smtClean="0"/>
              <a:t> (herní moment kultury)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G. </a:t>
            </a:r>
            <a:r>
              <a:rPr lang="cs-CZ" altLang="cs-CZ" sz="1800" dirty="0" err="1" smtClean="0"/>
              <a:t>Bally</a:t>
            </a:r>
            <a:r>
              <a:rPr lang="cs-CZ" altLang="cs-CZ" sz="1800" dirty="0" smtClean="0"/>
              <a:t> (o původu svobody ve hře)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R. </a:t>
            </a:r>
            <a:r>
              <a:rPr lang="cs-CZ" altLang="cs-CZ" sz="1800" dirty="0" err="1" smtClean="0"/>
              <a:t>Caillois</a:t>
            </a:r>
            <a:r>
              <a:rPr lang="cs-CZ" altLang="cs-CZ" sz="1800" dirty="0" smtClean="0"/>
              <a:t> (definice a klasifikace her)</a:t>
            </a:r>
          </a:p>
          <a:p>
            <a:pPr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2000" dirty="0" smtClean="0"/>
              <a:t> </a:t>
            </a:r>
            <a:r>
              <a:rPr lang="cs-CZ" altLang="cs-CZ" sz="2400" b="1" dirty="0" smtClean="0"/>
              <a:t>Pedagogické hodnocení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E. Hoffmann (herní péče)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K. Dietrich (sportovní hra a interakce)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sz="1800" dirty="0" smtClean="0"/>
              <a:t>H. </a:t>
            </a:r>
            <a:r>
              <a:rPr lang="cs-CZ" altLang="cs-CZ" sz="1800" dirty="0" err="1" smtClean="0"/>
              <a:t>Scheuerl</a:t>
            </a:r>
            <a:r>
              <a:rPr lang="cs-CZ" altLang="cs-CZ" sz="1800" dirty="0" smtClean="0"/>
              <a:t> (hra – základní lidské chování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endParaRPr lang="cs-CZ" altLang="cs-CZ" sz="18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r>
              <a:rPr lang="cs-CZ" sz="1800" dirty="0" smtClean="0"/>
              <a:t>Teorie přebytečné energie -&gt; </a:t>
            </a:r>
            <a:r>
              <a:rPr lang="cs-CZ" sz="1800" dirty="0" err="1" smtClean="0"/>
              <a:t>Spencer</a:t>
            </a:r>
            <a:r>
              <a:rPr lang="cs-CZ" sz="1800" dirty="0" smtClean="0"/>
              <a:t>  -&gt; </a:t>
            </a:r>
            <a:r>
              <a:rPr lang="cs-CZ" dirty="0" smtClean="0"/>
              <a:t>Hra jako pramen umění, bezcílný projev </a:t>
            </a:r>
            <a:r>
              <a:rPr lang="cs-CZ" b="1" dirty="0" smtClean="0"/>
              <a:t>přemíry energie</a:t>
            </a:r>
          </a:p>
          <a:p>
            <a:r>
              <a:rPr lang="cs-CZ" b="1" i="1" dirty="0" smtClean="0"/>
              <a:t>děti si hrají proto, aby jako stroj upustily páru</a:t>
            </a:r>
          </a:p>
          <a:p>
            <a:endParaRPr lang="cs-CZ" b="1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Teorie relaxace -&gt; </a:t>
            </a:r>
            <a:r>
              <a:rPr lang="cs-CZ" altLang="cs-CZ" sz="1200" dirty="0" err="1" smtClean="0"/>
              <a:t>Lazarus</a:t>
            </a:r>
            <a:r>
              <a:rPr lang="cs-CZ" altLang="cs-CZ" sz="1200" dirty="0" smtClean="0"/>
              <a:t> a </a:t>
            </a:r>
            <a:r>
              <a:rPr lang="cs-CZ" altLang="cs-CZ" sz="1200" dirty="0" err="1" smtClean="0"/>
              <a:t>Schaller</a:t>
            </a:r>
            <a:r>
              <a:rPr lang="cs-CZ" altLang="cs-CZ" sz="1200" dirty="0" smtClean="0"/>
              <a:t> -&gt;&gt; </a:t>
            </a:r>
            <a:r>
              <a:rPr lang="cs-CZ" sz="1200" b="1" dirty="0" smtClean="0"/>
              <a:t>Údajně nejstarší vysvětlení principu hry. </a:t>
            </a:r>
            <a:r>
              <a:rPr lang="cs-CZ" sz="1200" dirty="0" smtClean="0"/>
              <a:t>Lidé si hrají, aby se uvolnili a obnovili vyčerpané síly. Hra je považována za aktivní odpočinek.</a:t>
            </a:r>
          </a:p>
          <a:p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Teorie socializace -&gt; </a:t>
            </a:r>
            <a:r>
              <a:rPr lang="cs-CZ" b="1" i="1" dirty="0" err="1" smtClean="0"/>
              <a:t>Vygotskij</a:t>
            </a:r>
            <a:r>
              <a:rPr lang="cs-CZ" b="1" i="1" baseline="0" dirty="0" smtClean="0"/>
              <a:t> -&gt;&gt; </a:t>
            </a:r>
            <a:r>
              <a:rPr lang="cs-CZ" sz="1200" dirty="0" smtClean="0"/>
              <a:t>Prostřednictvím hry jsou dítěti předávány sociální normy a hodnoty naší kultury. Například při námětové hře dítě napodobuje rodiče a použije stejná pravidla a normy s jakými se běžně setkává ve svém okolí. Také hra pomáhá zvládnout konflikt mezi přáním a realitou –</a:t>
            </a:r>
            <a:r>
              <a:rPr lang="cs-CZ" sz="1200" baseline="0" dirty="0" smtClean="0"/>
              <a:t> </a:t>
            </a:r>
            <a:r>
              <a:rPr lang="cs-CZ" sz="1200" dirty="0" smtClean="0"/>
              <a:t>dítě transformuje své přání a touhy do sociálně přijatelných forem</a:t>
            </a:r>
          </a:p>
          <a:p>
            <a:pPr marL="0" indent="0">
              <a:buNone/>
            </a:pPr>
            <a:endParaRPr lang="cs-CZ" sz="1200" b="1" i="1" dirty="0" smtClean="0"/>
          </a:p>
          <a:p>
            <a:r>
              <a:rPr lang="cs-CZ" sz="1200" b="1" i="1" dirty="0" smtClean="0"/>
              <a:t>Teorie Jeana</a:t>
            </a:r>
            <a:r>
              <a:rPr lang="cs-CZ" sz="1200" b="1" i="1" baseline="0" dirty="0" smtClean="0"/>
              <a:t> </a:t>
            </a:r>
            <a:r>
              <a:rPr lang="cs-CZ" sz="1200" b="1" i="1" baseline="0" dirty="0" err="1" smtClean="0"/>
              <a:t>Pigaeta</a:t>
            </a:r>
            <a:r>
              <a:rPr lang="cs-CZ" sz="1200" b="1" i="1" baseline="0" dirty="0" smtClean="0"/>
              <a:t> -&gt; </a:t>
            </a:r>
            <a:r>
              <a:rPr lang="cs-CZ" dirty="0" smtClean="0"/>
              <a:t>2 procesy - základní pro celý organický vývoj</a:t>
            </a:r>
          </a:p>
          <a:p>
            <a:pPr lvl="1"/>
            <a:r>
              <a:rPr lang="cs-CZ" dirty="0" smtClean="0"/>
              <a:t> asimilace - </a:t>
            </a:r>
            <a:r>
              <a:rPr lang="cs-CZ" b="1" i="1" dirty="0" smtClean="0"/>
              <a:t>přizpůsobování si</a:t>
            </a:r>
            <a:r>
              <a:rPr lang="cs-CZ" dirty="0" smtClean="0"/>
              <a:t> vnějšího světa </a:t>
            </a:r>
          </a:p>
          <a:p>
            <a:pPr lvl="1"/>
            <a:r>
              <a:rPr lang="cs-CZ" dirty="0" smtClean="0"/>
              <a:t>akomodace </a:t>
            </a:r>
            <a:r>
              <a:rPr lang="cs-CZ" b="1" i="1" dirty="0" smtClean="0"/>
              <a:t>přizpůsobování se</a:t>
            </a:r>
            <a:r>
              <a:rPr lang="cs-CZ" dirty="0" smtClean="0"/>
              <a:t> okolnímu světu</a:t>
            </a:r>
          </a:p>
          <a:p>
            <a:r>
              <a:rPr lang="cs-CZ" b="1" i="1" dirty="0" smtClean="0"/>
              <a:t>dítě přetváří pomocí hry svět a samo je přetvářeno světem</a:t>
            </a:r>
          </a:p>
          <a:p>
            <a:r>
              <a:rPr lang="cs-CZ" dirty="0" smtClean="0"/>
              <a:t>biologická funkce hry –aktivní opakování a experimentování, jimiž se mentálně stravují nové situace a zkušenosti</a:t>
            </a:r>
          </a:p>
          <a:p>
            <a:r>
              <a:rPr lang="cs-CZ" dirty="0" smtClean="0"/>
              <a:t>Sociální hra -&gt; Děti si hrají nejprve samy (samostatná hra), poté vedle</a:t>
            </a:r>
            <a:r>
              <a:rPr lang="cs-CZ" baseline="0" dirty="0" smtClean="0"/>
              <a:t> ostatních (paralelní hra) a pak s nimi (kooperativní hra)</a:t>
            </a:r>
          </a:p>
          <a:p>
            <a:r>
              <a:rPr lang="cs-CZ" baseline="0" dirty="0" smtClean="0"/>
              <a:t>Psychologie hry str. 218 – SOCIÁLNÍ HRA</a:t>
            </a:r>
            <a:endParaRPr lang="cs-CZ" dirty="0" smtClean="0"/>
          </a:p>
          <a:p>
            <a:pPr marL="0" indent="0">
              <a:buNone/>
            </a:pPr>
            <a:endParaRPr lang="cs-CZ" b="1" i="1" dirty="0" smtClean="0"/>
          </a:p>
          <a:p>
            <a:r>
              <a:rPr lang="cs-CZ" b="1" i="1" dirty="0" smtClean="0"/>
              <a:t>Psychoanalytická</a:t>
            </a:r>
            <a:r>
              <a:rPr lang="cs-CZ" b="1" i="1" baseline="0" dirty="0" smtClean="0"/>
              <a:t> teorie  - Sigmund Freud -&gt; </a:t>
            </a:r>
            <a:r>
              <a:rPr lang="cs-CZ" b="1" i="1" dirty="0" smtClean="0"/>
              <a:t>Hra umožňuje dítěti, aby zvládlo rušivou událost či situaci tím, že ji aktivně zreprodukuje, místo aby bylo jen pasivním a bezmocným divákem. </a:t>
            </a:r>
            <a:endParaRPr lang="cs-CZ" dirty="0" smtClean="0"/>
          </a:p>
          <a:p>
            <a:r>
              <a:rPr lang="cs-CZ" dirty="0" smtClean="0"/>
              <a:t>Zjednodušeně řečeno, Freud se domníval, že </a:t>
            </a:r>
            <a:r>
              <a:rPr lang="cs-CZ" b="1" i="1" dirty="0" smtClean="0"/>
              <a:t>hra je vyvolána snahou o vyrovnání se s nějakou událostí.</a:t>
            </a:r>
          </a:p>
          <a:p>
            <a:endParaRPr lang="cs-CZ" b="1" i="1" dirty="0" smtClean="0"/>
          </a:p>
          <a:p>
            <a:r>
              <a:rPr lang="cs-CZ" b="1" i="1" dirty="0" smtClean="0"/>
              <a:t>Teorie nacvičování dovedností – Karl Gross</a:t>
            </a:r>
            <a:r>
              <a:rPr lang="cs-CZ" b="1" i="1" baseline="0" dirty="0" smtClean="0"/>
              <a:t> -&gt; </a:t>
            </a:r>
            <a:r>
              <a:rPr lang="cs-CZ" b="1" i="1" dirty="0" smtClean="0"/>
              <a:t>zvířata si hrají, protože je to užitečné v boji o přežití</a:t>
            </a:r>
            <a:r>
              <a:rPr lang="cs-CZ" dirty="0" smtClean="0"/>
              <a:t>.</a:t>
            </a:r>
            <a:r>
              <a:rPr lang="cs-CZ" b="1" i="1" dirty="0" smtClean="0"/>
              <a:t> </a:t>
            </a:r>
            <a:r>
              <a:rPr lang="cs-CZ" dirty="0" smtClean="0"/>
              <a:t>Malé dítě pohybuje stále rukama, nohama a žvatlá, neboť se tak učí ovládat své tělo. Jen zvířata s přesným instinktivním vzorcem chování jsou dokonalá od počátku a nemusí si hrát.</a:t>
            </a:r>
          </a:p>
          <a:p>
            <a:r>
              <a:rPr lang="cs-CZ" b="1" i="1" dirty="0" smtClean="0"/>
              <a:t>hra jako impuls k procvičování instinktů, spojena s napodobováním</a:t>
            </a:r>
          </a:p>
          <a:p>
            <a:endParaRPr lang="cs-CZ" b="1" i="1" dirty="0" smtClean="0"/>
          </a:p>
          <a:p>
            <a:r>
              <a:rPr lang="cs-CZ" b="1" i="1" dirty="0" smtClean="0"/>
              <a:t>Komenský -&gt; </a:t>
            </a:r>
            <a:r>
              <a:rPr lang="cs-CZ" dirty="0" smtClean="0"/>
              <a:t>významným prostředkem výchovy </a:t>
            </a:r>
          </a:p>
          <a:p>
            <a:pPr marL="0" indent="0">
              <a:buNone/>
            </a:pPr>
            <a:r>
              <a:rPr lang="cs-CZ" dirty="0" smtClean="0"/>
              <a:t>	a vzdělávání, ale i formou oddechu po práci</a:t>
            </a:r>
          </a:p>
          <a:p>
            <a:r>
              <a:rPr lang="cs-CZ" dirty="0" smtClean="0"/>
              <a:t>cílem - vycvičit tělo i ducha</a:t>
            </a:r>
          </a:p>
          <a:p>
            <a:r>
              <a:rPr lang="cs-CZ" dirty="0" smtClean="0"/>
              <a:t>nikdy se nemá stát hlavní náplní života</a:t>
            </a:r>
          </a:p>
          <a:p>
            <a:r>
              <a:rPr lang="cs-CZ" dirty="0" smtClean="0"/>
              <a:t>nemá být fyzicky ani psychicky příliš namáhavá </a:t>
            </a:r>
          </a:p>
          <a:p>
            <a:r>
              <a:rPr lang="cs-CZ" dirty="0" smtClean="0"/>
              <a:t>zakazoval hry v karty a kostky - výsledek založen na náhodě </a:t>
            </a:r>
          </a:p>
          <a:p>
            <a:r>
              <a:rPr lang="cs-CZ" dirty="0" smtClean="0"/>
              <a:t>oceňoval závodění</a:t>
            </a:r>
          </a:p>
          <a:p>
            <a:r>
              <a:rPr lang="cs-CZ" dirty="0" smtClean="0"/>
              <a:t>jedna z nejvýznamnějších metod výchovy a vzdělávání -prostřednictvím hry si osvojuje dítě potřebné znalosti snáze, rychleji a trvaleji než přílišnou přísností a bezduchým opakováním. „</a:t>
            </a:r>
            <a:r>
              <a:rPr lang="cs-CZ" i="1" dirty="0" smtClean="0"/>
              <a:t>Škola se má státi hrou</a:t>
            </a:r>
            <a:r>
              <a:rPr lang="cs-CZ" dirty="0" smtClean="0"/>
              <a:t>".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tx1"/>
                </a:solidFill>
              </a:rPr>
              <a:t>7</a:t>
            </a:r>
            <a:r>
              <a:rPr lang="cs-CZ" b="1" baseline="0" dirty="0" smtClean="0">
                <a:solidFill>
                  <a:schemeClr val="tx1"/>
                </a:solidFill>
              </a:rPr>
              <a:t> podmínek J.A.K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pohyb - základním rysem hry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volnost a svoboda rozhodnutí zúčastnit se hry (nelze si hrát z donucení)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společenský charakter hry (člověk touží po hře ve společnosti)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soutěživost, touha po vítězství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pravidla a řád hry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snadnost, s níž si lze osvojit hru v praxi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časová omezenost hry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cs-CZ" sz="1800" dirty="0" smtClean="0"/>
          </a:p>
          <a:p>
            <a:pPr lvl="2">
              <a:lnSpc>
                <a:spcPct val="80000"/>
              </a:lnSpc>
            </a:pPr>
            <a:endParaRPr lang="en-GB" altLang="cs-CZ" sz="1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905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Nejistota</a:t>
            </a:r>
            <a:r>
              <a:rPr lang="cs-CZ" altLang="cs-CZ" dirty="0" smtClean="0"/>
              <a:t> výsledků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Řízenost 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pravidly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zábava, 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radost</a:t>
            </a:r>
            <a:r>
              <a:rPr lang="cs-CZ" altLang="cs-CZ" dirty="0" smtClean="0"/>
              <a:t>, potěšení</a:t>
            </a:r>
          </a:p>
          <a:p>
            <a:pPr>
              <a:lnSpc>
                <a:spcPct val="90000"/>
              </a:lnSpc>
            </a:pPr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Dobrovolnost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Samoúčelnost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Zdánlivost</a:t>
            </a:r>
          </a:p>
          <a:p>
            <a:pPr>
              <a:lnSpc>
                <a:spcPct val="90000"/>
              </a:lnSpc>
            </a:pPr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Uzavřenost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Dramatičnost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Přítomnost, </a:t>
            </a:r>
            <a:r>
              <a:rPr lang="cs-CZ" alt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ohraničení</a:t>
            </a:r>
            <a:endParaRPr lang="en-GB" alt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8400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200" dirty="0" smtClean="0"/>
              <a:t>Dobrodružné hry a cvičení v přírodě- str. 17-18</a:t>
            </a:r>
          </a:p>
          <a:p>
            <a:pPr>
              <a:lnSpc>
                <a:spcPct val="90000"/>
              </a:lnSpc>
            </a:pPr>
            <a:endParaRPr lang="cs-CZ" alt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36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43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Pěkný příklad spojení hry, tance a hudby popisuje </a:t>
            </a:r>
            <a:r>
              <a:rPr lang="cs-CZ" dirty="0" err="1" smtClean="0"/>
              <a:t>Justoň</a:t>
            </a:r>
            <a:r>
              <a:rPr lang="cs-CZ" dirty="0" smtClean="0"/>
              <a:t>. Afričtí Pygmejové, pravidelně v době sklizně medu, provádějí tzv. tanec včel. Obyvatelé tábora se při této příležitosti rozdělí podle pohlaví. Mužové, kteří představují sběrače medu, vytvoří dlouhou řadu, která se vine vesnicí. S úžasnou mimikou a přehnanými, groteskními gesty se rozhlížejí po letících „včelách“. Ženy vytvoří druhou řadu, která se proplétá mezi stromy v okolí tábora a pohyby a zvuky představují včely. Obě řady se k sobě pozvolna v tanečním rytmu blíží, ženy zpívají jemný, včelí bzukot, zatímco muži dělají, že sice poslouchají, ale včely ještě nevidí. V určitém momentě ženy náhle zvednou kousky větví a zaútočí jimi na muže, jako by představovaly bodající včely. Poté již společně z listí a větví vytvoří oheň, který však nehoří jasným plamenem, ale vytváří hustý dým, který symbolicky odhání včely. Kolem toho ohně se shromáždí celý tábor a všichni společně písní volají včely, aby přišly a vytvořily med.148 Tato hra a obřad zároveň vytvářejí podivuhodnou jednotu, která je pro přírodní národy charakteristická. V podobném smyslu a s podobným symbolickým významem pravděpodobně probíhala i na úsvitu našich dějin.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70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4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https://epochaplus.cz/filozof-platon-tvrdi-hracky-poskytuji-skvelou-pripravu-na-zivot/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8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36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44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310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87673-6FE2-43DE-835A-ABE9EDA75F4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03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4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4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8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7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7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1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4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9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3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1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5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8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B3F38-4602-4912-BB62-E0B3A1567D5B}" type="datetimeFigureOut">
              <a:rPr lang="cs-CZ" smtClean="0"/>
              <a:t>07.04.2020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OdXTaApL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PZtDdx0C_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1617131"/>
            <a:ext cx="6815669" cy="3119969"/>
          </a:xfrm>
        </p:spPr>
        <p:txBody>
          <a:bodyPr/>
          <a:lstStyle/>
          <a:p>
            <a:r>
              <a:rPr lang="cs-CZ" dirty="0" smtClean="0"/>
              <a:t>Kooperativní a dobrodružné hry</a:t>
            </a:r>
            <a:br>
              <a:rPr lang="cs-CZ" dirty="0" smtClean="0"/>
            </a:br>
            <a:r>
              <a:rPr lang="cs-CZ" sz="3600" dirty="0" smtClean="0">
                <a:latin typeface="Brush Script MT" panose="03060802040406070304" pitchFamily="66" charset="0"/>
              </a:rPr>
              <a:t>„</a:t>
            </a:r>
            <a:r>
              <a:rPr lang="cs-CZ" sz="3600" dirty="0">
                <a:latin typeface="Brush Script MT" panose="03060802040406070304" pitchFamily="66" charset="0"/>
              </a:rPr>
              <a:t>Člověk je člověkem pouze tam, kde si hraje</a:t>
            </a:r>
            <a:r>
              <a:rPr lang="cs-CZ" sz="3600" dirty="0" smtClean="0">
                <a:latin typeface="Brush Script MT" panose="03060802040406070304" pitchFamily="66" charset="0"/>
              </a:rPr>
              <a:t>“   F. Schiller</a:t>
            </a:r>
            <a:r>
              <a:rPr lang="cs-CZ" sz="3600" dirty="0">
                <a:latin typeface="Brush Script MT" panose="03060802040406070304" pitchFamily="66" charset="0"/>
              </a:rPr>
              <a:t/>
            </a:r>
            <a:br>
              <a:rPr lang="cs-CZ" sz="3600" dirty="0">
                <a:latin typeface="Brush Script MT" panose="03060802040406070304" pitchFamily="66" charset="0"/>
              </a:rPr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8" y="4502150"/>
            <a:ext cx="6815669" cy="977899"/>
          </a:xfrm>
        </p:spPr>
        <p:txBody>
          <a:bodyPr/>
          <a:lstStyle/>
          <a:p>
            <a:r>
              <a:rPr lang="cs-CZ" dirty="0" smtClean="0"/>
              <a:t>Mgr. Lukáš Psohlavec</a:t>
            </a:r>
          </a:p>
          <a:p>
            <a:r>
              <a:rPr lang="cs-CZ" dirty="0" smtClean="0"/>
              <a:t>2019/2020 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485800"/>
            <a:ext cx="8229600" cy="1143000"/>
          </a:xfrm>
        </p:spPr>
        <p:txBody>
          <a:bodyPr/>
          <a:lstStyle/>
          <a:p>
            <a:r>
              <a:rPr lang="cs-CZ" dirty="0" smtClean="0"/>
              <a:t>Antika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62880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Heraiklitos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(5. stol.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p.n.l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cs-CZ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cs-CZ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ivot je dítě, které si hraje, hraje s kostkami“</a:t>
            </a:r>
          </a:p>
          <a:p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„Věk je hrající si chlapec, jen postrkuje své kaménky v království dítěte“</a:t>
            </a:r>
          </a:p>
          <a:p>
            <a:endParaRPr lang="cs-C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cs typeface="Times New Roman" panose="02020603050405020304" pitchFamily="18" charset="0"/>
              </a:rPr>
              <a:t>Pro </a:t>
            </a:r>
            <a:r>
              <a:rPr lang="cs-CZ" dirty="0" err="1">
                <a:cs typeface="Times New Roman" panose="02020603050405020304" pitchFamily="18" charset="0"/>
              </a:rPr>
              <a:t>Herakleita</a:t>
            </a:r>
            <a:r>
              <a:rPr lang="cs-CZ" dirty="0">
                <a:cs typeface="Times New Roman" panose="02020603050405020304" pitchFamily="18" charset="0"/>
              </a:rPr>
              <a:t> byla hra tím, co zakládá celý Kosmos (řád), proto si hrál s dětmi s kostkami v </a:t>
            </a:r>
            <a:r>
              <a:rPr lang="cs-CZ" dirty="0" err="1">
                <a:cs typeface="Times New Roman" panose="02020603050405020304" pitchFamily="18" charset="0"/>
              </a:rPr>
              <a:t>Artemidině</a:t>
            </a:r>
            <a:r>
              <a:rPr lang="cs-CZ" dirty="0">
                <a:cs typeface="Times New Roman" panose="02020603050405020304" pitchFamily="18" charset="0"/>
              </a:rPr>
              <a:t> chrámu, když místní představitelé jej přišli požádat o vládu nad </a:t>
            </a:r>
            <a:r>
              <a:rPr lang="cs-CZ" dirty="0" err="1" smtClean="0">
                <a:cs typeface="Times New Roman" panose="02020603050405020304" pitchFamily="18" charset="0"/>
              </a:rPr>
              <a:t>Efesem</a:t>
            </a:r>
            <a:r>
              <a:rPr lang="cs-CZ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cs-CZ" dirty="0" smtClean="0">
                <a:cs typeface="Times New Roman" panose="02020603050405020304" pitchFamily="18" charset="0"/>
              </a:rPr>
              <a:t>Hra </a:t>
            </a:r>
            <a:r>
              <a:rPr lang="cs-CZ" dirty="0">
                <a:cs typeface="Times New Roman" panose="02020603050405020304" pitchFamily="18" charset="0"/>
              </a:rPr>
              <a:t>pro něj byla daleko důležitější než vláda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67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5832648"/>
          </a:xfrm>
        </p:spPr>
        <p:txBody>
          <a:bodyPr>
            <a:normAutofit/>
          </a:bodyPr>
          <a:lstStyle/>
          <a:p>
            <a:endParaRPr lang="cs-CZ" sz="2000" b="1" u="sng" dirty="0"/>
          </a:p>
          <a:p>
            <a:r>
              <a:rPr lang="cs-CZ" sz="2800" b="1" u="sng" dirty="0"/>
              <a:t>Platón (5 - 4.stol </a:t>
            </a:r>
            <a:r>
              <a:rPr lang="cs-CZ" sz="2800" b="1" u="sng" dirty="0" err="1"/>
              <a:t>p.n.l</a:t>
            </a:r>
            <a:r>
              <a:rPr lang="cs-CZ" sz="2800" b="1" u="sng" dirty="0"/>
              <a:t>.)</a:t>
            </a:r>
            <a:endParaRPr lang="cs-CZ" sz="2800" b="1" dirty="0"/>
          </a:p>
          <a:p>
            <a:pPr lvl="1"/>
            <a:r>
              <a:rPr lang="cs-CZ" sz="2400" dirty="0"/>
              <a:t>veškerému zaměstnání má předcházet hra – napodobenina budoucí </a:t>
            </a:r>
            <a:r>
              <a:rPr lang="cs-CZ" sz="2400" dirty="0" smtClean="0"/>
              <a:t>práce, </a:t>
            </a:r>
            <a:r>
              <a:rPr lang="cs-CZ" sz="2400" dirty="0"/>
              <a:t>zdůrazňuje potřebu her především v nejmladším období života (3-6 let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/>
              <a:t>„</a:t>
            </a:r>
            <a:r>
              <a:rPr lang="cs-CZ" sz="2400" i="1" dirty="0"/>
              <a:t>Kdo má být dobrým rolníkem nebo stavitelem, má si hráti tak, že tento staví nějakou z dětských staveb a onen zase vzdělává pole, také malé nástroje, napodobeniny opravdových má každému opatřovat pěstoun jednoho i druhého z nich a hledět, aby se hrou napřed učili</a:t>
            </a:r>
            <a:r>
              <a:rPr lang="cs-CZ" sz="2400" i="1" dirty="0" smtClean="0"/>
              <a:t>.“</a:t>
            </a:r>
            <a:endParaRPr lang="cs-CZ" sz="2400" i="1" dirty="0"/>
          </a:p>
          <a:p>
            <a:pPr lvl="1"/>
            <a:r>
              <a:rPr lang="cs-CZ" sz="2400" dirty="0"/>
              <a:t>řadí hru mezi prostředky napomáhající učení (</a:t>
            </a:r>
            <a:r>
              <a:rPr lang="cs-CZ" sz="2400" b="1" i="1" dirty="0"/>
              <a:t>jde o první podobu didaktických her</a:t>
            </a:r>
            <a:r>
              <a:rPr lang="cs-CZ" sz="2400" dirty="0" smtClean="0"/>
              <a:t>)</a:t>
            </a:r>
            <a:endParaRPr lang="cs-CZ" sz="2400" dirty="0"/>
          </a:p>
          <a:p>
            <a:pPr lvl="1"/>
            <a:r>
              <a:rPr lang="cs-CZ" sz="2400" dirty="0" smtClean="0"/>
              <a:t>První kdo poukázal na praktičnost hry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9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u="sng" dirty="0"/>
              <a:t>Aristoteles</a:t>
            </a:r>
            <a:r>
              <a:rPr lang="cs-CZ" sz="2800" b="1" dirty="0"/>
              <a:t> </a:t>
            </a:r>
            <a:r>
              <a:rPr lang="cs-CZ" sz="2000" b="1" dirty="0"/>
              <a:t> (4. stol. </a:t>
            </a:r>
            <a:r>
              <a:rPr lang="cs-CZ" sz="2000" b="1" dirty="0" err="1"/>
              <a:t>p.n.l</a:t>
            </a:r>
            <a:r>
              <a:rPr lang="cs-CZ" sz="2000" b="1" dirty="0"/>
              <a:t>.)</a:t>
            </a:r>
            <a:endParaRPr lang="cs-CZ" sz="2000" b="1" i="1" dirty="0"/>
          </a:p>
          <a:p>
            <a:pPr lvl="1"/>
            <a:r>
              <a:rPr lang="cs-CZ" dirty="0"/>
              <a:t>důležitost hry v předškolním období a to zejm. v oblasti přípravy na budoucí povolání.</a:t>
            </a:r>
            <a:endParaRPr lang="cs-CZ" i="1" dirty="0"/>
          </a:p>
          <a:p>
            <a:pPr lvl="1"/>
            <a:r>
              <a:rPr lang="cs-CZ" dirty="0"/>
              <a:t>v celém jeho výchovném systému je hře </a:t>
            </a:r>
            <a:r>
              <a:rPr lang="cs-CZ" b="1" i="1" dirty="0"/>
              <a:t>přiřazena funkce rekreační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3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 v Římě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soutěže </a:t>
            </a:r>
            <a:r>
              <a:rPr lang="cs-CZ" dirty="0"/>
              <a:t>koňských spřežení. </a:t>
            </a:r>
            <a:endParaRPr lang="cs-CZ" dirty="0" smtClean="0"/>
          </a:p>
          <a:p>
            <a:r>
              <a:rPr lang="cs-CZ" dirty="0" smtClean="0"/>
              <a:t>Pod </a:t>
            </a:r>
            <a:r>
              <a:rPr lang="cs-CZ" dirty="0"/>
              <a:t>řeckým </a:t>
            </a:r>
            <a:r>
              <a:rPr lang="cs-CZ" dirty="0" smtClean="0"/>
              <a:t>vlivem pronikaly </a:t>
            </a:r>
            <a:r>
              <a:rPr lang="cs-CZ" dirty="0"/>
              <a:t>do Říma také divadelní představení. Nezískala však velkou popularitu a téměř až do konce republiky se konala pouze v improvizovaných dřevěných prostorách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Od třetího století se pak v Římě setkáváme s nejoblíbenějšími zápasy gladiátorů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140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Hry v Římě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057400"/>
            <a:ext cx="9601196" cy="4127500"/>
          </a:xfrm>
        </p:spPr>
        <p:txBody>
          <a:bodyPr>
            <a:normAutofit fontScale="62500" lnSpcReduction="20000"/>
          </a:bodyPr>
          <a:lstStyle/>
          <a:p>
            <a:r>
              <a:rPr lang="cs-CZ" sz="3800" b="1" dirty="0" err="1"/>
              <a:t>Quintilianus</a:t>
            </a:r>
            <a:r>
              <a:rPr lang="cs-CZ" sz="3800" b="1" dirty="0"/>
              <a:t> (1. stol.)</a:t>
            </a:r>
            <a:endParaRPr lang="cs-CZ" sz="3800" dirty="0"/>
          </a:p>
          <a:p>
            <a:pPr lvl="1"/>
            <a:r>
              <a:rPr lang="cs-CZ" sz="3200" dirty="0"/>
              <a:t>hra  jako </a:t>
            </a:r>
            <a:r>
              <a:rPr lang="cs-CZ" sz="3200" b="1" i="1" dirty="0"/>
              <a:t>výchovný prostředek</a:t>
            </a:r>
          </a:p>
          <a:p>
            <a:pPr lvl="1"/>
            <a:r>
              <a:rPr lang="cs-CZ" sz="3200" dirty="0"/>
              <a:t>sociální funkce školy</a:t>
            </a:r>
          </a:p>
          <a:p>
            <a:pPr lvl="1"/>
            <a:r>
              <a:rPr lang="cs-CZ" sz="3200" dirty="0"/>
              <a:t>poprvé se u něj setkáváme s hrou, která má již </a:t>
            </a:r>
            <a:r>
              <a:rPr lang="cs-CZ" sz="3200" b="1" i="1" dirty="0"/>
              <a:t>zcela funkci didaktickou</a:t>
            </a:r>
          </a:p>
          <a:p>
            <a:pPr lvl="1"/>
            <a:r>
              <a:rPr lang="cs-CZ" sz="3200" dirty="0"/>
              <a:t>hry jsou pro něj známkou zdravého a čilého ducha dětí</a:t>
            </a:r>
          </a:p>
          <a:p>
            <a:pPr lvl="1"/>
            <a:r>
              <a:rPr lang="cs-CZ" sz="3200" dirty="0"/>
              <a:t>hry poskytují učiteli možnost </a:t>
            </a:r>
            <a:r>
              <a:rPr lang="cs-CZ" sz="3200" b="1" i="1" dirty="0"/>
              <a:t>děti lépe poznat (při hře se pozná např. charakter)</a:t>
            </a:r>
          </a:p>
          <a:p>
            <a:pPr lvl="1"/>
            <a:r>
              <a:rPr lang="cs-CZ" sz="3200" dirty="0"/>
              <a:t>Hra se vždy pojí s procvičováním různých dovedností.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2200" i="1" dirty="0" smtClean="0"/>
              <a:t>„</a:t>
            </a:r>
            <a:r>
              <a:rPr lang="cs-CZ" sz="3200" i="1" dirty="0" smtClean="0"/>
              <a:t>Nezavrhuji</a:t>
            </a:r>
            <a:r>
              <a:rPr lang="cs-CZ" sz="3200" i="1" dirty="0"/>
              <a:t>, aby se dětem dalo na hraní to, co bylo vynalezeno, aby je povzbudilo k učení, třeba písmenka vyřezaná ze slonové kosti nebo něco jiného co lze vymyslit k větší radosti toho věku a co přináší dětem potěšení, jestliže to berou do ruky, jestliže se na to dívají, jestliže to pojmenovávají.“ </a:t>
            </a:r>
            <a:endParaRPr lang="cs-CZ" sz="2600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1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0754" y="921544"/>
            <a:ext cx="2710745" cy="77809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Středověk</a:t>
            </a:r>
            <a:br>
              <a:rPr lang="cs-CZ" b="1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47528" y="1171352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hračky </a:t>
            </a:r>
            <a:r>
              <a:rPr lang="cs-CZ" dirty="0"/>
              <a:t>byly obecně jednoduché a nehýřily přepychem, jak to odpovídalo rigorózní křesťanské výchově. </a:t>
            </a:r>
            <a:endParaRPr lang="cs-CZ" dirty="0" smtClean="0"/>
          </a:p>
          <a:p>
            <a:r>
              <a:rPr lang="cs-CZ" dirty="0" smtClean="0"/>
              <a:t>Ústřední </a:t>
            </a:r>
            <a:r>
              <a:rPr lang="cs-CZ" dirty="0"/>
              <a:t>hračkou středověku byl rytíř </a:t>
            </a:r>
            <a:r>
              <a:rPr lang="cs-CZ" dirty="0" smtClean="0"/>
              <a:t>na </a:t>
            </a:r>
            <a:r>
              <a:rPr lang="cs-CZ" dirty="0"/>
              <a:t>koni, který symbolizoval nejoblíbenější organizovanou formu středověké zábavy </a:t>
            </a:r>
            <a:r>
              <a:rPr lang="cs-CZ" b="1" i="1" dirty="0"/>
              <a:t>- rytířské turnaje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výchova </a:t>
            </a:r>
            <a:r>
              <a:rPr lang="cs-CZ" dirty="0"/>
              <a:t>rytířů - </a:t>
            </a:r>
            <a:r>
              <a:rPr lang="cs-CZ" b="1" i="1" dirty="0"/>
              <a:t>vojenská funkce hry</a:t>
            </a:r>
            <a:r>
              <a:rPr lang="cs-CZ" dirty="0"/>
              <a:t>, později přechází ve </a:t>
            </a:r>
            <a:r>
              <a:rPr lang="cs-CZ" b="1" i="1" dirty="0"/>
              <a:t>společenskou</a:t>
            </a:r>
            <a:r>
              <a:rPr lang="cs-CZ" dirty="0"/>
              <a:t>, </a:t>
            </a:r>
            <a:r>
              <a:rPr lang="cs-CZ" b="1" i="1" dirty="0"/>
              <a:t>estetickou</a:t>
            </a:r>
            <a:r>
              <a:rPr lang="cs-CZ" dirty="0"/>
              <a:t> a </a:t>
            </a:r>
            <a:r>
              <a:rPr lang="cs-CZ" b="1" i="1" dirty="0"/>
              <a:t>zábavnou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/>
              <a:t>ve středověku dominuje křesťanská filosofie, která požaduje prvky skromnosti, pokory a askeze. Z prvotních křesťanských dogmat vychází striktní odmítání tělesné výchovy a pohybových her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20754" y="3969304"/>
            <a:ext cx="8229600" cy="2123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5718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Hry</a:t>
            </a:r>
            <a:r>
              <a:rPr lang="cs-CZ" dirty="0"/>
              <a:t> - mnohem blíže k samotné výchově.</a:t>
            </a:r>
          </a:p>
          <a:p>
            <a:r>
              <a:rPr lang="cs-CZ" dirty="0"/>
              <a:t>stále více </a:t>
            </a:r>
            <a:r>
              <a:rPr lang="cs-CZ" b="1" i="1" dirty="0"/>
              <a:t>didaktická funkce</a:t>
            </a:r>
          </a:p>
          <a:p>
            <a:r>
              <a:rPr lang="cs-CZ" dirty="0"/>
              <a:t>Charakteristickým rysem je obrácení se zpět k antickým tradicím a hledání poučení ve vznikajících vědách. Na dítě se postupně přestávalo dívat jako na zmenšeninu dospělého a také mu již byla přiznána určitá práva</a:t>
            </a:r>
          </a:p>
        </p:txBody>
      </p:sp>
    </p:spTree>
    <p:extLst>
      <p:ext uri="{BB962C8B-B14F-4D97-AF65-F5344CB8AC3E}">
        <p14:creationId xmlns:p14="http://schemas.microsoft.com/office/powerpoint/2010/main" val="10669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z pohledu různých oborů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Pedagogika</a:t>
            </a:r>
          </a:p>
          <a:p>
            <a:r>
              <a:rPr lang="cs-CZ" dirty="0" smtClean="0"/>
              <a:t>Psychologie</a:t>
            </a:r>
          </a:p>
          <a:p>
            <a:r>
              <a:rPr lang="cs-CZ" dirty="0" smtClean="0"/>
              <a:t>Filosofie</a:t>
            </a:r>
          </a:p>
          <a:p>
            <a:r>
              <a:rPr lang="cs-CZ" dirty="0" smtClean="0"/>
              <a:t>Sociologie</a:t>
            </a:r>
          </a:p>
          <a:p>
            <a:r>
              <a:rPr lang="cs-CZ" dirty="0" smtClean="0"/>
              <a:t>Antropologie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0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rysy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39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Nejistota</a:t>
            </a:r>
            <a:r>
              <a:rPr lang="cs-CZ" altLang="cs-CZ" dirty="0"/>
              <a:t> výsledků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Řízenost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pravidly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zábava,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radost</a:t>
            </a:r>
            <a:r>
              <a:rPr lang="cs-CZ" altLang="cs-CZ" dirty="0"/>
              <a:t>, potěšení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Dobrovolnost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Samoúčelnost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Zdánlivost</a:t>
            </a:r>
          </a:p>
          <a:p>
            <a:pPr>
              <a:lnSpc>
                <a:spcPct val="90000"/>
              </a:lnSpc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Uzavřenost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Dramatičnost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Přítomnost,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ohraničení</a:t>
            </a:r>
            <a:endParaRPr lang="en-GB" alt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9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Náplň volného času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Zábava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Nové zážitky a zkušenosti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Pohyb – rozvoj schopností, zvýšení kondice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Osvojení dovedností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Působí na sféru emocionální a psychickou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Dovedou ovlivnit pocity a postoje </a:t>
            </a:r>
            <a:r>
              <a:rPr lang="cs-CZ" altLang="cs-CZ" dirty="0" smtClean="0"/>
              <a:t>hráčů</a:t>
            </a:r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dirty="0"/>
              <a:t>Zlepšení vzájemného poznání, vztahů ve skupině (rozvoj sociálních vztahů ve skupině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Snížení napětí ve skupině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Vymezení rolí ve skupině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Zvýšení důvěry ve skupině, sebedůvěry a sebehodnocení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Zlepšení komunikace a spolupráce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Terapie psychických, somatických chorob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Snížení agresivity, šikany mezi dětmi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Zvýšení zájmu dětí o výuku a zlepšení jejich pozornosti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17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2. Lekce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/>
              <a:t>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78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Konference</a:t>
            </a:r>
            <a:endParaRPr lang="cs-CZ" dirty="0"/>
          </a:p>
        </p:txBody>
      </p:sp>
      <p:pic>
        <p:nvPicPr>
          <p:cNvPr id="4" name="Zástupný symbol pro obsah 3" descr="https://upload.wikimedia.org/wikipedia/commons/9/96/Herbert_Spencer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2" y="679994"/>
            <a:ext cx="1854471" cy="2369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ázek 4" descr="http://1.bp.blogspot.com/_8AcsL1wqego/SwAe1u-IWII/AAAAAAAAACs/bIK5_0hAUbM/s1600/rimsky%5b1%5d.gif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143" y="3570501"/>
            <a:ext cx="1963455" cy="2595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ázek 5" descr="https://www.geheugenvandevu.nl/application/files/cache/94ae97a891851c13cd4e2a2cef4a2f6c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62" y="781594"/>
            <a:ext cx="1751314" cy="24696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ázek 6" descr="Image result for eric bern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585" y="679994"/>
            <a:ext cx="2111015" cy="25265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Obrázek 7" descr="https://upload.wikimedia.org/wikipedia/commons/c/ce/Johan_amos_comenius_1592-167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2" y="3422994"/>
            <a:ext cx="1854471" cy="27432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Obrázek 8" descr="roger_20caillois_1_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41" y="3422994"/>
            <a:ext cx="1984756" cy="28490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Obrázek 9" descr="Eugene Fink.jpg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66" y="837484"/>
            <a:ext cx="1917833" cy="23690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Obrázek 10" descr="Image result for johan huizinga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66" y="3570501"/>
            <a:ext cx="1917833" cy="25957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42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2852936"/>
            <a:ext cx="8229600" cy="1143000"/>
          </a:xfrm>
        </p:spPr>
        <p:txBody>
          <a:bodyPr/>
          <a:lstStyle/>
          <a:p>
            <a:r>
              <a:rPr lang="cs-CZ" dirty="0" smtClean="0"/>
              <a:t>DĚJINY HRY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6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na počátku dějin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Hra </a:t>
            </a:r>
            <a:r>
              <a:rPr lang="cs-CZ" dirty="0"/>
              <a:t>přejímala podoby aktivity, ve které jsou obsaženy zárodečné formy lidské práce. </a:t>
            </a:r>
            <a:endParaRPr lang="cs-CZ" dirty="0" smtClean="0"/>
          </a:p>
          <a:p>
            <a:r>
              <a:rPr lang="cs-CZ" dirty="0" smtClean="0"/>
              <a:t>Člověk </a:t>
            </a:r>
            <a:r>
              <a:rPr lang="cs-CZ" dirty="0"/>
              <a:t>si tak v přímém kontaktu se realitou postupně osvojoval všechny potřebné znalosti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5000 </a:t>
            </a:r>
            <a:r>
              <a:rPr lang="cs-CZ" dirty="0"/>
              <a:t>př. n. l</a:t>
            </a:r>
            <a:r>
              <a:rPr lang="cs-CZ" dirty="0" smtClean="0"/>
              <a:t>. -  pravěké </a:t>
            </a:r>
            <a:r>
              <a:rPr lang="cs-CZ" dirty="0"/>
              <a:t>děti vyrážejí </a:t>
            </a:r>
            <a:r>
              <a:rPr lang="cs-CZ" dirty="0" smtClean="0"/>
              <a:t>ven jeskyně. </a:t>
            </a:r>
            <a:r>
              <a:rPr lang="cs-CZ" dirty="0"/>
              <a:t>Ke hře se jim hodí všechno, co vidí kolem sebe. Kousky dřeva, hlína, zbytky kostí a parohů, šišky. Holčičky už tenkrát měly jednoduché panenky z dřevěných větévek, které oblékaly do zbytků kůže. Později se objevují keramické klapačky, řehtačky nebo kuličky.</a:t>
            </a:r>
          </a:p>
        </p:txBody>
      </p:sp>
    </p:spTree>
    <p:extLst>
      <p:ext uri="{BB962C8B-B14F-4D97-AF65-F5344CB8AC3E}">
        <p14:creationId xmlns:p14="http://schemas.microsoft.com/office/powerpoint/2010/main" val="24080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Hra na počátku dějin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INICIACE, OBŘAD, SLAVNOST 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/>
              <a:t>Tance vyjadřující různé situace (např. zážitky z lovu) se postupně zužovaly, konkretizovaly a získávaly abstraktní podobu, která se tak stávala symbolickou hrou</a:t>
            </a:r>
            <a:r>
              <a:rPr lang="cs-CZ" dirty="0" smtClean="0"/>
              <a:t>.“</a:t>
            </a:r>
          </a:p>
          <a:p>
            <a:r>
              <a:rPr lang="cs-CZ" dirty="0">
                <a:hlinkClick r:id="rId3"/>
              </a:rPr>
              <a:t>https://www.youtube.com/watch?v=IgOdXTaApL4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0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1544" y="1916832"/>
            <a:ext cx="8229600" cy="3975720"/>
          </a:xfrm>
        </p:spPr>
        <p:txBody>
          <a:bodyPr>
            <a:normAutofit/>
          </a:bodyPr>
          <a:lstStyle/>
          <a:p>
            <a:r>
              <a:rPr lang="cs-CZ" sz="2800" dirty="0"/>
              <a:t>nejranější podoby hry - slavnosti, kolektivní tance, uctívání bohů, obětování  - </a:t>
            </a:r>
            <a:r>
              <a:rPr lang="cs-CZ" sz="2800" b="1" i="1" dirty="0"/>
              <a:t>Kultovní funkce </a:t>
            </a:r>
            <a:r>
              <a:rPr lang="cs-CZ" sz="2800" dirty="0"/>
              <a:t>-usmíření s nadpřirozenými silami</a:t>
            </a:r>
          </a:p>
          <a:p>
            <a:r>
              <a:rPr lang="cs-CZ" dirty="0" smtClean="0"/>
              <a:t>Deskovými </a:t>
            </a:r>
            <a:r>
              <a:rPr lang="cs-CZ" dirty="0"/>
              <a:t>hrami si krátí čas </a:t>
            </a:r>
            <a:r>
              <a:rPr lang="cs-CZ" b="1" i="1" dirty="0"/>
              <a:t>Egypťané</a:t>
            </a:r>
            <a:r>
              <a:rPr lang="cs-CZ" dirty="0"/>
              <a:t> už někdy v období 3500 př. n. l. </a:t>
            </a:r>
            <a:endParaRPr lang="cs-CZ" dirty="0" smtClean="0"/>
          </a:p>
          <a:p>
            <a:r>
              <a:rPr lang="cs-CZ" dirty="0"/>
              <a:t>V Egyptě byla také nalezena patrně nejstarší herní deska všech dob. Její stáří je odhadováno na pět a půl až šest tisíc let</a:t>
            </a:r>
            <a:r>
              <a:rPr lang="cs-CZ" dirty="0" smtClean="0"/>
              <a:t>.</a:t>
            </a:r>
          </a:p>
          <a:p>
            <a:r>
              <a:rPr lang="cs-CZ" dirty="0">
                <a:hlinkClick r:id="rId3"/>
              </a:rPr>
              <a:t>https://www.youtube.com/watch?v=DPZtDdx0C_Q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3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Starověký Egypt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Nejrozšířenější </a:t>
            </a:r>
            <a:r>
              <a:rPr lang="cs-CZ" dirty="0"/>
              <a:t>formou aristokratické zábavy byl </a:t>
            </a:r>
            <a:r>
              <a:rPr lang="cs-CZ" dirty="0" smtClean="0"/>
              <a:t>lov a přihlížení </a:t>
            </a:r>
            <a:r>
              <a:rPr lang="cs-CZ" dirty="0"/>
              <a:t>lovu. </a:t>
            </a:r>
            <a:endParaRPr lang="cs-CZ" dirty="0" smtClean="0"/>
          </a:p>
          <a:p>
            <a:r>
              <a:rPr lang="cs-CZ" dirty="0" smtClean="0"/>
              <a:t>Králové </a:t>
            </a:r>
            <a:r>
              <a:rPr lang="cs-CZ" dirty="0"/>
              <a:t>s napětím sledovali, jak jejich sluhové loví hrochy, ryby a ptáky. </a:t>
            </a:r>
            <a:endParaRPr lang="cs-CZ" dirty="0" smtClean="0"/>
          </a:p>
          <a:p>
            <a:r>
              <a:rPr lang="cs-CZ" dirty="0" smtClean="0"/>
              <a:t>Závody </a:t>
            </a:r>
            <a:r>
              <a:rPr lang="cs-CZ" dirty="0"/>
              <a:t>koňských spřežení </a:t>
            </a:r>
            <a:endParaRPr lang="cs-CZ" dirty="0" smtClean="0"/>
          </a:p>
          <a:p>
            <a:r>
              <a:rPr lang="cs-CZ" dirty="0" smtClean="0"/>
              <a:t>Mezi </a:t>
            </a:r>
            <a:r>
              <a:rPr lang="cs-CZ" dirty="0"/>
              <a:t>oblíbené kratochvíle faraónů patřilo i sledování dalších fyzických aktivit, v nichž se uplatňovala síla, dovednost a hbitost lidského těla, často ve spojení s míčovými hrami. </a:t>
            </a:r>
          </a:p>
        </p:txBody>
      </p:sp>
    </p:spTree>
    <p:extLst>
      <p:ext uri="{BB962C8B-B14F-4D97-AF65-F5344CB8AC3E}">
        <p14:creationId xmlns:p14="http://schemas.microsoft.com/office/powerpoint/2010/main" val="2837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476672"/>
            <a:ext cx="8075240" cy="868958"/>
          </a:xfrm>
        </p:spPr>
        <p:txBody>
          <a:bodyPr/>
          <a:lstStyle/>
          <a:p>
            <a:r>
              <a:rPr lang="cs-CZ" dirty="0" smtClean="0"/>
              <a:t>… starověk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88704" y="1575446"/>
            <a:ext cx="8424936" cy="5256584"/>
          </a:xfrm>
        </p:spPr>
        <p:txBody>
          <a:bodyPr>
            <a:noAutofit/>
          </a:bodyPr>
          <a:lstStyle/>
          <a:p>
            <a:r>
              <a:rPr lang="cs-CZ" dirty="0"/>
              <a:t>776 př.n.l. – 1. OH a další hry - závody vozů, hod diskem, střelba z luku</a:t>
            </a:r>
          </a:p>
          <a:p>
            <a:r>
              <a:rPr lang="cs-CZ" b="1" i="1" dirty="0"/>
              <a:t>funkce - společenská</a:t>
            </a:r>
            <a:r>
              <a:rPr lang="cs-CZ" dirty="0"/>
              <a:t> (umění hrát hry bylo vysoce společensky ceněno), </a:t>
            </a:r>
            <a:r>
              <a:rPr lang="cs-CZ" b="1" i="1" dirty="0"/>
              <a:t>etická</a:t>
            </a:r>
            <a:r>
              <a:rPr lang="cs-CZ" dirty="0"/>
              <a:t> (během OH bylo dohlíženo na mravnost závodníků) a </a:t>
            </a:r>
            <a:r>
              <a:rPr lang="cs-CZ" b="1" i="1" dirty="0"/>
              <a:t>mírová</a:t>
            </a:r>
            <a:r>
              <a:rPr lang="cs-CZ" dirty="0"/>
              <a:t> (během OH se nesmělo válčit).</a:t>
            </a:r>
          </a:p>
          <a:p>
            <a:r>
              <a:rPr lang="cs-CZ" b="1" i="1" dirty="0"/>
              <a:t>Sparta + Athény - </a:t>
            </a:r>
            <a:r>
              <a:rPr lang="cs-CZ" dirty="0"/>
              <a:t>hra pojímána nejen jako prostředek k získávání fyzické síly, odvahy a mrštnosti potřebné v boji, ale v oblasti školské měla především </a:t>
            </a:r>
            <a:r>
              <a:rPr lang="cs-CZ" b="1" dirty="0"/>
              <a:t>funkci didaktickou </a:t>
            </a:r>
            <a:r>
              <a:rPr lang="cs-CZ" dirty="0"/>
              <a:t>a v oblasti mimoškolní význam rekreační a zábavný.</a:t>
            </a:r>
          </a:p>
        </p:txBody>
      </p:sp>
    </p:spTree>
    <p:extLst>
      <p:ext uri="{BB962C8B-B14F-4D97-AF65-F5344CB8AC3E}">
        <p14:creationId xmlns:p14="http://schemas.microsoft.com/office/powerpoint/2010/main" val="38315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15406</TotalTime>
  <Words>820</Words>
  <Application>Microsoft Office PowerPoint</Application>
  <PresentationFormat>Širokoúhlá obrazovka</PresentationFormat>
  <Paragraphs>218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Brush Script MT</vt:lpstr>
      <vt:lpstr>Calibri</vt:lpstr>
      <vt:lpstr>Garamond</vt:lpstr>
      <vt:lpstr>Times New Roman</vt:lpstr>
      <vt:lpstr>Organika</vt:lpstr>
      <vt:lpstr>Kooperativní a dobrodružné hry „Člověk je člověkem pouze tam, kde si hraje“   F. Schiller </vt:lpstr>
      <vt:lpstr>2. Lekce Konference</vt:lpstr>
      <vt:lpstr>Konference</vt:lpstr>
      <vt:lpstr>DĚJINY HRY</vt:lpstr>
      <vt:lpstr>Hra na počátku dějin</vt:lpstr>
      <vt:lpstr>Hra na počátku dějin</vt:lpstr>
      <vt:lpstr>Starověk</vt:lpstr>
      <vt:lpstr>Starověký Egypt</vt:lpstr>
      <vt:lpstr>… starověk</vt:lpstr>
      <vt:lpstr>Antika</vt:lpstr>
      <vt:lpstr>Prezentace aplikace PowerPoint</vt:lpstr>
      <vt:lpstr>Prezentace aplikace PowerPoint</vt:lpstr>
      <vt:lpstr>Hry v Římě</vt:lpstr>
      <vt:lpstr>Hry v Římě</vt:lpstr>
      <vt:lpstr>Středověk  </vt:lpstr>
      <vt:lpstr>Renesance</vt:lpstr>
      <vt:lpstr>Hra z pohledu různých oborů</vt:lpstr>
      <vt:lpstr>Základní rysy hry</vt:lpstr>
      <vt:lpstr>Význam hry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Kooperativní a dobrodružné hry „Člověk je člověkem pouze tam, kde si hraje“</dc:title>
  <dc:creator>Lukáš Psohlavec</dc:creator>
  <cp:lastModifiedBy>Lukáš Psohlavec</cp:lastModifiedBy>
  <cp:revision>115</cp:revision>
  <dcterms:created xsi:type="dcterms:W3CDTF">2020-01-15T09:04:54Z</dcterms:created>
  <dcterms:modified xsi:type="dcterms:W3CDTF">2020-04-08T11:57:57Z</dcterms:modified>
</cp:coreProperties>
</file>