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04" r:id="rId4"/>
    <p:sldId id="258" r:id="rId5"/>
    <p:sldId id="259" r:id="rId6"/>
    <p:sldId id="260" r:id="rId7"/>
    <p:sldId id="261" r:id="rId8"/>
    <p:sldId id="262" r:id="rId9"/>
    <p:sldId id="263" r:id="rId10"/>
    <p:sldId id="264" r:id="rId11"/>
    <p:sldId id="265" r:id="rId12"/>
    <p:sldId id="297" r:id="rId13"/>
    <p:sldId id="267" r:id="rId14"/>
    <p:sldId id="296" r:id="rId15"/>
    <p:sldId id="292" r:id="rId16"/>
    <p:sldId id="298" r:id="rId17"/>
    <p:sldId id="299" r:id="rId18"/>
    <p:sldId id="300" r:id="rId19"/>
    <p:sldId id="301" r:id="rId20"/>
    <p:sldId id="302" r:id="rId21"/>
    <p:sldId id="303" r:id="rId22"/>
    <p:sldId id="268" r:id="rId23"/>
    <p:sldId id="269" r:id="rId24"/>
    <p:sldId id="270" r:id="rId25"/>
    <p:sldId id="305" r:id="rId26"/>
    <p:sldId id="272" r:id="rId27"/>
    <p:sldId id="306" r:id="rId28"/>
    <p:sldId id="273" r:id="rId29"/>
    <p:sldId id="274" r:id="rId30"/>
    <p:sldId id="275" r:id="rId31"/>
    <p:sldId id="307" r:id="rId32"/>
    <p:sldId id="308" r:id="rId33"/>
    <p:sldId id="312" r:id="rId34"/>
    <p:sldId id="311"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91" r:id="rId49"/>
    <p:sldId id="314" r:id="rId50"/>
    <p:sldId id="293" r:id="rId5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13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59D93CB-0AAF-6140-83F4-F448118110B4}" type="datetimeFigureOut">
              <a:rPr lang="it-IT" smtClean="0"/>
              <a:t>15/12/20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ADE626-6A68-9E40-8D2D-322B03192661}" type="slidenum">
              <a:rPr lang="it-IT" smtClean="0"/>
              <a:t>‹n.›</a:t>
            </a:fld>
            <a:endParaRPr lang="it-IT"/>
          </a:p>
        </p:txBody>
      </p:sp>
    </p:spTree>
    <p:extLst>
      <p:ext uri="{BB962C8B-B14F-4D97-AF65-F5344CB8AC3E}">
        <p14:creationId xmlns:p14="http://schemas.microsoft.com/office/powerpoint/2010/main" val="353659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9D93CB-0AAF-6140-83F4-F448118110B4}" type="datetimeFigureOut">
              <a:rPr lang="it-IT" smtClean="0"/>
              <a:t>15/12/20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ADE626-6A68-9E40-8D2D-322B03192661}" type="slidenum">
              <a:rPr lang="it-IT" smtClean="0"/>
              <a:t>‹n.›</a:t>
            </a:fld>
            <a:endParaRPr lang="it-IT"/>
          </a:p>
        </p:txBody>
      </p:sp>
    </p:spTree>
    <p:extLst>
      <p:ext uri="{BB962C8B-B14F-4D97-AF65-F5344CB8AC3E}">
        <p14:creationId xmlns:p14="http://schemas.microsoft.com/office/powerpoint/2010/main" val="425675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9D93CB-0AAF-6140-83F4-F448118110B4}" type="datetimeFigureOut">
              <a:rPr lang="it-IT" smtClean="0"/>
              <a:t>15/12/20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ADE626-6A68-9E40-8D2D-322B03192661}" type="slidenum">
              <a:rPr lang="it-IT" smtClean="0"/>
              <a:t>‹n.›</a:t>
            </a:fld>
            <a:endParaRPr lang="it-IT"/>
          </a:p>
        </p:txBody>
      </p:sp>
    </p:spTree>
    <p:extLst>
      <p:ext uri="{BB962C8B-B14F-4D97-AF65-F5344CB8AC3E}">
        <p14:creationId xmlns:p14="http://schemas.microsoft.com/office/powerpoint/2010/main" val="4506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9D93CB-0AAF-6140-83F4-F448118110B4}" type="datetimeFigureOut">
              <a:rPr lang="it-IT" smtClean="0"/>
              <a:t>15/12/20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ADE626-6A68-9E40-8D2D-322B03192661}" type="slidenum">
              <a:rPr lang="it-IT" smtClean="0"/>
              <a:t>‹n.›</a:t>
            </a:fld>
            <a:endParaRPr lang="it-IT"/>
          </a:p>
        </p:txBody>
      </p:sp>
    </p:spTree>
    <p:extLst>
      <p:ext uri="{BB962C8B-B14F-4D97-AF65-F5344CB8AC3E}">
        <p14:creationId xmlns:p14="http://schemas.microsoft.com/office/powerpoint/2010/main" val="240597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259D93CB-0AAF-6140-83F4-F448118110B4}" type="datetimeFigureOut">
              <a:rPr lang="it-IT" smtClean="0"/>
              <a:t>15/12/20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ADE626-6A68-9E40-8D2D-322B03192661}" type="slidenum">
              <a:rPr lang="it-IT" smtClean="0"/>
              <a:t>‹n.›</a:t>
            </a:fld>
            <a:endParaRPr lang="it-IT"/>
          </a:p>
        </p:txBody>
      </p:sp>
    </p:spTree>
    <p:extLst>
      <p:ext uri="{BB962C8B-B14F-4D97-AF65-F5344CB8AC3E}">
        <p14:creationId xmlns:p14="http://schemas.microsoft.com/office/powerpoint/2010/main" val="415988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59D93CB-0AAF-6140-83F4-F448118110B4}" type="datetimeFigureOut">
              <a:rPr lang="it-IT" smtClean="0"/>
              <a:t>15/12/20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ADE626-6A68-9E40-8D2D-322B03192661}" type="slidenum">
              <a:rPr lang="it-IT" smtClean="0"/>
              <a:t>‹n.›</a:t>
            </a:fld>
            <a:endParaRPr lang="it-IT"/>
          </a:p>
        </p:txBody>
      </p:sp>
    </p:spTree>
    <p:extLst>
      <p:ext uri="{BB962C8B-B14F-4D97-AF65-F5344CB8AC3E}">
        <p14:creationId xmlns:p14="http://schemas.microsoft.com/office/powerpoint/2010/main" val="344464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59D93CB-0AAF-6140-83F4-F448118110B4}" type="datetimeFigureOut">
              <a:rPr lang="it-IT" smtClean="0"/>
              <a:t>15/12/20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BADE626-6A68-9E40-8D2D-322B03192661}" type="slidenum">
              <a:rPr lang="it-IT" smtClean="0"/>
              <a:t>‹n.›</a:t>
            </a:fld>
            <a:endParaRPr lang="it-IT"/>
          </a:p>
        </p:txBody>
      </p:sp>
    </p:spTree>
    <p:extLst>
      <p:ext uri="{BB962C8B-B14F-4D97-AF65-F5344CB8AC3E}">
        <p14:creationId xmlns:p14="http://schemas.microsoft.com/office/powerpoint/2010/main" val="90151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259D93CB-0AAF-6140-83F4-F448118110B4}" type="datetimeFigureOut">
              <a:rPr lang="it-IT" smtClean="0"/>
              <a:t>15/12/20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BADE626-6A68-9E40-8D2D-322B03192661}" type="slidenum">
              <a:rPr lang="it-IT" smtClean="0"/>
              <a:t>‹n.›</a:t>
            </a:fld>
            <a:endParaRPr lang="it-IT"/>
          </a:p>
        </p:txBody>
      </p:sp>
    </p:spTree>
    <p:extLst>
      <p:ext uri="{BB962C8B-B14F-4D97-AF65-F5344CB8AC3E}">
        <p14:creationId xmlns:p14="http://schemas.microsoft.com/office/powerpoint/2010/main" val="248151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59D93CB-0AAF-6140-83F4-F448118110B4}" type="datetimeFigureOut">
              <a:rPr lang="it-IT" smtClean="0"/>
              <a:t>15/12/20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BADE626-6A68-9E40-8D2D-322B03192661}" type="slidenum">
              <a:rPr lang="it-IT" smtClean="0"/>
              <a:t>‹n.›</a:t>
            </a:fld>
            <a:endParaRPr lang="it-IT"/>
          </a:p>
        </p:txBody>
      </p:sp>
    </p:spTree>
    <p:extLst>
      <p:ext uri="{BB962C8B-B14F-4D97-AF65-F5344CB8AC3E}">
        <p14:creationId xmlns:p14="http://schemas.microsoft.com/office/powerpoint/2010/main" val="407428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259D93CB-0AAF-6140-83F4-F448118110B4}" type="datetimeFigureOut">
              <a:rPr lang="it-IT" smtClean="0"/>
              <a:t>15/12/20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ADE626-6A68-9E40-8D2D-322B03192661}" type="slidenum">
              <a:rPr lang="it-IT" smtClean="0"/>
              <a:t>‹n.›</a:t>
            </a:fld>
            <a:endParaRPr lang="it-IT"/>
          </a:p>
        </p:txBody>
      </p:sp>
    </p:spTree>
    <p:extLst>
      <p:ext uri="{BB962C8B-B14F-4D97-AF65-F5344CB8AC3E}">
        <p14:creationId xmlns:p14="http://schemas.microsoft.com/office/powerpoint/2010/main" val="119815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259D93CB-0AAF-6140-83F4-F448118110B4}" type="datetimeFigureOut">
              <a:rPr lang="it-IT" smtClean="0"/>
              <a:t>15/12/20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ADE626-6A68-9E40-8D2D-322B03192661}" type="slidenum">
              <a:rPr lang="it-IT" smtClean="0"/>
              <a:t>‹n.›</a:t>
            </a:fld>
            <a:endParaRPr lang="it-IT"/>
          </a:p>
        </p:txBody>
      </p:sp>
    </p:spTree>
    <p:extLst>
      <p:ext uri="{BB962C8B-B14F-4D97-AF65-F5344CB8AC3E}">
        <p14:creationId xmlns:p14="http://schemas.microsoft.com/office/powerpoint/2010/main" val="41648375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D93CB-0AAF-6140-83F4-F448118110B4}" type="datetimeFigureOut">
              <a:rPr lang="it-IT" smtClean="0"/>
              <a:t>15/12/20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DE626-6A68-9E40-8D2D-322B03192661}" type="slidenum">
              <a:rPr lang="it-IT" smtClean="0"/>
              <a:t>‹n.›</a:t>
            </a:fld>
            <a:endParaRPr lang="it-IT"/>
          </a:p>
        </p:txBody>
      </p:sp>
    </p:spTree>
    <p:extLst>
      <p:ext uri="{BB962C8B-B14F-4D97-AF65-F5344CB8AC3E}">
        <p14:creationId xmlns:p14="http://schemas.microsoft.com/office/powerpoint/2010/main" val="1862086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71034" y="375136"/>
            <a:ext cx="7772400" cy="766932"/>
          </a:xfrm>
        </p:spPr>
        <p:style>
          <a:lnRef idx="2">
            <a:schemeClr val="accent2"/>
          </a:lnRef>
          <a:fillRef idx="1">
            <a:schemeClr val="lt1"/>
          </a:fillRef>
          <a:effectRef idx="0">
            <a:schemeClr val="accent2"/>
          </a:effectRef>
          <a:fontRef idx="minor">
            <a:schemeClr val="dk1"/>
          </a:fontRef>
        </p:style>
        <p:txBody>
          <a:bodyPr>
            <a:normAutofit/>
          </a:bodyPr>
          <a:lstStyle/>
          <a:p>
            <a:r>
              <a:rPr lang="fr-CA" dirty="0" smtClean="0"/>
              <a:t>Les théories de la réception</a:t>
            </a:r>
            <a:endParaRPr lang="fr-CA" dirty="0"/>
          </a:p>
        </p:txBody>
      </p:sp>
      <p:pic>
        <p:nvPicPr>
          <p:cNvPr id="4" name="Immagine 3" descr="faruffini-lettri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667" y="1410185"/>
            <a:ext cx="6502400" cy="4508500"/>
          </a:xfrm>
          <a:prstGeom prst="rect">
            <a:avLst/>
          </a:prstGeom>
        </p:spPr>
      </p:pic>
    </p:spTree>
    <p:extLst>
      <p:ext uri="{BB962C8B-B14F-4D97-AF65-F5344CB8AC3E}">
        <p14:creationId xmlns:p14="http://schemas.microsoft.com/office/powerpoint/2010/main" val="29058625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Autofit/>
          </a:bodyPr>
          <a:lstStyle/>
          <a:p>
            <a:r>
              <a:rPr lang="fr-CA" sz="3000" b="1" u="sng" dirty="0" smtClean="0"/>
              <a:t>1) sociologie de la littérature / marché du livre</a:t>
            </a:r>
            <a:endParaRPr lang="fr-CA" sz="3000" dirty="0"/>
          </a:p>
        </p:txBody>
      </p:sp>
      <p:sp>
        <p:nvSpPr>
          <p:cNvPr id="3" name="Segnaposto contenuto 2"/>
          <p:cNvSpPr>
            <a:spLocks noGrp="1"/>
          </p:cNvSpPr>
          <p:nvPr>
            <p:ph idx="1"/>
          </p:nvPr>
        </p:nvSpPr>
        <p:spPr/>
        <p:txBody>
          <a:bodyPr>
            <a:normAutofit/>
          </a:bodyPr>
          <a:lstStyle/>
          <a:p>
            <a:r>
              <a:rPr lang="fr-CA" u="sng" dirty="0" smtClean="0"/>
              <a:t>Une figure clef: </a:t>
            </a:r>
            <a:r>
              <a:rPr lang="fr-CA" b="1" u="sng" dirty="0" smtClean="0"/>
              <a:t>Robert </a:t>
            </a:r>
            <a:r>
              <a:rPr lang="fr-CA" b="1" u="sng" dirty="0" err="1" smtClean="0"/>
              <a:t>Escarpit</a:t>
            </a:r>
            <a:r>
              <a:rPr lang="fr-CA" b="1" u="sng" dirty="0" smtClean="0"/>
              <a:t> (1918-2000)</a:t>
            </a:r>
          </a:p>
          <a:p>
            <a:r>
              <a:rPr lang="fr-CA" dirty="0" smtClean="0"/>
              <a:t>Prof. Littérature comparée à l’</a:t>
            </a:r>
            <a:r>
              <a:rPr lang="fr-CA" dirty="0" err="1" smtClean="0"/>
              <a:t>univ</a:t>
            </a:r>
            <a:r>
              <a:rPr lang="fr-CA" dirty="0" smtClean="0"/>
              <a:t>. De Bordeaux</a:t>
            </a:r>
          </a:p>
          <a:p>
            <a:r>
              <a:rPr lang="fr-CA" dirty="0" smtClean="0"/>
              <a:t>Fin des années 1950, Bordeaux: </a:t>
            </a:r>
            <a:r>
              <a:rPr lang="fr-CA" i="1" dirty="0" smtClean="0"/>
              <a:t>Centre de Sociologie des Faits Littéraires</a:t>
            </a:r>
            <a:endParaRPr lang="fr-CA" dirty="0" smtClean="0"/>
          </a:p>
          <a:p>
            <a:r>
              <a:rPr lang="fr-CA" u="sng" dirty="0" smtClean="0"/>
              <a:t>Robert </a:t>
            </a:r>
            <a:r>
              <a:rPr lang="fr-CA" u="sng" dirty="0" err="1" smtClean="0"/>
              <a:t>Escarpit</a:t>
            </a:r>
            <a:r>
              <a:rPr lang="fr-CA" u="sng" dirty="0" smtClean="0"/>
              <a:t>, </a:t>
            </a:r>
            <a:r>
              <a:rPr lang="fr-CA" i="1" u="sng" dirty="0" smtClean="0"/>
              <a:t>Sociologie de la littérature, </a:t>
            </a:r>
            <a:r>
              <a:rPr lang="fr-CA" u="sng" dirty="0" smtClean="0"/>
              <a:t>1958: pionnier</a:t>
            </a:r>
            <a:endParaRPr lang="fr-CA" dirty="0" smtClean="0"/>
          </a:p>
          <a:p>
            <a:endParaRPr lang="fr-CA" dirty="0"/>
          </a:p>
        </p:txBody>
      </p:sp>
    </p:spTree>
    <p:extLst>
      <p:ext uri="{BB962C8B-B14F-4D97-AF65-F5344CB8AC3E}">
        <p14:creationId xmlns:p14="http://schemas.microsoft.com/office/powerpoint/2010/main" val="2162992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11304"/>
            <a:ext cx="8229600" cy="5014859"/>
          </a:xfrm>
        </p:spPr>
        <p:txBody>
          <a:bodyPr>
            <a:normAutofit fontScale="70000" lnSpcReduction="20000"/>
          </a:bodyPr>
          <a:lstStyle/>
          <a:p>
            <a:r>
              <a:rPr lang="fr-CA" dirty="0" smtClean="0"/>
              <a:t>Analyser le moment de la réception dans des termes sociologiques </a:t>
            </a:r>
          </a:p>
          <a:p>
            <a:r>
              <a:rPr lang="fr-CA" b="1" u="sng" dirty="0" smtClean="0"/>
              <a:t>Quels sont les aspects pertinents? </a:t>
            </a:r>
          </a:p>
          <a:p>
            <a:r>
              <a:rPr lang="fr-CA" dirty="0" smtClean="0"/>
              <a:t>La production, la distribution et la promotions du livre (contextualiser les auteurs, maisons d’éditions et processus éditorial dans toutes ses phases </a:t>
            </a:r>
            <a:r>
              <a:rPr lang="fr-CA" dirty="0" smtClean="0">
                <a:sym typeface="Wingdings"/>
              </a:rPr>
              <a:t> le marché du livre</a:t>
            </a:r>
            <a:r>
              <a:rPr lang="fr-CA" dirty="0" smtClean="0"/>
              <a:t>)</a:t>
            </a:r>
          </a:p>
          <a:p>
            <a:r>
              <a:rPr lang="fr-CA" dirty="0" smtClean="0"/>
              <a:t>Attention aux aspects de la promotion et de la présentation du livre (seuils – Genette)</a:t>
            </a:r>
          </a:p>
          <a:p>
            <a:r>
              <a:rPr lang="fr-CA" dirty="0" smtClean="0"/>
              <a:t>Distinction entre un circuit littéraire et populaire</a:t>
            </a:r>
          </a:p>
          <a:p>
            <a:r>
              <a:rPr lang="fr-CA" dirty="0" smtClean="0"/>
              <a:t>Réception dans des aires géographiques différentes à des différents moments historiques </a:t>
            </a:r>
          </a:p>
          <a:p>
            <a:r>
              <a:rPr lang="fr-CA" dirty="0" smtClean="0"/>
              <a:t>Analyses des lecteurs </a:t>
            </a:r>
          </a:p>
          <a:p>
            <a:r>
              <a:rPr lang="fr-CA" dirty="0" smtClean="0"/>
              <a:t>Usage des statistiques</a:t>
            </a:r>
          </a:p>
          <a:p>
            <a:r>
              <a:rPr lang="fr-CA" dirty="0" smtClean="0"/>
              <a:t>Différence entre lecteur idéal et lecteur réel (les deux choses peuvent aller ensemble ou pas) </a:t>
            </a:r>
          </a:p>
          <a:p>
            <a:r>
              <a:rPr lang="fr-CA" dirty="0" smtClean="0"/>
              <a:t>Diachronie </a:t>
            </a:r>
            <a:r>
              <a:rPr lang="fr-CA" dirty="0" smtClean="0">
                <a:sym typeface="Wingdings"/>
              </a:rPr>
              <a:t> synchronie </a:t>
            </a:r>
            <a:endParaRPr lang="fr-CA" dirty="0" smtClean="0"/>
          </a:p>
          <a:p>
            <a:endParaRPr lang="fr-CA" dirty="0" smtClean="0"/>
          </a:p>
          <a:p>
            <a:endParaRPr lang="fr-CA" dirty="0"/>
          </a:p>
        </p:txBody>
      </p:sp>
    </p:spTree>
    <p:extLst>
      <p:ext uri="{BB962C8B-B14F-4D97-AF65-F5344CB8AC3E}">
        <p14:creationId xmlns:p14="http://schemas.microsoft.com/office/powerpoint/2010/main" val="1646008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fr-CA" b="1" dirty="0" smtClean="0"/>
              <a:t>Prenons deux classiques </a:t>
            </a:r>
          </a:p>
          <a:p>
            <a:r>
              <a:rPr lang="fr-CA" dirty="0" smtClean="0"/>
              <a:t>Daniel Defoe, </a:t>
            </a:r>
            <a:r>
              <a:rPr lang="fr-CA" i="1" dirty="0" smtClean="0"/>
              <a:t>Robinson Crusoé</a:t>
            </a:r>
            <a:r>
              <a:rPr lang="fr-CA" dirty="0" smtClean="0"/>
              <a:t>, 1719 </a:t>
            </a:r>
            <a:endParaRPr lang="fr-CA" i="1" dirty="0" smtClean="0"/>
          </a:p>
          <a:p>
            <a:r>
              <a:rPr lang="fr-CA" dirty="0" smtClean="0"/>
              <a:t>Jonathan Swift, </a:t>
            </a:r>
            <a:r>
              <a:rPr lang="fr-CA" i="1" dirty="0" smtClean="0"/>
              <a:t>Les Voyages de </a:t>
            </a:r>
            <a:r>
              <a:rPr lang="fr-CA" i="1" dirty="0" err="1" smtClean="0"/>
              <a:t>Gullier</a:t>
            </a:r>
            <a:r>
              <a:rPr lang="fr-CA" dirty="0" smtClean="0"/>
              <a:t>, 1726</a:t>
            </a:r>
          </a:p>
          <a:p>
            <a:r>
              <a:rPr lang="fr-CA" dirty="0" smtClean="0"/>
              <a:t>De bons exemples pour comprendre la différence entre la </a:t>
            </a:r>
            <a:r>
              <a:rPr lang="fr-CA" b="1" dirty="0" smtClean="0"/>
              <a:t>destination intentionnelle </a:t>
            </a:r>
            <a:r>
              <a:rPr lang="fr-CA" dirty="0" smtClean="0"/>
              <a:t>et la </a:t>
            </a:r>
            <a:r>
              <a:rPr lang="fr-CA" b="1" dirty="0" smtClean="0"/>
              <a:t>destination effective </a:t>
            </a:r>
            <a:r>
              <a:rPr lang="fr-CA" dirty="0" smtClean="0"/>
              <a:t>d’un texte dans une </a:t>
            </a:r>
            <a:r>
              <a:rPr lang="fr-CA" b="1" dirty="0" smtClean="0"/>
              <a:t>perspective diachronique  </a:t>
            </a:r>
          </a:p>
          <a:p>
            <a:endParaRPr lang="fr-CA" dirty="0"/>
          </a:p>
        </p:txBody>
      </p:sp>
    </p:spTree>
    <p:extLst>
      <p:ext uri="{BB962C8B-B14F-4D97-AF65-F5344CB8AC3E}">
        <p14:creationId xmlns:p14="http://schemas.microsoft.com/office/powerpoint/2010/main" val="19609232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51060"/>
            <a:ext cx="8229600" cy="6217428"/>
          </a:xfrm>
        </p:spPr>
        <p:txBody>
          <a:bodyPr>
            <a:normAutofit fontScale="70000" lnSpcReduction="20000"/>
          </a:bodyPr>
          <a:lstStyle/>
          <a:p>
            <a:r>
              <a:rPr lang="it-IT" dirty="0" err="1"/>
              <a:t>Deux</a:t>
            </a:r>
            <a:r>
              <a:rPr lang="it-IT" dirty="0"/>
              <a:t> </a:t>
            </a:r>
            <a:r>
              <a:rPr lang="it-IT" dirty="0" err="1"/>
              <a:t>des</a:t>
            </a:r>
            <a:r>
              <a:rPr lang="it-IT" dirty="0"/>
              <a:t> </a:t>
            </a:r>
            <a:r>
              <a:rPr lang="it-IT" dirty="0" err="1"/>
              <a:t>exemples</a:t>
            </a:r>
            <a:r>
              <a:rPr lang="it-IT" dirty="0"/>
              <a:t> </a:t>
            </a:r>
            <a:r>
              <a:rPr lang="it-IT" dirty="0" err="1"/>
              <a:t>les</a:t>
            </a:r>
            <a:r>
              <a:rPr lang="it-IT" dirty="0"/>
              <a:t> plus </a:t>
            </a:r>
            <a:r>
              <a:rPr lang="it-IT" dirty="0" err="1"/>
              <a:t>caractéristiques</a:t>
            </a:r>
            <a:r>
              <a:rPr lang="it-IT" dirty="0"/>
              <a:t> de </a:t>
            </a:r>
            <a:r>
              <a:rPr lang="it-IT" dirty="0" err="1"/>
              <a:t>trahisons</a:t>
            </a:r>
            <a:r>
              <a:rPr lang="it-IT" dirty="0"/>
              <a:t> </a:t>
            </a:r>
            <a:r>
              <a:rPr lang="it-IT" dirty="0" err="1"/>
              <a:t>créatrices</a:t>
            </a:r>
            <a:r>
              <a:rPr lang="it-IT" dirty="0"/>
              <a:t> </a:t>
            </a:r>
            <a:r>
              <a:rPr lang="it-IT" dirty="0" err="1"/>
              <a:t>sont</a:t>
            </a:r>
            <a:r>
              <a:rPr lang="it-IT" dirty="0"/>
              <a:t> </a:t>
            </a:r>
            <a:r>
              <a:rPr lang="it-IT" dirty="0" err="1"/>
              <a:t>ces</a:t>
            </a:r>
            <a:r>
              <a:rPr lang="it-IT" dirty="0"/>
              <a:t> </a:t>
            </a:r>
            <a:r>
              <a:rPr lang="it-IT" i="1" dirty="0" err="1"/>
              <a:t>Voyages</a:t>
            </a:r>
            <a:r>
              <a:rPr lang="it-IT" i="1" dirty="0"/>
              <a:t> de Gulliver</a:t>
            </a:r>
            <a:r>
              <a:rPr lang="it-IT" dirty="0"/>
              <a:t> de </a:t>
            </a:r>
            <a:r>
              <a:rPr lang="it-IT" dirty="0" err="1"/>
              <a:t>Swift</a:t>
            </a:r>
            <a:r>
              <a:rPr lang="it-IT" dirty="0"/>
              <a:t> et </a:t>
            </a:r>
            <a:r>
              <a:rPr lang="it-IT" dirty="0" err="1"/>
              <a:t>du</a:t>
            </a:r>
            <a:r>
              <a:rPr lang="it-IT" dirty="0"/>
              <a:t> </a:t>
            </a:r>
            <a:r>
              <a:rPr lang="it-IT" i="1" dirty="0"/>
              <a:t>Robinson </a:t>
            </a:r>
            <a:r>
              <a:rPr lang="it-IT" i="1" dirty="0" err="1"/>
              <a:t>Crusoé</a:t>
            </a:r>
            <a:r>
              <a:rPr lang="it-IT" dirty="0"/>
              <a:t> de de </a:t>
            </a:r>
            <a:r>
              <a:rPr lang="it-IT" dirty="0" err="1"/>
              <a:t>Foe</a:t>
            </a:r>
            <a:r>
              <a:rPr lang="it-IT" dirty="0"/>
              <a:t>. Le premier de </a:t>
            </a:r>
            <a:r>
              <a:rPr lang="it-IT" dirty="0" err="1"/>
              <a:t>ces</a:t>
            </a:r>
            <a:r>
              <a:rPr lang="it-IT" dirty="0"/>
              <a:t> </a:t>
            </a:r>
            <a:r>
              <a:rPr lang="it-IT" dirty="0" err="1"/>
              <a:t>livres</a:t>
            </a:r>
            <a:r>
              <a:rPr lang="it-IT" dirty="0"/>
              <a:t> est </a:t>
            </a:r>
            <a:r>
              <a:rPr lang="it-IT" dirty="0" err="1"/>
              <a:t>originellement</a:t>
            </a:r>
            <a:r>
              <a:rPr lang="it-IT" dirty="0"/>
              <a:t> une satire </a:t>
            </a:r>
            <a:r>
              <a:rPr lang="it-IT" dirty="0" err="1"/>
              <a:t>cruelle</a:t>
            </a:r>
            <a:r>
              <a:rPr lang="it-IT" dirty="0"/>
              <a:t> d’une </a:t>
            </a:r>
            <a:r>
              <a:rPr lang="it-IT" dirty="0" err="1"/>
              <a:t>philosophie</a:t>
            </a:r>
            <a:r>
              <a:rPr lang="it-IT" dirty="0"/>
              <a:t> si </a:t>
            </a:r>
            <a:r>
              <a:rPr lang="it-IT" dirty="0" err="1"/>
              <a:t>noire</a:t>
            </a:r>
            <a:r>
              <a:rPr lang="it-IT" dirty="0"/>
              <a:t> </a:t>
            </a:r>
            <a:r>
              <a:rPr lang="it-IT" dirty="0" err="1"/>
              <a:t>qu’elle</a:t>
            </a:r>
            <a:r>
              <a:rPr lang="it-IT" dirty="0"/>
              <a:t> </a:t>
            </a:r>
            <a:r>
              <a:rPr lang="it-IT" dirty="0" err="1"/>
              <a:t>reléguerait</a:t>
            </a:r>
            <a:r>
              <a:rPr lang="it-IT" dirty="0"/>
              <a:t> Jean-Paul Sartre à l’</a:t>
            </a:r>
            <a:r>
              <a:rPr lang="it-IT" dirty="0" err="1"/>
              <a:t>optimisme</a:t>
            </a:r>
            <a:r>
              <a:rPr lang="it-IT" dirty="0"/>
              <a:t> de la </a:t>
            </a:r>
            <a:r>
              <a:rPr lang="it-IT" i="1" dirty="0" err="1"/>
              <a:t>Bibliothèque</a:t>
            </a:r>
            <a:r>
              <a:rPr lang="it-IT" i="1" dirty="0"/>
              <a:t> Rose</a:t>
            </a:r>
            <a:r>
              <a:rPr lang="it-IT" dirty="0"/>
              <a:t>. Le </a:t>
            </a:r>
            <a:r>
              <a:rPr lang="it-IT" dirty="0" err="1"/>
              <a:t>second</a:t>
            </a:r>
            <a:r>
              <a:rPr lang="it-IT" dirty="0"/>
              <a:t> est un </a:t>
            </a:r>
            <a:r>
              <a:rPr lang="it-IT" dirty="0" err="1"/>
              <a:t>prêche</a:t>
            </a:r>
            <a:r>
              <a:rPr lang="it-IT" dirty="0"/>
              <a:t> (</a:t>
            </a:r>
            <a:r>
              <a:rPr lang="it-IT" dirty="0" err="1"/>
              <a:t>parfois</a:t>
            </a:r>
            <a:r>
              <a:rPr lang="it-IT" dirty="0"/>
              <a:t> </a:t>
            </a:r>
            <a:r>
              <a:rPr lang="it-IT" dirty="0" err="1"/>
              <a:t>fort</a:t>
            </a:r>
            <a:r>
              <a:rPr lang="it-IT" dirty="0"/>
              <a:t> </a:t>
            </a:r>
            <a:r>
              <a:rPr lang="it-IT" dirty="0" err="1"/>
              <a:t>ennuyeux</a:t>
            </a:r>
            <a:r>
              <a:rPr lang="it-IT" dirty="0"/>
              <a:t>) à la </a:t>
            </a:r>
            <a:r>
              <a:rPr lang="it-IT" dirty="0" err="1"/>
              <a:t>gloire</a:t>
            </a:r>
            <a:r>
              <a:rPr lang="it-IT" dirty="0"/>
              <a:t> </a:t>
            </a:r>
            <a:r>
              <a:rPr lang="it-IT" dirty="0" err="1"/>
              <a:t>du</a:t>
            </a:r>
            <a:r>
              <a:rPr lang="it-IT" dirty="0"/>
              <a:t> </a:t>
            </a:r>
            <a:r>
              <a:rPr lang="it-IT" dirty="0" err="1"/>
              <a:t>colonialisme</a:t>
            </a:r>
            <a:r>
              <a:rPr lang="it-IT" dirty="0"/>
              <a:t> </a:t>
            </a:r>
            <a:r>
              <a:rPr lang="it-IT" dirty="0" err="1"/>
              <a:t>naissant</a:t>
            </a:r>
            <a:r>
              <a:rPr lang="it-IT" dirty="0"/>
              <a:t>. Or </a:t>
            </a:r>
            <a:r>
              <a:rPr lang="it-IT" dirty="0" err="1"/>
              <a:t>comment</a:t>
            </a:r>
            <a:r>
              <a:rPr lang="it-IT" dirty="0"/>
              <a:t> </a:t>
            </a:r>
            <a:r>
              <a:rPr lang="it-IT" dirty="0" err="1"/>
              <a:t>vivent</a:t>
            </a:r>
            <a:r>
              <a:rPr lang="it-IT" dirty="0"/>
              <a:t> </a:t>
            </a:r>
            <a:r>
              <a:rPr lang="it-IT" dirty="0" err="1"/>
              <a:t>ces</a:t>
            </a:r>
            <a:r>
              <a:rPr lang="it-IT" dirty="0"/>
              <a:t> </a:t>
            </a:r>
            <a:r>
              <a:rPr lang="it-IT" dirty="0" err="1"/>
              <a:t>deux</a:t>
            </a:r>
            <a:r>
              <a:rPr lang="it-IT" dirty="0"/>
              <a:t> </a:t>
            </a:r>
            <a:r>
              <a:rPr lang="it-IT" dirty="0" err="1"/>
              <a:t>livres</a:t>
            </a:r>
            <a:r>
              <a:rPr lang="it-IT" dirty="0"/>
              <a:t> </a:t>
            </a:r>
            <a:r>
              <a:rPr lang="it-IT" dirty="0" err="1"/>
              <a:t>actuellement</a:t>
            </a:r>
            <a:r>
              <a:rPr lang="it-IT" dirty="0"/>
              <a:t>, </a:t>
            </a:r>
            <a:r>
              <a:rPr lang="it-IT" dirty="0" err="1"/>
              <a:t>comment</a:t>
            </a:r>
            <a:r>
              <a:rPr lang="it-IT" dirty="0"/>
              <a:t> </a:t>
            </a:r>
            <a:r>
              <a:rPr lang="it-IT" dirty="0" err="1"/>
              <a:t>jouissent-ils</a:t>
            </a:r>
            <a:r>
              <a:rPr lang="it-IT" dirty="0"/>
              <a:t> d’un </a:t>
            </a:r>
            <a:r>
              <a:rPr lang="it-IT" dirty="0" err="1"/>
              <a:t>succès</a:t>
            </a:r>
            <a:r>
              <a:rPr lang="it-IT" dirty="0"/>
              <a:t> </a:t>
            </a:r>
            <a:r>
              <a:rPr lang="it-IT" dirty="0" err="1"/>
              <a:t>jamais</a:t>
            </a:r>
            <a:r>
              <a:rPr lang="it-IT" dirty="0"/>
              <a:t> </a:t>
            </a:r>
            <a:r>
              <a:rPr lang="it-IT" dirty="0" err="1"/>
              <a:t>démenti</a:t>
            </a:r>
            <a:r>
              <a:rPr lang="it-IT" dirty="0"/>
              <a:t> ? Par l’</a:t>
            </a:r>
            <a:r>
              <a:rPr lang="it-IT" dirty="0" err="1"/>
              <a:t>intégration</a:t>
            </a:r>
            <a:r>
              <a:rPr lang="it-IT" dirty="0"/>
              <a:t> </a:t>
            </a:r>
            <a:r>
              <a:rPr lang="it-IT" dirty="0" err="1"/>
              <a:t>au</a:t>
            </a:r>
            <a:r>
              <a:rPr lang="it-IT" dirty="0"/>
              <a:t> </a:t>
            </a:r>
            <a:r>
              <a:rPr lang="it-IT" dirty="0" err="1"/>
              <a:t>circuit</a:t>
            </a:r>
            <a:r>
              <a:rPr lang="it-IT" dirty="0"/>
              <a:t> de la </a:t>
            </a:r>
            <a:r>
              <a:rPr lang="it-IT" dirty="0" err="1"/>
              <a:t>littérature</a:t>
            </a:r>
            <a:r>
              <a:rPr lang="it-IT" dirty="0"/>
              <a:t> </a:t>
            </a:r>
            <a:r>
              <a:rPr lang="it-IT" dirty="0" err="1"/>
              <a:t>enfantine</a:t>
            </a:r>
            <a:r>
              <a:rPr lang="it-IT" dirty="0"/>
              <a:t> ! </a:t>
            </a:r>
            <a:r>
              <a:rPr lang="it-IT" dirty="0" err="1"/>
              <a:t>Ils</a:t>
            </a:r>
            <a:r>
              <a:rPr lang="it-IT" dirty="0"/>
              <a:t> </a:t>
            </a:r>
            <a:r>
              <a:rPr lang="it-IT" dirty="0" err="1"/>
              <a:t>sont</a:t>
            </a:r>
            <a:r>
              <a:rPr lang="it-IT" dirty="0"/>
              <a:t> </a:t>
            </a:r>
            <a:r>
              <a:rPr lang="it-IT" dirty="0" err="1"/>
              <a:t>devenus</a:t>
            </a:r>
            <a:r>
              <a:rPr lang="it-IT" dirty="0"/>
              <a:t> </a:t>
            </a:r>
            <a:r>
              <a:rPr lang="it-IT" dirty="0" err="1"/>
              <a:t>des</a:t>
            </a:r>
            <a:r>
              <a:rPr lang="it-IT" dirty="0"/>
              <a:t> </a:t>
            </a:r>
            <a:r>
              <a:rPr lang="it-IT" dirty="0" err="1"/>
              <a:t>livres</a:t>
            </a:r>
            <a:r>
              <a:rPr lang="it-IT" dirty="0"/>
              <a:t> d’</a:t>
            </a:r>
            <a:r>
              <a:rPr lang="it-IT" dirty="0" err="1"/>
              <a:t>étrennes</a:t>
            </a:r>
            <a:r>
              <a:rPr lang="it-IT" dirty="0"/>
              <a:t>. De </a:t>
            </a:r>
            <a:r>
              <a:rPr lang="it-IT" dirty="0" err="1"/>
              <a:t>Foe</a:t>
            </a:r>
            <a:r>
              <a:rPr lang="it-IT" dirty="0"/>
              <a:t> en </a:t>
            </a:r>
            <a:r>
              <a:rPr lang="it-IT" dirty="0" err="1"/>
              <a:t>eût</a:t>
            </a:r>
            <a:r>
              <a:rPr lang="it-IT" dirty="0"/>
              <a:t> </a:t>
            </a:r>
            <a:r>
              <a:rPr lang="it-IT" dirty="0" err="1"/>
              <a:t>été</a:t>
            </a:r>
            <a:r>
              <a:rPr lang="it-IT" dirty="0"/>
              <a:t> </a:t>
            </a:r>
            <a:r>
              <a:rPr lang="it-IT" dirty="0" err="1"/>
              <a:t>amusé</a:t>
            </a:r>
            <a:r>
              <a:rPr lang="it-IT" dirty="0"/>
              <a:t>, </a:t>
            </a:r>
            <a:r>
              <a:rPr lang="it-IT" dirty="0" err="1"/>
              <a:t>Swift</a:t>
            </a:r>
            <a:r>
              <a:rPr lang="it-IT" dirty="0"/>
              <a:t> en </a:t>
            </a:r>
            <a:r>
              <a:rPr lang="it-IT" dirty="0" err="1"/>
              <a:t>eût</a:t>
            </a:r>
            <a:r>
              <a:rPr lang="it-IT" dirty="0"/>
              <a:t> </a:t>
            </a:r>
            <a:r>
              <a:rPr lang="it-IT" dirty="0" err="1"/>
              <a:t>enragé</a:t>
            </a:r>
            <a:r>
              <a:rPr lang="it-IT" dirty="0"/>
              <a:t>, mais </a:t>
            </a:r>
            <a:r>
              <a:rPr lang="it-IT" dirty="0" err="1"/>
              <a:t>tous</a:t>
            </a:r>
            <a:r>
              <a:rPr lang="it-IT" dirty="0"/>
              <a:t> </a:t>
            </a:r>
            <a:r>
              <a:rPr lang="it-IT" dirty="0" err="1"/>
              <a:t>deux</a:t>
            </a:r>
            <a:r>
              <a:rPr lang="it-IT" dirty="0"/>
              <a:t> en </a:t>
            </a:r>
            <a:r>
              <a:rPr lang="it-IT" dirty="0" err="1"/>
              <a:t>eussent</a:t>
            </a:r>
            <a:r>
              <a:rPr lang="it-IT" dirty="0"/>
              <a:t> </a:t>
            </a:r>
            <a:r>
              <a:rPr lang="it-IT" dirty="0" err="1"/>
              <a:t>été</a:t>
            </a:r>
            <a:r>
              <a:rPr lang="it-IT" dirty="0"/>
              <a:t> </a:t>
            </a:r>
            <a:r>
              <a:rPr lang="it-IT" dirty="0" err="1"/>
              <a:t>fort</a:t>
            </a:r>
            <a:r>
              <a:rPr lang="it-IT" dirty="0"/>
              <a:t> </a:t>
            </a:r>
            <a:r>
              <a:rPr lang="it-IT" dirty="0" err="1"/>
              <a:t>surpris</a:t>
            </a:r>
            <a:r>
              <a:rPr lang="it-IT" dirty="0"/>
              <a:t>. </a:t>
            </a:r>
            <a:r>
              <a:rPr lang="it-IT" dirty="0" err="1"/>
              <a:t>Rien</a:t>
            </a:r>
            <a:r>
              <a:rPr lang="it-IT" dirty="0"/>
              <a:t> ne </a:t>
            </a:r>
            <a:r>
              <a:rPr lang="it-IT" dirty="0" err="1"/>
              <a:t>pouvait</a:t>
            </a:r>
            <a:r>
              <a:rPr lang="it-IT" dirty="0"/>
              <a:t> </a:t>
            </a:r>
            <a:r>
              <a:rPr lang="it-IT" dirty="0" err="1"/>
              <a:t>être</a:t>
            </a:r>
            <a:r>
              <a:rPr lang="it-IT" dirty="0"/>
              <a:t> plus </a:t>
            </a:r>
            <a:r>
              <a:rPr lang="it-IT" dirty="0" err="1"/>
              <a:t>étranger</a:t>
            </a:r>
            <a:r>
              <a:rPr lang="it-IT" dirty="0"/>
              <a:t> à </a:t>
            </a:r>
            <a:r>
              <a:rPr lang="it-IT" dirty="0" err="1"/>
              <a:t>leurs</a:t>
            </a:r>
            <a:r>
              <a:rPr lang="it-IT" dirty="0"/>
              <a:t> </a:t>
            </a:r>
            <a:r>
              <a:rPr lang="it-IT" dirty="0" err="1"/>
              <a:t>intentions</a:t>
            </a:r>
            <a:r>
              <a:rPr lang="it-IT" dirty="0"/>
              <a:t>. </a:t>
            </a:r>
            <a:r>
              <a:rPr lang="it-IT" dirty="0" err="1"/>
              <a:t>Ces</a:t>
            </a:r>
            <a:r>
              <a:rPr lang="it-IT" dirty="0"/>
              <a:t> </a:t>
            </a:r>
            <a:r>
              <a:rPr lang="it-IT" dirty="0" err="1"/>
              <a:t>aventures</a:t>
            </a:r>
            <a:r>
              <a:rPr lang="it-IT" dirty="0"/>
              <a:t> </a:t>
            </a:r>
            <a:r>
              <a:rPr lang="it-IT" dirty="0" err="1"/>
              <a:t>merveilleuses</a:t>
            </a:r>
            <a:r>
              <a:rPr lang="it-IT" dirty="0"/>
              <a:t> </a:t>
            </a:r>
            <a:r>
              <a:rPr lang="it-IT" dirty="0" err="1"/>
              <a:t>ou</a:t>
            </a:r>
            <a:r>
              <a:rPr lang="it-IT" dirty="0"/>
              <a:t> </a:t>
            </a:r>
            <a:r>
              <a:rPr lang="it-IT" dirty="0" err="1"/>
              <a:t>exotiques</a:t>
            </a:r>
            <a:r>
              <a:rPr lang="it-IT" dirty="0"/>
              <a:t> qui </a:t>
            </a:r>
            <a:r>
              <a:rPr lang="it-IT" dirty="0" err="1"/>
              <a:t>constituent</a:t>
            </a:r>
            <a:r>
              <a:rPr lang="it-IT" dirty="0"/>
              <a:t> l’</a:t>
            </a:r>
            <a:r>
              <a:rPr lang="it-IT" dirty="0" err="1"/>
              <a:t>essentiel</a:t>
            </a:r>
            <a:r>
              <a:rPr lang="it-IT" dirty="0"/>
              <a:t> de ce </a:t>
            </a:r>
            <a:r>
              <a:rPr lang="it-IT" dirty="0" err="1"/>
              <a:t>que</a:t>
            </a:r>
            <a:r>
              <a:rPr lang="it-IT" dirty="0"/>
              <a:t> </a:t>
            </a:r>
            <a:r>
              <a:rPr lang="it-IT" dirty="0" err="1"/>
              <a:t>recherchent</a:t>
            </a:r>
            <a:r>
              <a:rPr lang="it-IT" dirty="0"/>
              <a:t> </a:t>
            </a:r>
            <a:r>
              <a:rPr lang="it-IT" dirty="0" err="1"/>
              <a:t>dans</a:t>
            </a:r>
            <a:r>
              <a:rPr lang="it-IT" dirty="0"/>
              <a:t> </a:t>
            </a:r>
            <a:r>
              <a:rPr lang="it-IT" dirty="0" err="1"/>
              <a:t>ces</a:t>
            </a:r>
            <a:r>
              <a:rPr lang="it-IT" dirty="0"/>
              <a:t> </a:t>
            </a:r>
            <a:r>
              <a:rPr lang="it-IT" dirty="0" err="1"/>
              <a:t>livres</a:t>
            </a:r>
            <a:r>
              <a:rPr lang="it-IT" dirty="0"/>
              <a:t> </a:t>
            </a:r>
            <a:r>
              <a:rPr lang="it-IT" dirty="0" err="1"/>
              <a:t>les</a:t>
            </a:r>
            <a:r>
              <a:rPr lang="it-IT" dirty="0"/>
              <a:t> </a:t>
            </a:r>
            <a:r>
              <a:rPr lang="it-IT" dirty="0" err="1"/>
              <a:t>jeunes</a:t>
            </a:r>
            <a:r>
              <a:rPr lang="it-IT" dirty="0"/>
              <a:t> </a:t>
            </a:r>
            <a:r>
              <a:rPr lang="it-IT" dirty="0" err="1"/>
              <a:t>lecteurs</a:t>
            </a:r>
            <a:r>
              <a:rPr lang="it-IT" dirty="0"/>
              <a:t>, n’</a:t>
            </a:r>
            <a:r>
              <a:rPr lang="it-IT" dirty="0" err="1"/>
              <a:t>étaient</a:t>
            </a:r>
            <a:r>
              <a:rPr lang="it-IT" dirty="0"/>
              <a:t> pour </a:t>
            </a:r>
            <a:r>
              <a:rPr lang="it-IT" dirty="0" err="1"/>
              <a:t>eux</a:t>
            </a:r>
            <a:r>
              <a:rPr lang="it-IT" dirty="0"/>
              <a:t> </a:t>
            </a:r>
            <a:r>
              <a:rPr lang="it-IT" dirty="0" err="1"/>
              <a:t>qu’un</a:t>
            </a:r>
            <a:r>
              <a:rPr lang="it-IT" dirty="0"/>
              <a:t> </a:t>
            </a:r>
            <a:r>
              <a:rPr lang="it-IT" dirty="0" err="1"/>
              <a:t>cadre</a:t>
            </a:r>
            <a:r>
              <a:rPr lang="it-IT" dirty="0"/>
              <a:t> </a:t>
            </a:r>
            <a:r>
              <a:rPr lang="it-IT" dirty="0" err="1"/>
              <a:t>technique</a:t>
            </a:r>
            <a:r>
              <a:rPr lang="it-IT" dirty="0"/>
              <a:t> </a:t>
            </a:r>
            <a:r>
              <a:rPr lang="it-IT" dirty="0" err="1"/>
              <a:t>banal</a:t>
            </a:r>
            <a:r>
              <a:rPr lang="it-IT" dirty="0"/>
              <a:t>, un </a:t>
            </a:r>
            <a:r>
              <a:rPr lang="it-IT" dirty="0" err="1"/>
              <a:t>genre</a:t>
            </a:r>
            <a:r>
              <a:rPr lang="it-IT" dirty="0"/>
              <a:t> qui </a:t>
            </a:r>
            <a:r>
              <a:rPr lang="it-IT" dirty="0" err="1"/>
              <a:t>avait</a:t>
            </a:r>
            <a:r>
              <a:rPr lang="it-IT" dirty="0"/>
              <a:t> </a:t>
            </a:r>
            <a:r>
              <a:rPr lang="it-IT" dirty="0" err="1"/>
              <a:t>cours</a:t>
            </a:r>
            <a:r>
              <a:rPr lang="it-IT" dirty="0"/>
              <a:t> </a:t>
            </a:r>
            <a:r>
              <a:rPr lang="it-IT" dirty="0" err="1"/>
              <a:t>dans</a:t>
            </a:r>
            <a:r>
              <a:rPr lang="it-IT" dirty="0"/>
              <a:t> </a:t>
            </a:r>
            <a:r>
              <a:rPr lang="it-IT" dirty="0" err="1"/>
              <a:t>leur</a:t>
            </a:r>
            <a:r>
              <a:rPr lang="it-IT" dirty="0"/>
              <a:t> </a:t>
            </a:r>
            <a:r>
              <a:rPr lang="it-IT" dirty="0" err="1"/>
              <a:t>société</a:t>
            </a:r>
            <a:r>
              <a:rPr lang="it-IT" dirty="0"/>
              <a:t>, </a:t>
            </a:r>
            <a:r>
              <a:rPr lang="it-IT" dirty="0" err="1"/>
              <a:t>construit</a:t>
            </a:r>
            <a:r>
              <a:rPr lang="it-IT" dirty="0"/>
              <a:t> à force de </a:t>
            </a:r>
            <a:r>
              <a:rPr lang="it-IT" dirty="0" err="1"/>
              <a:t>compilations</a:t>
            </a:r>
            <a:r>
              <a:rPr lang="it-IT" dirty="0"/>
              <a:t> et d’</a:t>
            </a:r>
            <a:r>
              <a:rPr lang="it-IT" dirty="0" err="1"/>
              <a:t>emprunts</a:t>
            </a:r>
            <a:r>
              <a:rPr lang="it-IT" dirty="0"/>
              <a:t> à </a:t>
            </a:r>
            <a:r>
              <a:rPr lang="it-IT" dirty="0" err="1"/>
              <a:t>Hakluyt</a:t>
            </a:r>
            <a:r>
              <a:rPr lang="it-IT" dirty="0"/>
              <a:t>, à Mandeville et à d’</a:t>
            </a:r>
            <a:r>
              <a:rPr lang="it-IT" dirty="0" err="1"/>
              <a:t>autres</a:t>
            </a:r>
            <a:r>
              <a:rPr lang="it-IT" dirty="0"/>
              <a:t> </a:t>
            </a:r>
            <a:r>
              <a:rPr lang="it-IT" dirty="0" err="1"/>
              <a:t>raconteurs</a:t>
            </a:r>
            <a:r>
              <a:rPr lang="it-IT" dirty="0"/>
              <a:t> de </a:t>
            </a:r>
            <a:r>
              <a:rPr lang="it-IT" dirty="0" err="1"/>
              <a:t>voyages</a:t>
            </a:r>
            <a:r>
              <a:rPr lang="it-IT" dirty="0"/>
              <a:t>. Le </a:t>
            </a:r>
            <a:r>
              <a:rPr lang="it-IT" dirty="0" err="1"/>
              <a:t>vrai</a:t>
            </a:r>
            <a:r>
              <a:rPr lang="it-IT" dirty="0"/>
              <a:t> </a:t>
            </a:r>
            <a:r>
              <a:rPr lang="it-IT" dirty="0" err="1"/>
              <a:t>message</a:t>
            </a:r>
            <a:r>
              <a:rPr lang="it-IT" dirty="0"/>
              <a:t> n’est plus </a:t>
            </a:r>
            <a:r>
              <a:rPr lang="it-IT" dirty="0" err="1"/>
              <a:t>intelligible</a:t>
            </a:r>
            <a:r>
              <a:rPr lang="it-IT" dirty="0"/>
              <a:t> </a:t>
            </a:r>
            <a:r>
              <a:rPr lang="it-IT" dirty="0" err="1"/>
              <a:t>que</a:t>
            </a:r>
            <a:r>
              <a:rPr lang="it-IT" dirty="0"/>
              <a:t> </a:t>
            </a:r>
            <a:r>
              <a:rPr lang="it-IT" dirty="0" err="1"/>
              <a:t>moyennant</a:t>
            </a:r>
            <a:r>
              <a:rPr lang="it-IT" dirty="0"/>
              <a:t> une </a:t>
            </a:r>
            <a:r>
              <a:rPr lang="it-IT" dirty="0" err="1"/>
              <a:t>interprétation</a:t>
            </a:r>
            <a:r>
              <a:rPr lang="it-IT" dirty="0"/>
              <a:t> dont le </a:t>
            </a:r>
            <a:r>
              <a:rPr lang="it-IT" dirty="0" err="1"/>
              <a:t>lecteur</a:t>
            </a:r>
            <a:r>
              <a:rPr lang="it-IT" dirty="0"/>
              <a:t> </a:t>
            </a:r>
            <a:r>
              <a:rPr lang="it-IT" dirty="0" err="1"/>
              <a:t>moyen</a:t>
            </a:r>
            <a:r>
              <a:rPr lang="it-IT" dirty="0"/>
              <a:t> </a:t>
            </a:r>
            <a:r>
              <a:rPr lang="it-IT" dirty="0" err="1"/>
              <a:t>du</a:t>
            </a:r>
            <a:r>
              <a:rPr lang="it-IT" dirty="0"/>
              <a:t> </a:t>
            </a:r>
            <a:r>
              <a:rPr lang="it-IT" dirty="0" err="1"/>
              <a:t>xx</a:t>
            </a:r>
            <a:r>
              <a:rPr lang="it-IT" baseline="30000" dirty="0" err="1"/>
              <a:t>e</a:t>
            </a:r>
            <a:r>
              <a:rPr lang="it-IT" dirty="0"/>
              <a:t> </a:t>
            </a:r>
            <a:r>
              <a:rPr lang="it-IT" dirty="0" err="1"/>
              <a:t>siècle</a:t>
            </a:r>
            <a:r>
              <a:rPr lang="it-IT" dirty="0"/>
              <a:t> est </a:t>
            </a:r>
            <a:r>
              <a:rPr lang="it-IT" dirty="0" err="1"/>
              <a:t>incapable</a:t>
            </a:r>
            <a:r>
              <a:rPr lang="it-IT" dirty="0"/>
              <a:t>. Il se contente </a:t>
            </a:r>
            <a:r>
              <a:rPr lang="it-IT" dirty="0" err="1"/>
              <a:t>donc</a:t>
            </a:r>
            <a:r>
              <a:rPr lang="it-IT" dirty="0"/>
              <a:t> de la forme qui (d’</a:t>
            </a:r>
            <a:r>
              <a:rPr lang="it-IT" dirty="0" err="1"/>
              <a:t>ailleurs</a:t>
            </a:r>
            <a:r>
              <a:rPr lang="it-IT" dirty="0"/>
              <a:t> </a:t>
            </a:r>
            <a:r>
              <a:rPr lang="it-IT" dirty="0" err="1"/>
              <a:t>adaptée</a:t>
            </a:r>
            <a:r>
              <a:rPr lang="it-IT" dirty="0"/>
              <a:t>) reste </a:t>
            </a:r>
            <a:r>
              <a:rPr lang="it-IT" dirty="0" err="1"/>
              <a:t>accessible</a:t>
            </a:r>
            <a:r>
              <a:rPr lang="it-IT" dirty="0"/>
              <a:t> pour lui </a:t>
            </a:r>
            <a:r>
              <a:rPr lang="it-IT" dirty="0" err="1"/>
              <a:t>au</a:t>
            </a:r>
            <a:r>
              <a:rPr lang="it-IT" dirty="0"/>
              <a:t> </a:t>
            </a:r>
            <a:r>
              <a:rPr lang="it-IT" dirty="0" err="1"/>
              <a:t>début</a:t>
            </a:r>
            <a:r>
              <a:rPr lang="it-IT" dirty="0"/>
              <a:t> de l’</a:t>
            </a:r>
            <a:r>
              <a:rPr lang="it-IT" dirty="0" err="1"/>
              <a:t>adolescence</a:t>
            </a:r>
            <a:r>
              <a:rPr lang="it-IT" dirty="0"/>
              <a:t>. Le tout </a:t>
            </a:r>
            <a:r>
              <a:rPr lang="it-IT" dirty="0" err="1"/>
              <a:t>rappelle</a:t>
            </a:r>
            <a:r>
              <a:rPr lang="it-IT" dirty="0"/>
              <a:t> la </a:t>
            </a:r>
            <a:r>
              <a:rPr lang="it-IT" dirty="0" err="1"/>
              <a:t>fameuse</a:t>
            </a:r>
            <a:r>
              <a:rPr lang="it-IT" dirty="0"/>
              <a:t> histoire de ce </a:t>
            </a:r>
            <a:r>
              <a:rPr lang="it-IT" dirty="0" err="1"/>
              <a:t>fou</a:t>
            </a:r>
            <a:r>
              <a:rPr lang="it-IT" dirty="0"/>
              <a:t> qui </a:t>
            </a:r>
            <a:r>
              <a:rPr lang="it-IT" dirty="0" err="1"/>
              <a:t>jetait</a:t>
            </a:r>
            <a:r>
              <a:rPr lang="it-IT" dirty="0"/>
              <a:t> l’</a:t>
            </a:r>
            <a:r>
              <a:rPr lang="it-IT" dirty="0" err="1"/>
              <a:t>apéritif</a:t>
            </a:r>
            <a:r>
              <a:rPr lang="it-IT" dirty="0"/>
              <a:t> et </a:t>
            </a:r>
            <a:r>
              <a:rPr lang="it-IT" dirty="0" err="1"/>
              <a:t>mangeait</a:t>
            </a:r>
            <a:r>
              <a:rPr lang="it-IT" dirty="0"/>
              <a:t> le </a:t>
            </a:r>
            <a:r>
              <a:rPr lang="it-IT" dirty="0" err="1"/>
              <a:t>verre</a:t>
            </a:r>
            <a:r>
              <a:rPr lang="it-IT" dirty="0"/>
              <a:t> : c’</a:t>
            </a:r>
            <a:r>
              <a:rPr lang="it-IT" dirty="0" err="1"/>
              <a:t>était</a:t>
            </a:r>
            <a:r>
              <a:rPr lang="it-IT" dirty="0"/>
              <a:t> </a:t>
            </a:r>
            <a:r>
              <a:rPr lang="it-IT" dirty="0" err="1"/>
              <a:t>aussi</a:t>
            </a:r>
            <a:r>
              <a:rPr lang="it-IT" dirty="0"/>
              <a:t> une </a:t>
            </a:r>
            <a:r>
              <a:rPr lang="it-IT" dirty="0" err="1"/>
              <a:t>trahison</a:t>
            </a:r>
            <a:r>
              <a:rPr lang="it-IT" dirty="0"/>
              <a:t> </a:t>
            </a:r>
            <a:r>
              <a:rPr lang="it-IT" dirty="0" err="1"/>
              <a:t>créatrice</a:t>
            </a:r>
            <a:r>
              <a:rPr lang="it-IT" dirty="0"/>
              <a:t> en ce </a:t>
            </a:r>
            <a:r>
              <a:rPr lang="it-IT" dirty="0" err="1"/>
              <a:t>sens</a:t>
            </a:r>
            <a:r>
              <a:rPr lang="it-IT" dirty="0"/>
              <a:t> !</a:t>
            </a:r>
          </a:p>
          <a:p>
            <a:endParaRPr lang="it-IT" dirty="0"/>
          </a:p>
        </p:txBody>
      </p:sp>
    </p:spTree>
    <p:extLst>
      <p:ext uri="{BB962C8B-B14F-4D97-AF65-F5344CB8AC3E}">
        <p14:creationId xmlns:p14="http://schemas.microsoft.com/office/powerpoint/2010/main" val="18039640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81734" y="1"/>
            <a:ext cx="4562266" cy="3426230"/>
          </a:xfrm>
        </p:spPr>
        <p:style>
          <a:lnRef idx="1">
            <a:schemeClr val="accent5"/>
          </a:lnRef>
          <a:fillRef idx="2">
            <a:schemeClr val="accent5"/>
          </a:fillRef>
          <a:effectRef idx="1">
            <a:schemeClr val="accent5"/>
          </a:effectRef>
          <a:fontRef idx="minor">
            <a:schemeClr val="dk1"/>
          </a:fontRef>
        </p:style>
        <p:txBody>
          <a:bodyPr>
            <a:normAutofit/>
          </a:bodyPr>
          <a:lstStyle/>
          <a:p>
            <a:r>
              <a:rPr lang="fr-CA" b="1" dirty="0" smtClean="0"/>
              <a:t>Un cas d’étude:</a:t>
            </a:r>
            <a:br>
              <a:rPr lang="fr-CA" b="1" dirty="0" smtClean="0"/>
            </a:br>
            <a:r>
              <a:rPr lang="fr-CA" b="1" dirty="0"/>
              <a:t>Construire un protocole d’enquête</a:t>
            </a:r>
            <a:endParaRPr lang="it-IT" b="1" dirty="0"/>
          </a:p>
        </p:txBody>
      </p:sp>
      <p:pic>
        <p:nvPicPr>
          <p:cNvPr id="5" name="Immagine 4" descr="20201123_11055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81735" cy="6858000"/>
          </a:xfrm>
          <a:prstGeom prst="rect">
            <a:avLst/>
          </a:prstGeom>
        </p:spPr>
      </p:pic>
      <p:sp>
        <p:nvSpPr>
          <p:cNvPr id="6" name="CasellaDiTesto 5"/>
          <p:cNvSpPr txBox="1"/>
          <p:nvPr/>
        </p:nvSpPr>
        <p:spPr>
          <a:xfrm>
            <a:off x="4581735" y="3972656"/>
            <a:ext cx="4562265" cy="1754327"/>
          </a:xfrm>
          <a:prstGeom prst="rect">
            <a:avLst/>
          </a:prstGeom>
          <a:noFill/>
        </p:spPr>
        <p:txBody>
          <a:bodyPr wrap="square" rtlCol="0">
            <a:spAutoFit/>
          </a:bodyPr>
          <a:lstStyle/>
          <a:p>
            <a:r>
              <a:rPr lang="fr-CA" dirty="0" err="1" smtClean="0"/>
              <a:t>Chiara</a:t>
            </a:r>
            <a:r>
              <a:rPr lang="fr-CA" dirty="0" smtClean="0"/>
              <a:t> Mengozzi</a:t>
            </a:r>
          </a:p>
          <a:p>
            <a:r>
              <a:rPr lang="fr-CA" dirty="0" smtClean="0"/>
              <a:t>« Le </a:t>
            </a:r>
            <a:r>
              <a:rPr lang="fr-CA" dirty="0" err="1" smtClean="0"/>
              <a:t>leggi</a:t>
            </a:r>
            <a:r>
              <a:rPr lang="fr-CA" dirty="0" smtClean="0"/>
              <a:t> </a:t>
            </a:r>
            <a:r>
              <a:rPr lang="fr-CA" dirty="0" err="1" smtClean="0"/>
              <a:t>del</a:t>
            </a:r>
            <a:r>
              <a:rPr lang="fr-CA" dirty="0" smtClean="0"/>
              <a:t> </a:t>
            </a:r>
            <a:r>
              <a:rPr lang="fr-CA" dirty="0" err="1" smtClean="0"/>
              <a:t>mercato</a:t>
            </a:r>
            <a:r>
              <a:rPr lang="fr-CA" dirty="0" smtClean="0"/>
              <a:t> e le </a:t>
            </a:r>
            <a:r>
              <a:rPr lang="fr-CA" dirty="0" err="1" smtClean="0"/>
              <a:t>preferenze</a:t>
            </a:r>
            <a:r>
              <a:rPr lang="fr-CA" dirty="0" smtClean="0"/>
              <a:t> dei </a:t>
            </a:r>
            <a:r>
              <a:rPr lang="fr-CA" dirty="0" err="1" smtClean="0"/>
              <a:t>lettori</a:t>
            </a:r>
            <a:r>
              <a:rPr lang="fr-CA" dirty="0" smtClean="0"/>
              <a:t>.</a:t>
            </a:r>
          </a:p>
          <a:p>
            <a:r>
              <a:rPr lang="fr-CA" dirty="0" err="1" smtClean="0"/>
              <a:t>Ipotesi</a:t>
            </a:r>
            <a:r>
              <a:rPr lang="fr-CA" dirty="0" smtClean="0"/>
              <a:t> </a:t>
            </a:r>
            <a:r>
              <a:rPr lang="fr-CA" dirty="0" err="1" smtClean="0"/>
              <a:t>sulla</a:t>
            </a:r>
            <a:r>
              <a:rPr lang="fr-CA" dirty="0" smtClean="0"/>
              <a:t> </a:t>
            </a:r>
            <a:r>
              <a:rPr lang="fr-CA" dirty="0" err="1" smtClean="0"/>
              <a:t>circolazione</a:t>
            </a:r>
            <a:r>
              <a:rPr lang="fr-CA" dirty="0" smtClean="0"/>
              <a:t> e il </a:t>
            </a:r>
            <a:r>
              <a:rPr lang="fr-CA" dirty="0" err="1" smtClean="0"/>
              <a:t>successo</a:t>
            </a:r>
            <a:r>
              <a:rPr lang="fr-CA" dirty="0" smtClean="0"/>
              <a:t> </a:t>
            </a:r>
            <a:r>
              <a:rPr lang="fr-CA" dirty="0" err="1" smtClean="0"/>
              <a:t>della</a:t>
            </a:r>
            <a:r>
              <a:rPr lang="fr-CA" dirty="0" smtClean="0"/>
              <a:t> </a:t>
            </a:r>
            <a:r>
              <a:rPr lang="fr-CA" dirty="0" err="1" smtClean="0"/>
              <a:t>narrativa</a:t>
            </a:r>
            <a:r>
              <a:rPr lang="fr-CA" dirty="0"/>
              <a:t> </a:t>
            </a:r>
            <a:r>
              <a:rPr lang="fr-CA" dirty="0" err="1" smtClean="0"/>
              <a:t>italiana</a:t>
            </a:r>
            <a:r>
              <a:rPr lang="fr-CA" dirty="0" smtClean="0"/>
              <a:t> ultra-</a:t>
            </a:r>
            <a:r>
              <a:rPr lang="fr-CA" dirty="0" err="1" smtClean="0"/>
              <a:t>contemporanea</a:t>
            </a:r>
            <a:r>
              <a:rPr lang="fr-CA" dirty="0" smtClean="0"/>
              <a:t> in Repubblica </a:t>
            </a:r>
            <a:r>
              <a:rPr lang="fr-CA" dirty="0" err="1" smtClean="0"/>
              <a:t>Ceca</a:t>
            </a:r>
            <a:r>
              <a:rPr lang="fr-CA" dirty="0" smtClean="0"/>
              <a:t> »</a:t>
            </a:r>
            <a:endParaRPr lang="fr-CA" dirty="0"/>
          </a:p>
        </p:txBody>
      </p:sp>
    </p:spTree>
    <p:extLst>
      <p:ext uri="{BB962C8B-B14F-4D97-AF65-F5344CB8AC3E}">
        <p14:creationId xmlns:p14="http://schemas.microsoft.com/office/powerpoint/2010/main" val="25213495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3907"/>
          </a:xfrm>
        </p:spPr>
        <p:style>
          <a:lnRef idx="1">
            <a:schemeClr val="accent5"/>
          </a:lnRef>
          <a:fillRef idx="2">
            <a:schemeClr val="accent5"/>
          </a:fillRef>
          <a:effectRef idx="1">
            <a:schemeClr val="accent5"/>
          </a:effectRef>
          <a:fontRef idx="minor">
            <a:schemeClr val="dk1"/>
          </a:fontRef>
        </p:style>
        <p:txBody>
          <a:bodyPr>
            <a:normAutofit/>
          </a:bodyPr>
          <a:lstStyle/>
          <a:p>
            <a:r>
              <a:rPr lang="fr-CA" sz="3000" b="1" smtClean="0"/>
              <a:t>Commençons </a:t>
            </a:r>
            <a:r>
              <a:rPr lang="fr-CA" sz="3000" b="1" dirty="0" smtClean="0"/>
              <a:t>la recherche…</a:t>
            </a:r>
            <a:endParaRPr lang="fr-CA" sz="3000" b="1" dirty="0"/>
          </a:p>
        </p:txBody>
      </p:sp>
      <p:sp>
        <p:nvSpPr>
          <p:cNvPr id="3" name="Segnaposto contenuto 2"/>
          <p:cNvSpPr>
            <a:spLocks noGrp="1"/>
          </p:cNvSpPr>
          <p:nvPr>
            <p:ph idx="1"/>
          </p:nvPr>
        </p:nvSpPr>
        <p:spPr/>
        <p:txBody>
          <a:bodyPr>
            <a:normAutofit fontScale="85000" lnSpcReduction="20000"/>
          </a:bodyPr>
          <a:lstStyle/>
          <a:p>
            <a:r>
              <a:rPr lang="fr-CA" b="1" u="sng" dirty="0" smtClean="0"/>
              <a:t>Facteurs pertinents </a:t>
            </a:r>
          </a:p>
          <a:p>
            <a:r>
              <a:rPr lang="fr-CA" b="1" dirty="0" smtClean="0"/>
              <a:t>Marché éditorial</a:t>
            </a:r>
            <a:r>
              <a:rPr lang="fr-CA" dirty="0" smtClean="0"/>
              <a:t> (structure actuelle du marché éditorial tchèque en relation au marché mondial/global)</a:t>
            </a:r>
          </a:p>
          <a:p>
            <a:r>
              <a:rPr lang="fr-CA" b="1" dirty="0" smtClean="0"/>
              <a:t>Flux de traduction </a:t>
            </a:r>
            <a:r>
              <a:rPr lang="fr-CA" dirty="0" smtClean="0"/>
              <a:t>(facteurs quantitatifs et qualitatifs) </a:t>
            </a:r>
          </a:p>
          <a:p>
            <a:r>
              <a:rPr lang="fr-CA" b="1" dirty="0" smtClean="0"/>
              <a:t>Rôle des intermédiaires </a:t>
            </a:r>
            <a:r>
              <a:rPr lang="fr-CA" dirty="0" smtClean="0"/>
              <a:t>(traducteurs, professeurs, instituts culturels, etc.)</a:t>
            </a:r>
          </a:p>
          <a:p>
            <a:r>
              <a:rPr lang="fr-CA" b="1" dirty="0" smtClean="0"/>
              <a:t>Dégrée d’assimilation et consécration des œuvres dans l’espace d’arrivée </a:t>
            </a:r>
            <a:r>
              <a:rPr lang="fr-CA" dirty="0" smtClean="0"/>
              <a:t>(différence entre la réception dans le pays d’origine et à l’étranger)</a:t>
            </a:r>
          </a:p>
          <a:p>
            <a:r>
              <a:rPr lang="fr-CA" dirty="0" smtClean="0"/>
              <a:t>Etc. (on va ajouter petit à petit)</a:t>
            </a:r>
          </a:p>
          <a:p>
            <a:endParaRPr lang="fr-CA" dirty="0" smtClean="0"/>
          </a:p>
        </p:txBody>
      </p:sp>
    </p:spTree>
    <p:extLst>
      <p:ext uri="{BB962C8B-B14F-4D97-AF65-F5344CB8AC3E}">
        <p14:creationId xmlns:p14="http://schemas.microsoft.com/office/powerpoint/2010/main" val="3068687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fr-CA" b="1" dirty="0" smtClean="0"/>
              <a:t>Marché </a:t>
            </a:r>
            <a:r>
              <a:rPr lang="fr-CA" b="1" dirty="0"/>
              <a:t>é</a:t>
            </a:r>
            <a:r>
              <a:rPr lang="fr-CA" b="1" dirty="0" smtClean="0"/>
              <a:t>ditorial </a:t>
            </a:r>
            <a:endParaRPr lang="fr-CA" b="1" dirty="0"/>
          </a:p>
        </p:txBody>
      </p:sp>
      <p:sp>
        <p:nvSpPr>
          <p:cNvPr id="3" name="Segnaposto contenuto 2"/>
          <p:cNvSpPr>
            <a:spLocks noGrp="1"/>
          </p:cNvSpPr>
          <p:nvPr>
            <p:ph idx="1"/>
          </p:nvPr>
        </p:nvSpPr>
        <p:spPr/>
        <p:txBody>
          <a:bodyPr>
            <a:normAutofit lnSpcReduction="10000"/>
          </a:bodyPr>
          <a:lstStyle/>
          <a:p>
            <a:r>
              <a:rPr lang="fr-CA" u="sng" dirty="0" smtClean="0"/>
              <a:t>Qu’est-ce qu’on fait? </a:t>
            </a:r>
          </a:p>
          <a:p>
            <a:r>
              <a:rPr lang="fr-CA" u="sng" dirty="0" smtClean="0"/>
              <a:t>études sur le marché </a:t>
            </a:r>
            <a:r>
              <a:rPr lang="fr-CA" u="sng" dirty="0"/>
              <a:t>é</a:t>
            </a:r>
            <a:r>
              <a:rPr lang="fr-CA" u="sng" dirty="0" smtClean="0"/>
              <a:t>ditorial mondial et tchèque </a:t>
            </a:r>
          </a:p>
          <a:p>
            <a:r>
              <a:rPr lang="fr-CA" dirty="0" smtClean="0"/>
              <a:t>Ex. </a:t>
            </a:r>
            <a:r>
              <a:rPr lang="fr-CA" b="1" dirty="0" smtClean="0"/>
              <a:t>Gisèle </a:t>
            </a:r>
            <a:r>
              <a:rPr lang="fr-CA" b="1" dirty="0" err="1" smtClean="0"/>
              <a:t>Sapiro</a:t>
            </a:r>
            <a:r>
              <a:rPr lang="fr-CA" b="1" dirty="0" smtClean="0"/>
              <a:t> </a:t>
            </a:r>
            <a:r>
              <a:rPr lang="fr-CA" dirty="0" smtClean="0"/>
              <a:t>(sous la direction de), </a:t>
            </a:r>
            <a:r>
              <a:rPr lang="fr-CA" i="1" dirty="0" smtClean="0"/>
              <a:t>Les contradictions de la globalisation éditoriale, </a:t>
            </a:r>
            <a:r>
              <a:rPr lang="fr-CA" dirty="0" smtClean="0"/>
              <a:t>Paris, Nouveau Monde éditions, 2009, 412 pp. </a:t>
            </a:r>
          </a:p>
          <a:p>
            <a:r>
              <a:rPr lang="fr-CA" dirty="0" smtClean="0"/>
              <a:t>Ex. </a:t>
            </a:r>
            <a:r>
              <a:rPr lang="it-IT" b="1" dirty="0"/>
              <a:t>Jiří Trávníček &amp; Zdeněk </a:t>
            </a:r>
            <a:r>
              <a:rPr lang="it-IT" b="1" dirty="0" smtClean="0"/>
              <a:t>Šimeček</a:t>
            </a:r>
            <a:r>
              <a:rPr lang="it-IT" dirty="0" smtClean="0"/>
              <a:t>, </a:t>
            </a:r>
            <a:r>
              <a:rPr lang="it-IT" i="1" dirty="0" err="1"/>
              <a:t>Knihy</a:t>
            </a:r>
            <a:r>
              <a:rPr lang="it-IT" i="1" dirty="0"/>
              <a:t> </a:t>
            </a:r>
            <a:r>
              <a:rPr lang="it-IT" i="1" dirty="0" err="1"/>
              <a:t>kupovati</a:t>
            </a:r>
            <a:r>
              <a:rPr lang="it-IT" i="1" dirty="0"/>
              <a:t>... </a:t>
            </a:r>
            <a:r>
              <a:rPr lang="it-IT" i="1" dirty="0" err="1"/>
              <a:t>Dějiny</a:t>
            </a:r>
            <a:r>
              <a:rPr lang="it-IT" i="1" dirty="0"/>
              <a:t> </a:t>
            </a:r>
            <a:r>
              <a:rPr lang="it-IT" i="1" dirty="0" err="1"/>
              <a:t>knižního</a:t>
            </a:r>
            <a:r>
              <a:rPr lang="it-IT" i="1" dirty="0"/>
              <a:t> </a:t>
            </a:r>
            <a:r>
              <a:rPr lang="it-IT" i="1" dirty="0" err="1"/>
              <a:t>trhu</a:t>
            </a:r>
            <a:r>
              <a:rPr lang="it-IT" i="1" dirty="0"/>
              <a:t> v </a:t>
            </a:r>
            <a:r>
              <a:rPr lang="it-IT" i="1" dirty="0" err="1"/>
              <a:t>českých</a:t>
            </a:r>
            <a:r>
              <a:rPr lang="it-IT" i="1" dirty="0"/>
              <a:t> </a:t>
            </a:r>
            <a:r>
              <a:rPr lang="it-IT" i="1" dirty="0" err="1" smtClean="0"/>
              <a:t>zemích</a:t>
            </a:r>
            <a:r>
              <a:rPr lang="it-IT" dirty="0" smtClean="0"/>
              <a:t>, Praha, Academia, 2014</a:t>
            </a:r>
            <a:endParaRPr lang="it-IT" i="1" dirty="0"/>
          </a:p>
          <a:p>
            <a:endParaRPr lang="fr-CA" dirty="0"/>
          </a:p>
        </p:txBody>
      </p:sp>
    </p:spTree>
    <p:extLst>
      <p:ext uri="{BB962C8B-B14F-4D97-AF65-F5344CB8AC3E}">
        <p14:creationId xmlns:p14="http://schemas.microsoft.com/office/powerpoint/2010/main" val="3573668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5761"/>
          </a:xfrm>
        </p:spPr>
        <p:style>
          <a:lnRef idx="1">
            <a:schemeClr val="accent5"/>
          </a:lnRef>
          <a:fillRef idx="2">
            <a:schemeClr val="accent5"/>
          </a:fillRef>
          <a:effectRef idx="1">
            <a:schemeClr val="accent5"/>
          </a:effectRef>
          <a:fontRef idx="minor">
            <a:schemeClr val="dk1"/>
          </a:fontRef>
        </p:style>
        <p:txBody>
          <a:bodyPr>
            <a:normAutofit/>
          </a:bodyPr>
          <a:lstStyle/>
          <a:p>
            <a:r>
              <a:rPr lang="it-IT" sz="3000" dirty="0" err="1" smtClean="0"/>
              <a:t>Sapiro</a:t>
            </a:r>
            <a:r>
              <a:rPr lang="it-IT" sz="3000" dirty="0" smtClean="0"/>
              <a:t> et al. </a:t>
            </a:r>
            <a:endParaRPr lang="it-IT" sz="3000" dirty="0"/>
          </a:p>
        </p:txBody>
      </p:sp>
      <p:sp>
        <p:nvSpPr>
          <p:cNvPr id="3" name="Segnaposto contenuto 2"/>
          <p:cNvSpPr>
            <a:spLocks noGrp="1"/>
          </p:cNvSpPr>
          <p:nvPr>
            <p:ph idx="1"/>
          </p:nvPr>
        </p:nvSpPr>
        <p:spPr>
          <a:xfrm>
            <a:off x="457200" y="1098087"/>
            <a:ext cx="8229600" cy="5616370"/>
          </a:xfrm>
        </p:spPr>
        <p:txBody>
          <a:bodyPr>
            <a:normAutofit fontScale="77500" lnSpcReduction="20000"/>
          </a:bodyPr>
          <a:lstStyle/>
          <a:p>
            <a:r>
              <a:rPr lang="fr-CA" dirty="0" smtClean="0"/>
              <a:t>XIXème siècle:</a:t>
            </a:r>
            <a:r>
              <a:rPr lang="fr-CA" b="1" dirty="0" smtClean="0"/>
              <a:t> internationalisation </a:t>
            </a:r>
            <a:r>
              <a:rPr lang="fr-CA" dirty="0" smtClean="0"/>
              <a:t>/ année 1980 </a:t>
            </a:r>
            <a:r>
              <a:rPr lang="fr-CA" b="1" dirty="0" smtClean="0"/>
              <a:t>globalisation</a:t>
            </a:r>
            <a:r>
              <a:rPr lang="fr-CA" dirty="0" smtClean="0"/>
              <a:t> du marché</a:t>
            </a:r>
          </a:p>
          <a:p>
            <a:r>
              <a:rPr lang="fr-CA" b="1" dirty="0" smtClean="0"/>
              <a:t>5 contradictions principales (déjà évoquées dans le titre)</a:t>
            </a:r>
          </a:p>
          <a:p>
            <a:r>
              <a:rPr lang="fr-CA" dirty="0" smtClean="0"/>
              <a:t>1) concentration massive de la production et de la distribution </a:t>
            </a:r>
            <a:r>
              <a:rPr lang="fr-CA" dirty="0" smtClean="0">
                <a:sym typeface="Wingdings"/>
              </a:rPr>
              <a:t> floraison de petits et micro-éditeurs </a:t>
            </a:r>
          </a:p>
          <a:p>
            <a:r>
              <a:rPr lang="fr-CA" dirty="0" smtClean="0">
                <a:sym typeface="Wingdings"/>
              </a:rPr>
              <a:t>2) circuit de grande diffusion  circuit de diffusion restreinte</a:t>
            </a:r>
          </a:p>
          <a:p>
            <a:r>
              <a:rPr lang="fr-CA" dirty="0" smtClean="0">
                <a:sym typeface="Wingdings"/>
              </a:rPr>
              <a:t>3) domination de l’anglais  élargissement du spectre des langues traduites </a:t>
            </a:r>
          </a:p>
          <a:p>
            <a:r>
              <a:rPr lang="fr-CA" dirty="0" smtClean="0">
                <a:sym typeface="Wingdings"/>
              </a:rPr>
              <a:t>4) surproduction et diversification des titres  baisse de tirage </a:t>
            </a:r>
          </a:p>
          <a:p>
            <a:r>
              <a:rPr lang="fr-CA" dirty="0" smtClean="0">
                <a:sym typeface="Wingdings"/>
              </a:rPr>
              <a:t>5) Hybridation  dynamiques de pouvoir et d’hégémonie  </a:t>
            </a:r>
          </a:p>
          <a:p>
            <a:r>
              <a:rPr lang="fr-CA" dirty="0" smtClean="0">
                <a:sym typeface="Wingdings"/>
              </a:rPr>
              <a:t> triple logique à laquelle obéissent la production, la circulation et la production des livres: économique, politique et culturelle </a:t>
            </a:r>
            <a:endParaRPr lang="fr-CA" dirty="0" smtClean="0"/>
          </a:p>
          <a:p>
            <a:endParaRPr lang="fr-CA" b="1" dirty="0"/>
          </a:p>
        </p:txBody>
      </p:sp>
    </p:spTree>
    <p:extLst>
      <p:ext uri="{BB962C8B-B14F-4D97-AF65-F5344CB8AC3E}">
        <p14:creationId xmlns:p14="http://schemas.microsoft.com/office/powerpoint/2010/main" val="1710585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29602"/>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it-IT" dirty="0" err="1"/>
              <a:t>Jiří</a:t>
            </a:r>
            <a:r>
              <a:rPr lang="it-IT" dirty="0"/>
              <a:t> </a:t>
            </a:r>
            <a:r>
              <a:rPr lang="it-IT" dirty="0" err="1"/>
              <a:t>Trávníček</a:t>
            </a:r>
            <a:r>
              <a:rPr lang="it-IT" dirty="0"/>
              <a:t> &amp; </a:t>
            </a:r>
            <a:r>
              <a:rPr lang="it-IT" dirty="0" err="1"/>
              <a:t>Zdeněk</a:t>
            </a:r>
            <a:r>
              <a:rPr lang="it-IT" dirty="0"/>
              <a:t> </a:t>
            </a:r>
            <a:r>
              <a:rPr lang="it-IT" dirty="0" err="1"/>
              <a:t>Šimeček</a:t>
            </a:r>
            <a:endParaRPr lang="it-IT" dirty="0"/>
          </a:p>
        </p:txBody>
      </p:sp>
      <p:sp>
        <p:nvSpPr>
          <p:cNvPr id="3" name="Segnaposto contenuto 2"/>
          <p:cNvSpPr>
            <a:spLocks noGrp="1"/>
          </p:cNvSpPr>
          <p:nvPr>
            <p:ph idx="1"/>
          </p:nvPr>
        </p:nvSpPr>
        <p:spPr>
          <a:xfrm>
            <a:off x="457200" y="1314374"/>
            <a:ext cx="8229600" cy="4811790"/>
          </a:xfrm>
        </p:spPr>
        <p:txBody>
          <a:bodyPr>
            <a:normAutofit/>
          </a:bodyPr>
          <a:lstStyle/>
          <a:p>
            <a:r>
              <a:rPr lang="fr-CA" dirty="0" smtClean="0"/>
              <a:t>Histoire du livre en langue tchèque du Moyen Age à aujourd’hui </a:t>
            </a:r>
          </a:p>
          <a:p>
            <a:r>
              <a:rPr lang="fr-CA" dirty="0" smtClean="0"/>
              <a:t>Césure fondamentale du 1989 </a:t>
            </a:r>
            <a:r>
              <a:rPr lang="fr-CA" dirty="0" smtClean="0">
                <a:sym typeface="Wingdings"/>
              </a:rPr>
              <a:t> entrée dans le marché mondial </a:t>
            </a:r>
          </a:p>
          <a:p>
            <a:r>
              <a:rPr lang="fr-CA" dirty="0" smtClean="0">
                <a:sym typeface="Wingdings"/>
              </a:rPr>
              <a:t>1) phase de la </a:t>
            </a:r>
            <a:r>
              <a:rPr lang="fr-CA" dirty="0" err="1" smtClean="0">
                <a:sym typeface="Wingdings"/>
              </a:rPr>
              <a:t>libéralistion</a:t>
            </a:r>
            <a:r>
              <a:rPr lang="fr-CA" dirty="0" smtClean="0">
                <a:sym typeface="Wingdings"/>
              </a:rPr>
              <a:t> (1989-1992)</a:t>
            </a:r>
          </a:p>
          <a:p>
            <a:r>
              <a:rPr lang="fr-CA" dirty="0" smtClean="0">
                <a:sym typeface="Wingdings"/>
              </a:rPr>
              <a:t>2) phase de la stabilisation (1992-…)</a:t>
            </a:r>
          </a:p>
          <a:p>
            <a:r>
              <a:rPr lang="fr-CA" u="sng" dirty="0" smtClean="0">
                <a:sym typeface="Wingdings"/>
              </a:rPr>
              <a:t>Importance des </a:t>
            </a:r>
            <a:r>
              <a:rPr lang="fr-CA" b="1" u="sng" dirty="0" smtClean="0">
                <a:sym typeface="Wingdings"/>
              </a:rPr>
              <a:t>traductions</a:t>
            </a:r>
            <a:r>
              <a:rPr lang="fr-CA" u="sng" dirty="0" smtClean="0">
                <a:sym typeface="Wingdings"/>
              </a:rPr>
              <a:t> </a:t>
            </a:r>
            <a:r>
              <a:rPr lang="fr-CA" dirty="0" smtClean="0">
                <a:sym typeface="Wingdings"/>
              </a:rPr>
              <a:t>(35% de la production nationale)</a:t>
            </a:r>
          </a:p>
          <a:p>
            <a:endParaRPr lang="fr-CA" dirty="0"/>
          </a:p>
        </p:txBody>
      </p:sp>
    </p:spTree>
    <p:extLst>
      <p:ext uri="{BB962C8B-B14F-4D97-AF65-F5344CB8AC3E}">
        <p14:creationId xmlns:p14="http://schemas.microsoft.com/office/powerpoint/2010/main" val="4027549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18212"/>
          </a:xfrm>
        </p:spPr>
        <p:style>
          <a:lnRef idx="1">
            <a:schemeClr val="accent5"/>
          </a:lnRef>
          <a:fillRef idx="2">
            <a:schemeClr val="accent5"/>
          </a:fillRef>
          <a:effectRef idx="1">
            <a:schemeClr val="accent5"/>
          </a:effectRef>
          <a:fontRef idx="minor">
            <a:schemeClr val="dk1"/>
          </a:fontRef>
        </p:style>
        <p:txBody>
          <a:bodyPr/>
          <a:lstStyle/>
          <a:p>
            <a:r>
              <a:rPr lang="fr-CA" dirty="0" smtClean="0"/>
              <a:t>Théories de la traduction </a:t>
            </a:r>
            <a:endParaRPr lang="fr-CA" dirty="0"/>
          </a:p>
        </p:txBody>
      </p:sp>
      <p:sp>
        <p:nvSpPr>
          <p:cNvPr id="3" name="Segnaposto contenuto 2"/>
          <p:cNvSpPr>
            <a:spLocks noGrp="1"/>
          </p:cNvSpPr>
          <p:nvPr>
            <p:ph idx="1"/>
          </p:nvPr>
        </p:nvSpPr>
        <p:spPr>
          <a:xfrm>
            <a:off x="457200" y="1146889"/>
            <a:ext cx="8229600" cy="5540547"/>
          </a:xfrm>
        </p:spPr>
        <p:txBody>
          <a:bodyPr>
            <a:normAutofit fontScale="55000" lnSpcReduction="20000"/>
          </a:bodyPr>
          <a:lstStyle/>
          <a:p>
            <a:r>
              <a:rPr lang="fr-CA" b="1" dirty="0" smtClean="0"/>
              <a:t>Comment s’orienter dans un domaine si vaste? </a:t>
            </a:r>
          </a:p>
          <a:p>
            <a:r>
              <a:rPr lang="fr-CA" b="1" dirty="0" smtClean="0"/>
              <a:t>Panorama des études</a:t>
            </a:r>
          </a:p>
          <a:p>
            <a:r>
              <a:rPr lang="fr-CA" dirty="0" smtClean="0"/>
              <a:t>théories normatives de la traduction (approches classiques)</a:t>
            </a:r>
          </a:p>
          <a:p>
            <a:r>
              <a:rPr lang="fr-CA" dirty="0" smtClean="0"/>
              <a:t>Approches historiques de la traduction </a:t>
            </a:r>
          </a:p>
          <a:p>
            <a:r>
              <a:rPr lang="fr-CA" dirty="0" smtClean="0"/>
              <a:t>Approches philosophiques de la traduction</a:t>
            </a:r>
          </a:p>
          <a:p>
            <a:r>
              <a:rPr lang="fr-CA" dirty="0" smtClean="0"/>
              <a:t>Approches technico-descriptives (différentes manières de traduire) (</a:t>
            </a:r>
            <a:r>
              <a:rPr lang="fr-CA" dirty="0" err="1" smtClean="0"/>
              <a:t>défamiliariser</a:t>
            </a:r>
            <a:r>
              <a:rPr lang="fr-CA" dirty="0" smtClean="0"/>
              <a:t> ou dompter le texte?) Lawrence </a:t>
            </a:r>
            <a:r>
              <a:rPr lang="fr-CA" dirty="0" err="1" smtClean="0"/>
              <a:t>Venuti</a:t>
            </a:r>
            <a:r>
              <a:rPr lang="fr-CA" smtClean="0"/>
              <a:t> </a:t>
            </a:r>
            <a:endParaRPr lang="fr-CA" dirty="0" smtClean="0"/>
          </a:p>
          <a:p>
            <a:r>
              <a:rPr lang="fr-CA" u="sng" dirty="0" smtClean="0"/>
              <a:t>Approches descriptives-sociologiques </a:t>
            </a:r>
            <a:endParaRPr lang="fr-CA" dirty="0"/>
          </a:p>
          <a:p>
            <a:r>
              <a:rPr lang="fr-CA" b="1" dirty="0" err="1" smtClean="0"/>
              <a:t>Even</a:t>
            </a:r>
            <a:r>
              <a:rPr lang="fr-CA" b="1" dirty="0" smtClean="0"/>
              <a:t>-Zohar </a:t>
            </a:r>
            <a:r>
              <a:rPr lang="fr-CA" dirty="0" smtClean="0"/>
              <a:t>et la théorie des </a:t>
            </a:r>
            <a:r>
              <a:rPr lang="fr-CA" dirty="0" err="1" smtClean="0"/>
              <a:t>polysystèmes</a:t>
            </a:r>
            <a:r>
              <a:rPr lang="fr-CA" dirty="0" smtClean="0"/>
              <a:t>) </a:t>
            </a:r>
            <a:r>
              <a:rPr lang="fr-CA" dirty="0" smtClean="0">
                <a:sym typeface="Wingdings"/>
              </a:rPr>
              <a:t> </a:t>
            </a:r>
            <a:r>
              <a:rPr lang="fr-FR" dirty="0"/>
              <a:t>visant à analyser la traduction non pas en relation au texte source mais plutôt dans le système de la culture cible</a:t>
            </a:r>
            <a:r>
              <a:rPr lang="it-IT" dirty="0"/>
              <a:t> </a:t>
            </a:r>
            <a:r>
              <a:rPr lang="fr-CA" dirty="0" smtClean="0"/>
              <a:t>(qui approfondissent cette dernière)</a:t>
            </a:r>
          </a:p>
          <a:p>
            <a:r>
              <a:rPr lang="fr-CA" b="1" dirty="0" smtClean="0">
                <a:sym typeface="Wingdings"/>
              </a:rPr>
              <a:t>Johan </a:t>
            </a:r>
            <a:r>
              <a:rPr lang="fr-CA" b="1" dirty="0" err="1" smtClean="0">
                <a:sym typeface="Wingdings"/>
              </a:rPr>
              <a:t>Heilbron</a:t>
            </a:r>
            <a:r>
              <a:rPr lang="fr-CA" b="1" dirty="0" smtClean="0">
                <a:sym typeface="Wingdings"/>
              </a:rPr>
              <a:t> « Les système mondial des traductions »</a:t>
            </a:r>
            <a:r>
              <a:rPr lang="fr-CA" b="1" dirty="0" smtClean="0"/>
              <a:t> </a:t>
            </a:r>
          </a:p>
          <a:p>
            <a:r>
              <a:rPr lang="fr-CA" dirty="0" smtClean="0"/>
              <a:t>Comment expliquer le rôle variable des traductions au sein des groupes linguistiques </a:t>
            </a:r>
          </a:p>
          <a:p>
            <a:r>
              <a:rPr lang="fr-CA" dirty="0" err="1" smtClean="0"/>
              <a:t>T</a:t>
            </a:r>
            <a:r>
              <a:rPr lang="fr-FR" dirty="0" err="1" smtClean="0"/>
              <a:t>hèse</a:t>
            </a:r>
            <a:r>
              <a:rPr lang="fr-FR" dirty="0" smtClean="0"/>
              <a:t>: pour </a:t>
            </a:r>
            <a:r>
              <a:rPr lang="fr-FR" dirty="0"/>
              <a:t>comprendre le rôle des traductions, il faut </a:t>
            </a:r>
            <a:r>
              <a:rPr lang="fr-FR" dirty="0" smtClean="0"/>
              <a:t>considérer </a:t>
            </a:r>
            <a:r>
              <a:rPr lang="fr-FR" dirty="0"/>
              <a:t>la position de la langue et la culture cible dans le système mondial structuré en groupe linguistiques centrales, périphériques et </a:t>
            </a:r>
            <a:r>
              <a:rPr lang="fr-FR" dirty="0" err="1" smtClean="0"/>
              <a:t>sémi-phériphériques</a:t>
            </a:r>
            <a:r>
              <a:rPr lang="fr-FR" dirty="0"/>
              <a:t>. </a:t>
            </a:r>
            <a:endParaRPr lang="fr-FR" dirty="0" smtClean="0"/>
          </a:p>
          <a:p>
            <a:r>
              <a:rPr lang="fr-FR" dirty="0" smtClean="0"/>
              <a:t>« Il existe une </a:t>
            </a:r>
            <a:r>
              <a:rPr lang="fr-FR" u="sng" dirty="0" smtClean="0"/>
              <a:t>relation inverse </a:t>
            </a:r>
            <a:r>
              <a:rPr lang="fr-FR" dirty="0" smtClean="0"/>
              <a:t>entre la centralité d’une langue dans le système international de traduction et la proportion de traductions dans la production nationale correspondante de livres »</a:t>
            </a:r>
            <a:endParaRPr lang="fr-CA" dirty="0"/>
          </a:p>
        </p:txBody>
      </p:sp>
    </p:spTree>
    <p:extLst>
      <p:ext uri="{BB962C8B-B14F-4D97-AF65-F5344CB8AC3E}">
        <p14:creationId xmlns:p14="http://schemas.microsoft.com/office/powerpoint/2010/main" val="2819452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30827"/>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CA" dirty="0" smtClean="0"/>
              <a:t>Commençons par deux anecdotes</a:t>
            </a:r>
            <a:endParaRPr lang="fr-CA" dirty="0"/>
          </a:p>
        </p:txBody>
      </p:sp>
      <p:sp>
        <p:nvSpPr>
          <p:cNvPr id="3" name="Segnaposto contenuto 2"/>
          <p:cNvSpPr>
            <a:spLocks noGrp="1"/>
          </p:cNvSpPr>
          <p:nvPr>
            <p:ph idx="1"/>
          </p:nvPr>
        </p:nvSpPr>
        <p:spPr>
          <a:xfrm>
            <a:off x="457200" y="1296521"/>
            <a:ext cx="8229600" cy="5291921"/>
          </a:xfrm>
        </p:spPr>
        <p:txBody>
          <a:bodyPr>
            <a:normAutofit fontScale="85000" lnSpcReduction="20000"/>
          </a:bodyPr>
          <a:lstStyle/>
          <a:p>
            <a:r>
              <a:rPr lang="fr-CA" b="1" u="sng" dirty="0" smtClean="0"/>
              <a:t>1) Jorge L. Borges ‘Pierre Ménard auteur du Quichotte‘ (1939)</a:t>
            </a:r>
          </a:p>
          <a:p>
            <a:r>
              <a:rPr lang="fr-CA" dirty="0" smtClean="0"/>
              <a:t>« Il ne voulait pas composer un autre Quichotte – ce qui est facile – mais le Quichotte. Inutile d’ajouter qu’il n’envisagea jamais une transcription mécanique de l’original ; il ne se proposait pas de le copier. Son admirable ambition était de reproduire quelques pages qui coïncideraient – mot à mot et ligne à ligne – avec celles de Miguel de Cervantès » </a:t>
            </a:r>
          </a:p>
          <a:p>
            <a:r>
              <a:rPr lang="fr-CA" dirty="0" smtClean="0"/>
              <a:t>Le texte de Cervantès et celui de Ménard sont formellement identique mais le deuxième nous dit le narrateur est infiniment plus riche du premier, plus ambigu, dirait quelqu’un mais l’</a:t>
            </a:r>
            <a:r>
              <a:rPr lang="fr-CA" dirty="0" err="1" smtClean="0"/>
              <a:t>ambiguité</a:t>
            </a:r>
            <a:r>
              <a:rPr lang="fr-CA" dirty="0" smtClean="0"/>
              <a:t> est une richesse.  </a:t>
            </a:r>
          </a:p>
          <a:p>
            <a:r>
              <a:rPr lang="fr-CA" dirty="0" smtClean="0"/>
              <a:t>« </a:t>
            </a:r>
          </a:p>
        </p:txBody>
      </p:sp>
    </p:spTree>
    <p:extLst>
      <p:ext uri="{BB962C8B-B14F-4D97-AF65-F5344CB8AC3E}">
        <p14:creationId xmlns:p14="http://schemas.microsoft.com/office/powerpoint/2010/main" val="1120139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77284"/>
          </a:xfrm>
        </p:spPr>
        <p:style>
          <a:lnRef idx="2">
            <a:schemeClr val="accent5"/>
          </a:lnRef>
          <a:fillRef idx="1">
            <a:schemeClr val="lt1"/>
          </a:fillRef>
          <a:effectRef idx="0">
            <a:schemeClr val="accent5"/>
          </a:effectRef>
          <a:fontRef idx="minor">
            <a:schemeClr val="dk1"/>
          </a:fontRef>
        </p:style>
        <p:txBody>
          <a:bodyPr/>
          <a:lstStyle/>
          <a:p>
            <a:r>
              <a:rPr lang="it-IT" b="1" dirty="0" err="1" smtClean="0"/>
              <a:t>Très</a:t>
            </a:r>
            <a:r>
              <a:rPr lang="it-IT" b="1" dirty="0" smtClean="0"/>
              <a:t> </a:t>
            </a:r>
            <a:r>
              <a:rPr lang="it-IT" b="1" dirty="0" err="1" smtClean="0"/>
              <a:t>bien</a:t>
            </a:r>
            <a:r>
              <a:rPr lang="it-IT" b="1" dirty="0" smtClean="0"/>
              <a:t>, mais…</a:t>
            </a:r>
            <a:endParaRPr lang="it-IT" b="1" dirty="0"/>
          </a:p>
        </p:txBody>
      </p:sp>
      <p:sp>
        <p:nvSpPr>
          <p:cNvPr id="3" name="Segnaposto contenuto 2"/>
          <p:cNvSpPr>
            <a:spLocks noGrp="1"/>
          </p:cNvSpPr>
          <p:nvPr>
            <p:ph idx="1"/>
          </p:nvPr>
        </p:nvSpPr>
        <p:spPr>
          <a:xfrm>
            <a:off x="457200" y="1151922"/>
            <a:ext cx="8229600" cy="5597162"/>
          </a:xfrm>
        </p:spPr>
        <p:txBody>
          <a:bodyPr>
            <a:normAutofit/>
          </a:bodyPr>
          <a:lstStyle/>
          <a:p>
            <a:r>
              <a:rPr lang="fr-FR" sz="2000" dirty="0" smtClean="0"/>
              <a:t>Comment comprendre </a:t>
            </a:r>
            <a:r>
              <a:rPr lang="fr-FR" sz="2000" dirty="0"/>
              <a:t>pourquoi ce texte-ci et non pas texte-là a été choisi pour être traduit et pour circuler à </a:t>
            </a:r>
            <a:r>
              <a:rPr lang="fr-FR" sz="2000" dirty="0" smtClean="0"/>
              <a:t>l’étranger dans la culture cible?  </a:t>
            </a:r>
          </a:p>
          <a:p>
            <a:r>
              <a:rPr lang="fr-CA" sz="2000" b="1" u="sng" dirty="0" smtClean="0"/>
              <a:t>D’autres variables doivent être prises en considération</a:t>
            </a:r>
          </a:p>
          <a:p>
            <a:r>
              <a:rPr lang="fr-CA" sz="2000" u="sng" dirty="0" smtClean="0"/>
              <a:t>Analyse ponctuel du flux des traductions </a:t>
            </a:r>
            <a:r>
              <a:rPr lang="fr-CA" sz="2000" dirty="0" smtClean="0"/>
              <a:t>(variations et généralisations) en relation au marché mondial (ici les considérations d’</a:t>
            </a:r>
            <a:r>
              <a:rPr lang="fr-CA" sz="2000" dirty="0" err="1" smtClean="0"/>
              <a:t>Heilbron</a:t>
            </a:r>
            <a:r>
              <a:rPr lang="fr-CA" sz="2000" dirty="0" smtClean="0"/>
              <a:t> sont très utiles)</a:t>
            </a:r>
          </a:p>
          <a:p>
            <a:r>
              <a:rPr lang="fr-CA" sz="2000" u="sng" dirty="0" smtClean="0"/>
              <a:t>Le rôle des intermédiaires </a:t>
            </a:r>
            <a:r>
              <a:rPr lang="fr-CA" sz="2000" dirty="0" smtClean="0"/>
              <a:t>(parfois mentionné mais pas développé dans son approche)</a:t>
            </a:r>
          </a:p>
          <a:p>
            <a:r>
              <a:rPr lang="fr-FR" sz="2000" u="sng" dirty="0"/>
              <a:t>les caractères intrinsèques des œuvres traduites </a:t>
            </a:r>
            <a:r>
              <a:rPr lang="fr-FR" sz="2000" dirty="0"/>
              <a:t>(question complètement négligée dans </a:t>
            </a:r>
            <a:r>
              <a:rPr lang="fr-FR" sz="2000" dirty="0" smtClean="0"/>
              <a:t>cette approche sociologique) </a:t>
            </a:r>
          </a:p>
          <a:p>
            <a:r>
              <a:rPr lang="fr-FR" sz="2000" b="1" u="sng" dirty="0" smtClean="0">
                <a:sym typeface="Wingdings"/>
              </a:rPr>
              <a:t>Ma première thèse: </a:t>
            </a:r>
            <a:r>
              <a:rPr lang="fr-FR" sz="2000" dirty="0" smtClean="0">
                <a:sym typeface="Wingdings"/>
              </a:rPr>
              <a:t> </a:t>
            </a:r>
            <a:r>
              <a:rPr lang="fr-FR" sz="2000" dirty="0"/>
              <a:t>Ce n’est qu’en faisant </a:t>
            </a:r>
            <a:r>
              <a:rPr lang="fr-FR" sz="2000" dirty="0" smtClean="0"/>
              <a:t>interagir tous ces facteurs (</a:t>
            </a:r>
            <a:r>
              <a:rPr lang="fr-FR" sz="2000" dirty="0"/>
              <a:t>système mondial, acteurs et médiateurs, caractère intrinsèque des œuvres traduites) que nous pouvons comprendre pourquoi ce texte particulier et non pas un autre à été choisi pour traduit et a rencontré ensuite la faveur des lecteurs dans la culture cible</a:t>
            </a:r>
            <a:endParaRPr lang="fr-CA" sz="2000" dirty="0"/>
          </a:p>
        </p:txBody>
      </p:sp>
    </p:spTree>
    <p:extLst>
      <p:ext uri="{BB962C8B-B14F-4D97-AF65-F5344CB8AC3E}">
        <p14:creationId xmlns:p14="http://schemas.microsoft.com/office/powerpoint/2010/main" val="3187221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52383"/>
          </a:xfrm>
        </p:spPr>
        <p:style>
          <a:lnRef idx="1">
            <a:schemeClr val="accent5"/>
          </a:lnRef>
          <a:fillRef idx="2">
            <a:schemeClr val="accent5"/>
          </a:fillRef>
          <a:effectRef idx="1">
            <a:schemeClr val="accent5"/>
          </a:effectRef>
          <a:fontRef idx="minor">
            <a:schemeClr val="dk1"/>
          </a:fontRef>
        </p:style>
        <p:txBody>
          <a:bodyPr>
            <a:noAutofit/>
          </a:bodyPr>
          <a:lstStyle/>
          <a:p>
            <a:r>
              <a:rPr lang="fr-CA" sz="2500" b="1" dirty="0" smtClean="0"/>
              <a:t>Flux de traduction / analyse quantitative et qualitative</a:t>
            </a:r>
            <a:endParaRPr lang="fr-CA" sz="2500" b="1" dirty="0"/>
          </a:p>
        </p:txBody>
      </p:sp>
      <p:sp>
        <p:nvSpPr>
          <p:cNvPr id="3" name="Segnaposto contenuto 2"/>
          <p:cNvSpPr>
            <a:spLocks noGrp="1"/>
          </p:cNvSpPr>
          <p:nvPr>
            <p:ph idx="1"/>
          </p:nvPr>
        </p:nvSpPr>
        <p:spPr>
          <a:xfrm>
            <a:off x="457200" y="1092850"/>
            <a:ext cx="8229600" cy="5552857"/>
          </a:xfrm>
        </p:spPr>
        <p:txBody>
          <a:bodyPr>
            <a:normAutofit fontScale="70000" lnSpcReduction="20000"/>
          </a:bodyPr>
          <a:lstStyle/>
          <a:p>
            <a:r>
              <a:rPr lang="fr-CA" dirty="0" smtClean="0"/>
              <a:t>La validité générale de la thèse d’</a:t>
            </a:r>
            <a:r>
              <a:rPr lang="fr-CA" dirty="0" err="1" smtClean="0"/>
              <a:t>Heilbron</a:t>
            </a:r>
            <a:r>
              <a:rPr lang="fr-CA" dirty="0" smtClean="0"/>
              <a:t> doit être mise en relation avec la particularité de notre cas</a:t>
            </a:r>
          </a:p>
          <a:p>
            <a:r>
              <a:rPr lang="fr-CA" dirty="0" smtClean="0"/>
              <a:t>Les traductions augmentent de manière proportionnelle à l’augmentation des titres dans le marché tchèque</a:t>
            </a:r>
          </a:p>
          <a:p>
            <a:r>
              <a:rPr lang="fr-CA" dirty="0" smtClean="0"/>
              <a:t>Césure 1989</a:t>
            </a:r>
          </a:p>
          <a:p>
            <a:r>
              <a:rPr lang="fr-CA" dirty="0" smtClean="0"/>
              <a:t>Changement dans la composition des langues et des livres traduits </a:t>
            </a:r>
          </a:p>
          <a:p>
            <a:r>
              <a:rPr lang="fr-CA" dirty="0" smtClean="0"/>
              <a:t>Le russe perd d’importance </a:t>
            </a:r>
            <a:r>
              <a:rPr lang="fr-CA" dirty="0" smtClean="0">
                <a:sym typeface="Wingdings"/>
              </a:rPr>
              <a:t> anglais, français, allemand … </a:t>
            </a:r>
          </a:p>
          <a:p>
            <a:r>
              <a:rPr lang="fr-CA" dirty="0" smtClean="0">
                <a:sym typeface="Wingdings"/>
              </a:rPr>
              <a:t>Et l’italien? (mon cas)  on revient à notre point sur le flux de traduction </a:t>
            </a:r>
          </a:p>
          <a:p>
            <a:r>
              <a:rPr lang="fr-CA" dirty="0" smtClean="0">
                <a:sym typeface="Wingdings"/>
              </a:rPr>
              <a:t>Comment faisons-nous l’analyse quantitative et qualitative? (où chercher?)</a:t>
            </a:r>
          </a:p>
          <a:p>
            <a:r>
              <a:rPr lang="fr-CA" dirty="0" smtClean="0">
                <a:sym typeface="Wingdings"/>
              </a:rPr>
              <a:t>Nombre et titres </a:t>
            </a:r>
          </a:p>
          <a:p>
            <a:r>
              <a:rPr lang="fr-CA" dirty="0" smtClean="0">
                <a:sym typeface="Wingdings"/>
              </a:rPr>
              <a:t>On voit des variations? On peut établir des règles plus générales? </a:t>
            </a:r>
          </a:p>
          <a:p>
            <a:r>
              <a:rPr lang="fr-CA" b="1" dirty="0" smtClean="0">
                <a:sym typeface="Wingdings"/>
              </a:rPr>
              <a:t>Hypothèses : …..</a:t>
            </a:r>
          </a:p>
          <a:p>
            <a:endParaRPr lang="fr-CA" dirty="0"/>
          </a:p>
        </p:txBody>
      </p:sp>
    </p:spTree>
    <p:extLst>
      <p:ext uri="{BB962C8B-B14F-4D97-AF65-F5344CB8AC3E}">
        <p14:creationId xmlns:p14="http://schemas.microsoft.com/office/powerpoint/2010/main" val="2572406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CA" u="sng" dirty="0" smtClean="0"/>
              <a:t>Pour résumer, dans l’approche sociologique : </a:t>
            </a:r>
            <a:endParaRPr lang="fr-CA" dirty="0"/>
          </a:p>
        </p:txBody>
      </p:sp>
      <p:sp>
        <p:nvSpPr>
          <p:cNvPr id="3" name="Segnaposto contenuto 2"/>
          <p:cNvSpPr>
            <a:spLocks noGrp="1"/>
          </p:cNvSpPr>
          <p:nvPr>
            <p:ph idx="1"/>
          </p:nvPr>
        </p:nvSpPr>
        <p:spPr>
          <a:xfrm>
            <a:off x="457200" y="1417638"/>
            <a:ext cx="8229600" cy="5269799"/>
          </a:xfrm>
        </p:spPr>
        <p:txBody>
          <a:bodyPr>
            <a:normAutofit fontScale="62500" lnSpcReduction="20000"/>
          </a:bodyPr>
          <a:lstStyle/>
          <a:p>
            <a:r>
              <a:rPr lang="fr-CA" dirty="0"/>
              <a:t>Structure du marché éditorial dans un pays et contexte donné en relation au marché </a:t>
            </a:r>
            <a:r>
              <a:rPr lang="fr-CA" dirty="0" smtClean="0"/>
              <a:t>international</a:t>
            </a:r>
          </a:p>
          <a:p>
            <a:r>
              <a:rPr lang="fr-CA" dirty="0" smtClean="0"/>
              <a:t>Analyse quantitative et qualitative des traductions </a:t>
            </a:r>
            <a:endParaRPr lang="fr-CA" dirty="0"/>
          </a:p>
          <a:p>
            <a:r>
              <a:rPr lang="fr-CA" dirty="0"/>
              <a:t>Rôle des intermédiaires (institutionnels ou pas)</a:t>
            </a:r>
          </a:p>
          <a:p>
            <a:r>
              <a:rPr lang="fr-CA" dirty="0" smtClean="0"/>
              <a:t>Le rapport entre le lecteur idéal et les lecteurs réels (identité de genre, de classe, provenance, localisation) </a:t>
            </a:r>
          </a:p>
          <a:p>
            <a:r>
              <a:rPr lang="fr-CA" dirty="0" smtClean="0"/>
              <a:t>La manière dont un texte a été effectivement reçu dans un contexte donné (recensions, articles, événements) </a:t>
            </a:r>
          </a:p>
          <a:p>
            <a:r>
              <a:rPr lang="fr-CA" dirty="0"/>
              <a:t>Politiques </a:t>
            </a:r>
            <a:r>
              <a:rPr lang="fr-CA" dirty="0" smtClean="0"/>
              <a:t>et </a:t>
            </a:r>
            <a:r>
              <a:rPr lang="fr-CA" dirty="0"/>
              <a:t>s</a:t>
            </a:r>
            <a:r>
              <a:rPr lang="fr-CA" dirty="0" smtClean="0"/>
              <a:t>tratégies éditoriales (promotion, couverture, images, publicité)</a:t>
            </a:r>
          </a:p>
          <a:p>
            <a:r>
              <a:rPr lang="fr-CA" dirty="0" smtClean="0"/>
              <a:t> Ex. </a:t>
            </a:r>
            <a:r>
              <a:rPr lang="fr-CA" u="sng" dirty="0" smtClean="0"/>
              <a:t>Gérard Genette, Seuils, Paris, Seuil</a:t>
            </a:r>
            <a:r>
              <a:rPr lang="fr-CA" i="1" u="sng" dirty="0" smtClean="0"/>
              <a:t>,</a:t>
            </a:r>
            <a:r>
              <a:rPr lang="fr-CA" u="sng" dirty="0" smtClean="0"/>
              <a:t> 1987: étudier le paratexte (</a:t>
            </a:r>
            <a:r>
              <a:rPr lang="fr-CA" dirty="0" smtClean="0"/>
              <a:t>format, collection, couverture, page de garde, titre, sous-titre, introduction, dédicace, épigraphe, notes, préface, postface, </a:t>
            </a:r>
            <a:r>
              <a:rPr lang="fr-CA" dirty="0" err="1" smtClean="0"/>
              <a:t>etc</a:t>
            </a:r>
            <a:r>
              <a:rPr lang="fr-CA" dirty="0" smtClean="0"/>
              <a:t>). </a:t>
            </a:r>
          </a:p>
          <a:p>
            <a:r>
              <a:rPr lang="fr-CA" dirty="0" smtClean="0"/>
              <a:t>Les </a:t>
            </a:r>
            <a:r>
              <a:rPr lang="fr-CA" dirty="0"/>
              <a:t>stratégies textuelles pour attirer l’attention d’un public </a:t>
            </a:r>
            <a:r>
              <a:rPr lang="fr-CA" dirty="0" smtClean="0"/>
              <a:t>spécifique</a:t>
            </a:r>
          </a:p>
          <a:p>
            <a:r>
              <a:rPr lang="fr-CA" dirty="0" smtClean="0"/>
              <a:t>Caractères intrinsèques d’une œuvres (contenu, traits stylistiques)</a:t>
            </a:r>
          </a:p>
          <a:p>
            <a:r>
              <a:rPr lang="fr-CA" dirty="0" smtClean="0"/>
              <a:t>Présence des adaptations cinématographiques</a:t>
            </a:r>
          </a:p>
          <a:p>
            <a:r>
              <a:rPr lang="fr-CA" dirty="0" smtClean="0"/>
              <a:t>Usage </a:t>
            </a:r>
            <a:r>
              <a:rPr lang="fr-CA" smtClean="0"/>
              <a:t>des questionnaires </a:t>
            </a:r>
            <a:endParaRPr lang="fr-CA" dirty="0"/>
          </a:p>
        </p:txBody>
      </p:sp>
    </p:spTree>
    <p:extLst>
      <p:ext uri="{BB962C8B-B14F-4D97-AF65-F5344CB8AC3E}">
        <p14:creationId xmlns:p14="http://schemas.microsoft.com/office/powerpoint/2010/main" val="365586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2338"/>
            <a:ext cx="8229600"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CA" b="1" dirty="0" smtClean="0"/>
              <a:t/>
            </a:r>
            <a:br>
              <a:rPr lang="fr-CA" b="1" dirty="0" smtClean="0"/>
            </a:br>
            <a:r>
              <a:rPr lang="fr-CA" b="1" dirty="0" smtClean="0"/>
              <a:t>2) Esthétique de la réception</a:t>
            </a:r>
            <a:br>
              <a:rPr lang="fr-CA" b="1" dirty="0" smtClean="0"/>
            </a:br>
            <a:r>
              <a:rPr lang="fr-CA" b="1" dirty="0" smtClean="0"/>
              <a:t>École de Constance </a:t>
            </a:r>
            <a:r>
              <a:rPr lang="fr-CA" dirty="0" smtClean="0"/>
              <a:t/>
            </a:r>
            <a:br>
              <a:rPr lang="fr-CA" dirty="0" smtClean="0"/>
            </a:br>
            <a:endParaRPr lang="fr-CA" dirty="0"/>
          </a:p>
        </p:txBody>
      </p:sp>
      <p:sp>
        <p:nvSpPr>
          <p:cNvPr id="3" name="Segnaposto contenuto 2"/>
          <p:cNvSpPr>
            <a:spLocks noGrp="1"/>
          </p:cNvSpPr>
          <p:nvPr>
            <p:ph idx="1"/>
          </p:nvPr>
        </p:nvSpPr>
        <p:spPr>
          <a:xfrm>
            <a:off x="457200" y="1402360"/>
            <a:ext cx="8229600" cy="5186088"/>
          </a:xfrm>
        </p:spPr>
        <p:txBody>
          <a:bodyPr>
            <a:normAutofit fontScale="85000" lnSpcReduction="20000"/>
          </a:bodyPr>
          <a:lstStyle/>
          <a:p>
            <a:r>
              <a:rPr lang="fr-CA" sz="5100" b="1" u="sng" dirty="0" smtClean="0">
                <a:solidFill>
                  <a:srgbClr val="000090"/>
                </a:solidFill>
              </a:rPr>
              <a:t>2a: histoire de la </a:t>
            </a:r>
            <a:r>
              <a:rPr lang="fr-CA" sz="5100" b="1" u="sng" dirty="0" err="1" smtClean="0">
                <a:solidFill>
                  <a:srgbClr val="000090"/>
                </a:solidFill>
              </a:rPr>
              <a:t>reception</a:t>
            </a:r>
            <a:r>
              <a:rPr lang="fr-CA" sz="5100" b="1" u="sng" dirty="0" smtClean="0">
                <a:solidFill>
                  <a:srgbClr val="000090"/>
                </a:solidFill>
              </a:rPr>
              <a:t> </a:t>
            </a:r>
          </a:p>
          <a:p>
            <a:r>
              <a:rPr lang="fr-CA" dirty="0" smtClean="0"/>
              <a:t>Université de Constance en Allemagne </a:t>
            </a:r>
          </a:p>
          <a:p>
            <a:r>
              <a:rPr lang="fr-CA" dirty="0" smtClean="0"/>
              <a:t>13 </a:t>
            </a:r>
            <a:r>
              <a:rPr lang="fr-CA" dirty="0" err="1" smtClean="0"/>
              <a:t>aprile</a:t>
            </a:r>
            <a:r>
              <a:rPr lang="fr-CA" dirty="0" smtClean="0"/>
              <a:t> 1967:  </a:t>
            </a:r>
            <a:r>
              <a:rPr lang="fr-CA" b="1" dirty="0" smtClean="0"/>
              <a:t>Hans Robert </a:t>
            </a:r>
            <a:r>
              <a:rPr lang="fr-CA" b="1" dirty="0" err="1" smtClean="0"/>
              <a:t>Jauss</a:t>
            </a:r>
            <a:r>
              <a:rPr lang="fr-CA" b="1" dirty="0" smtClean="0"/>
              <a:t> (1921-1997) leçon inaugurale </a:t>
            </a:r>
            <a:r>
              <a:rPr lang="fr-CA" dirty="0" smtClean="0">
                <a:sym typeface="Wingdings"/>
              </a:rPr>
              <a:t></a:t>
            </a:r>
            <a:r>
              <a:rPr lang="fr-CA" dirty="0" smtClean="0"/>
              <a:t> </a:t>
            </a:r>
            <a:r>
              <a:rPr lang="fr-CA" dirty="0" err="1" smtClean="0"/>
              <a:t>literary</a:t>
            </a:r>
            <a:r>
              <a:rPr lang="fr-CA" dirty="0" smtClean="0"/>
              <a:t> </a:t>
            </a:r>
            <a:r>
              <a:rPr lang="fr-CA" dirty="0" err="1" smtClean="0"/>
              <a:t>history</a:t>
            </a:r>
            <a:r>
              <a:rPr lang="fr-CA" dirty="0" smtClean="0"/>
              <a:t> as a challenge to </a:t>
            </a:r>
            <a:r>
              <a:rPr lang="fr-CA" dirty="0" err="1" smtClean="0"/>
              <a:t>literary</a:t>
            </a:r>
            <a:r>
              <a:rPr lang="fr-CA" dirty="0" smtClean="0"/>
              <a:t> </a:t>
            </a:r>
            <a:r>
              <a:rPr lang="fr-CA" dirty="0" err="1" smtClean="0"/>
              <a:t>theory</a:t>
            </a:r>
            <a:r>
              <a:rPr lang="fr-CA" dirty="0" smtClean="0"/>
              <a:t> </a:t>
            </a:r>
          </a:p>
          <a:p>
            <a:r>
              <a:rPr lang="fr-CA" u="sng" dirty="0" err="1" smtClean="0"/>
              <a:t>Jauss</a:t>
            </a:r>
            <a:r>
              <a:rPr lang="fr-CA" u="sng" dirty="0" smtClean="0"/>
              <a:t> part du problème de l’histoire littéraire et critique les traditions historiographiques précédentes </a:t>
            </a:r>
          </a:p>
          <a:p>
            <a:r>
              <a:rPr lang="fr-CA" dirty="0" smtClean="0"/>
              <a:t>L’école positiviste et idéaliste (fin XIX – lien entre littérature et nation ) </a:t>
            </a:r>
          </a:p>
          <a:p>
            <a:r>
              <a:rPr lang="fr-CA" dirty="0" smtClean="0"/>
              <a:t>L’approche formaliste basée sur la succession de systèmes esthétiques formels autonomes </a:t>
            </a:r>
          </a:p>
          <a:p>
            <a:r>
              <a:rPr lang="fr-CA" dirty="0" smtClean="0"/>
              <a:t>L’approche marxiste qui voit la littérature sous le signe du reflet de la structure</a:t>
            </a:r>
            <a:endParaRPr lang="fr-CA" dirty="0"/>
          </a:p>
        </p:txBody>
      </p:sp>
    </p:spTree>
    <p:extLst>
      <p:ext uri="{BB962C8B-B14F-4D97-AF65-F5344CB8AC3E}">
        <p14:creationId xmlns:p14="http://schemas.microsoft.com/office/powerpoint/2010/main" val="163558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10729"/>
            <a:ext cx="8229600" cy="6390218"/>
          </a:xfrm>
        </p:spPr>
        <p:txBody>
          <a:bodyPr>
            <a:normAutofit fontScale="85000" lnSpcReduction="20000"/>
          </a:bodyPr>
          <a:lstStyle/>
          <a:p>
            <a:r>
              <a:rPr lang="fr-CA" dirty="0" smtClean="0"/>
              <a:t>Dans les </a:t>
            </a:r>
            <a:r>
              <a:rPr lang="fr-CA" b="1" dirty="0" smtClean="0"/>
              <a:t>histoires de la littérature </a:t>
            </a:r>
            <a:r>
              <a:rPr lang="fr-CA" dirty="0" smtClean="0"/>
              <a:t>les œuvres sont organisées et ordonnées selon l’année de rédaction ou publication. En d’autres termes l’histoire littéraire est centrée sur </a:t>
            </a:r>
            <a:r>
              <a:rPr lang="fr-CA" b="1" dirty="0" smtClean="0"/>
              <a:t>la succession des auteurs</a:t>
            </a:r>
            <a:r>
              <a:rPr lang="fr-CA" dirty="0" smtClean="0"/>
              <a:t> dans le temps (ce n’est pas une histoire ça!). </a:t>
            </a:r>
          </a:p>
          <a:p>
            <a:r>
              <a:rPr lang="fr-CA" dirty="0" smtClean="0"/>
              <a:t>Pour résoudre l’antinomie entre l’autonomie du texte et son lien avec la structure (sociale, économique, politique) il est nécessaire de se focaliser sur l’histoire de la réception. </a:t>
            </a:r>
          </a:p>
          <a:p>
            <a:r>
              <a:rPr lang="fr-CA" dirty="0" smtClean="0"/>
              <a:t>Un nouveau </a:t>
            </a:r>
            <a:r>
              <a:rPr lang="fr-CA" b="1" dirty="0" smtClean="0"/>
              <a:t>paradigme historiographique </a:t>
            </a:r>
            <a:r>
              <a:rPr lang="fr-CA" dirty="0" smtClean="0"/>
              <a:t>voit le jour: une histoire des effets et non pas de la genèse d’une œuvre.  </a:t>
            </a:r>
          </a:p>
          <a:p>
            <a:r>
              <a:rPr lang="fr-CA" dirty="0" smtClean="0"/>
              <a:t>Pour repenser </a:t>
            </a:r>
            <a:r>
              <a:rPr lang="fr-CA" b="1" dirty="0" smtClean="0"/>
              <a:t>l’histoire de la littérature </a:t>
            </a:r>
            <a:r>
              <a:rPr lang="fr-CA" b="1" i="1" dirty="0" err="1" smtClean="0"/>
              <a:t>sub</a:t>
            </a:r>
            <a:r>
              <a:rPr lang="fr-CA" b="1" i="1" dirty="0" smtClean="0"/>
              <a:t> </a:t>
            </a:r>
            <a:r>
              <a:rPr lang="fr-CA" b="1" i="1" dirty="0" err="1" smtClean="0"/>
              <a:t>specie</a:t>
            </a:r>
            <a:r>
              <a:rPr lang="fr-CA" b="1" i="1" dirty="0" smtClean="0"/>
              <a:t> </a:t>
            </a:r>
            <a:r>
              <a:rPr lang="fr-CA" b="1" i="1" dirty="0" err="1" smtClean="0"/>
              <a:t>lectoris</a:t>
            </a:r>
            <a:r>
              <a:rPr lang="fr-CA" dirty="0" smtClean="0"/>
              <a:t>, </a:t>
            </a:r>
            <a:r>
              <a:rPr lang="fr-CA" dirty="0" err="1" smtClean="0"/>
              <a:t>Jauss</a:t>
            </a:r>
            <a:r>
              <a:rPr lang="fr-CA" dirty="0" smtClean="0"/>
              <a:t> introduit le concept fondamental d’</a:t>
            </a:r>
            <a:r>
              <a:rPr lang="fr-CA" b="1" dirty="0" smtClean="0"/>
              <a:t>horizon d’attente </a:t>
            </a:r>
          </a:p>
          <a:p>
            <a:r>
              <a:rPr lang="fr-CA" dirty="0" smtClean="0"/>
              <a:t>Comme se situe l’œuvre par rapport aux attentes du public? Elle les confirme ou bien le transgresse? </a:t>
            </a:r>
            <a:endParaRPr lang="fr-CA" dirty="0"/>
          </a:p>
        </p:txBody>
      </p:sp>
    </p:spTree>
    <p:extLst>
      <p:ext uri="{BB962C8B-B14F-4D97-AF65-F5344CB8AC3E}">
        <p14:creationId xmlns:p14="http://schemas.microsoft.com/office/powerpoint/2010/main" val="4079943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it-IT" dirty="0" err="1" smtClean="0"/>
              <a:t>Jauss</a:t>
            </a:r>
            <a:r>
              <a:rPr lang="it-IT" dirty="0" smtClean="0"/>
              <a:t>, </a:t>
            </a:r>
            <a:r>
              <a:rPr lang="it-IT" dirty="0" err="1" smtClean="0"/>
              <a:t>Toward</a:t>
            </a:r>
            <a:r>
              <a:rPr lang="it-IT" dirty="0" smtClean="0"/>
              <a:t> an </a:t>
            </a:r>
            <a:r>
              <a:rPr lang="it-IT" dirty="0" err="1" smtClean="0"/>
              <a:t>Aesthetic</a:t>
            </a:r>
            <a:r>
              <a:rPr lang="it-IT" dirty="0" smtClean="0"/>
              <a:t> of Reception, </a:t>
            </a:r>
            <a:r>
              <a:rPr lang="it-IT" dirty="0" err="1" smtClean="0"/>
              <a:t>ch</a:t>
            </a:r>
            <a:r>
              <a:rPr lang="it-IT" dirty="0" smtClean="0"/>
              <a:t>. 1</a:t>
            </a:r>
            <a:endParaRPr lang="it-IT" dirty="0"/>
          </a:p>
        </p:txBody>
      </p:sp>
      <p:sp>
        <p:nvSpPr>
          <p:cNvPr id="3" name="Segnaposto contenuto 2"/>
          <p:cNvSpPr>
            <a:spLocks noGrp="1"/>
          </p:cNvSpPr>
          <p:nvPr>
            <p:ph idx="1"/>
          </p:nvPr>
        </p:nvSpPr>
        <p:spPr>
          <a:xfrm>
            <a:off x="457200" y="1600200"/>
            <a:ext cx="8229600" cy="4952137"/>
          </a:xfrm>
        </p:spPr>
        <p:txBody>
          <a:bodyPr>
            <a:normAutofit fontScale="70000" lnSpcReduction="20000"/>
          </a:bodyPr>
          <a:lstStyle/>
          <a:p>
            <a:r>
              <a:rPr lang="it-IT" dirty="0"/>
              <a:t>‘A </a:t>
            </a:r>
            <a:r>
              <a:rPr lang="it-IT" dirty="0" err="1"/>
              <a:t>literary</a:t>
            </a:r>
            <a:r>
              <a:rPr lang="it-IT" dirty="0"/>
              <a:t> work, </a:t>
            </a:r>
            <a:r>
              <a:rPr lang="it-IT" dirty="0" err="1"/>
              <a:t>even</a:t>
            </a:r>
            <a:r>
              <a:rPr lang="it-IT" dirty="0"/>
              <a:t> </a:t>
            </a:r>
            <a:r>
              <a:rPr lang="it-IT" dirty="0" err="1"/>
              <a:t>when</a:t>
            </a:r>
            <a:r>
              <a:rPr lang="it-IT" dirty="0"/>
              <a:t> </a:t>
            </a:r>
            <a:r>
              <a:rPr lang="it-IT" dirty="0" err="1"/>
              <a:t>it</a:t>
            </a:r>
            <a:r>
              <a:rPr lang="it-IT" dirty="0"/>
              <a:t> </a:t>
            </a:r>
            <a:r>
              <a:rPr lang="it-IT" dirty="0" err="1"/>
              <a:t>appears</a:t>
            </a:r>
            <a:r>
              <a:rPr lang="it-IT" dirty="0"/>
              <a:t> to be new, </a:t>
            </a:r>
            <a:r>
              <a:rPr lang="it-IT" dirty="0" err="1"/>
              <a:t>does</a:t>
            </a:r>
            <a:r>
              <a:rPr lang="it-IT" dirty="0"/>
              <a:t> </a:t>
            </a:r>
            <a:r>
              <a:rPr lang="it-IT" dirty="0" err="1"/>
              <a:t>not</a:t>
            </a:r>
            <a:r>
              <a:rPr lang="it-IT" dirty="0"/>
              <a:t> </a:t>
            </a:r>
            <a:r>
              <a:rPr lang="it-IT" dirty="0" err="1"/>
              <a:t>present</a:t>
            </a:r>
            <a:r>
              <a:rPr lang="it-IT" dirty="0"/>
              <a:t> </a:t>
            </a:r>
            <a:r>
              <a:rPr lang="it-IT" dirty="0" err="1"/>
              <a:t>itself</a:t>
            </a:r>
            <a:r>
              <a:rPr lang="it-IT" dirty="0"/>
              <a:t> </a:t>
            </a:r>
            <a:r>
              <a:rPr lang="it-IT" dirty="0" err="1"/>
              <a:t>as</a:t>
            </a:r>
            <a:r>
              <a:rPr lang="it-IT" dirty="0"/>
              <a:t> </a:t>
            </a:r>
            <a:r>
              <a:rPr lang="it-IT" dirty="0" err="1"/>
              <a:t>something</a:t>
            </a:r>
            <a:r>
              <a:rPr lang="it-IT" dirty="0"/>
              <a:t> </a:t>
            </a:r>
            <a:r>
              <a:rPr lang="it-IT" dirty="0" err="1"/>
              <a:t>absolutely</a:t>
            </a:r>
            <a:r>
              <a:rPr lang="it-IT" dirty="0"/>
              <a:t> new in an </a:t>
            </a:r>
            <a:r>
              <a:rPr lang="it-IT" dirty="0" err="1"/>
              <a:t>informational</a:t>
            </a:r>
            <a:r>
              <a:rPr lang="it-IT" dirty="0"/>
              <a:t> </a:t>
            </a:r>
            <a:r>
              <a:rPr lang="it-IT" dirty="0" err="1"/>
              <a:t>vacuum</a:t>
            </a:r>
            <a:r>
              <a:rPr lang="it-IT" dirty="0"/>
              <a:t>, </a:t>
            </a:r>
            <a:r>
              <a:rPr lang="it-IT" dirty="0" err="1"/>
              <a:t>but</a:t>
            </a:r>
            <a:r>
              <a:rPr lang="it-IT" dirty="0"/>
              <a:t> </a:t>
            </a:r>
            <a:r>
              <a:rPr lang="it-IT" dirty="0" err="1"/>
              <a:t>predisposes</a:t>
            </a:r>
            <a:r>
              <a:rPr lang="it-IT" dirty="0"/>
              <a:t> </a:t>
            </a:r>
            <a:r>
              <a:rPr lang="it-IT" dirty="0" err="1"/>
              <a:t>its</a:t>
            </a:r>
            <a:r>
              <a:rPr lang="it-IT" dirty="0"/>
              <a:t> audience to a </a:t>
            </a:r>
            <a:r>
              <a:rPr lang="it-IT" dirty="0" err="1"/>
              <a:t>very</a:t>
            </a:r>
            <a:r>
              <a:rPr lang="it-IT" dirty="0"/>
              <a:t> </a:t>
            </a:r>
            <a:r>
              <a:rPr lang="it-IT" dirty="0" err="1"/>
              <a:t>specific</a:t>
            </a:r>
            <a:r>
              <a:rPr lang="it-IT" dirty="0"/>
              <a:t> </a:t>
            </a:r>
            <a:r>
              <a:rPr lang="it-IT" dirty="0" err="1"/>
              <a:t>kind</a:t>
            </a:r>
            <a:r>
              <a:rPr lang="it-IT" dirty="0"/>
              <a:t> of reception by </a:t>
            </a:r>
            <a:r>
              <a:rPr lang="it-IT" dirty="0" err="1"/>
              <a:t>announcements</a:t>
            </a:r>
            <a:r>
              <a:rPr lang="it-IT" dirty="0"/>
              <a:t>, </a:t>
            </a:r>
            <a:r>
              <a:rPr lang="it-IT" dirty="0" err="1"/>
              <a:t>overt</a:t>
            </a:r>
            <a:r>
              <a:rPr lang="it-IT" dirty="0"/>
              <a:t> and </a:t>
            </a:r>
            <a:r>
              <a:rPr lang="it-IT" dirty="0" err="1"/>
              <a:t>covert</a:t>
            </a:r>
            <a:r>
              <a:rPr lang="it-IT" dirty="0"/>
              <a:t> </a:t>
            </a:r>
            <a:r>
              <a:rPr lang="it-IT" dirty="0" err="1"/>
              <a:t>signals</a:t>
            </a:r>
            <a:r>
              <a:rPr lang="it-IT" dirty="0"/>
              <a:t>, </a:t>
            </a:r>
            <a:r>
              <a:rPr lang="it-IT" dirty="0" err="1"/>
              <a:t>familiar</a:t>
            </a:r>
            <a:r>
              <a:rPr lang="it-IT" dirty="0"/>
              <a:t> </a:t>
            </a:r>
            <a:r>
              <a:rPr lang="it-IT" dirty="0" err="1"/>
              <a:t>characteristics</a:t>
            </a:r>
            <a:r>
              <a:rPr lang="it-IT" dirty="0"/>
              <a:t>, or </a:t>
            </a:r>
            <a:r>
              <a:rPr lang="it-IT" dirty="0" err="1"/>
              <a:t>implicit</a:t>
            </a:r>
            <a:r>
              <a:rPr lang="it-IT" dirty="0"/>
              <a:t> </a:t>
            </a:r>
            <a:r>
              <a:rPr lang="it-IT" dirty="0" err="1"/>
              <a:t>allusions</a:t>
            </a:r>
            <a:r>
              <a:rPr lang="it-IT" dirty="0"/>
              <a:t>. </a:t>
            </a:r>
            <a:r>
              <a:rPr lang="it-IT" dirty="0" err="1"/>
              <a:t>It</a:t>
            </a:r>
            <a:r>
              <a:rPr lang="it-IT" dirty="0"/>
              <a:t> </a:t>
            </a:r>
            <a:r>
              <a:rPr lang="it-IT" dirty="0" err="1"/>
              <a:t>awakens</a:t>
            </a:r>
            <a:r>
              <a:rPr lang="it-IT" dirty="0"/>
              <a:t> </a:t>
            </a:r>
            <a:r>
              <a:rPr lang="it-IT" dirty="0" err="1"/>
              <a:t>memories</a:t>
            </a:r>
            <a:r>
              <a:rPr lang="it-IT" dirty="0"/>
              <a:t> of </a:t>
            </a:r>
            <a:r>
              <a:rPr lang="it-IT" dirty="0" err="1"/>
              <a:t>that</a:t>
            </a:r>
            <a:r>
              <a:rPr lang="it-IT" dirty="0"/>
              <a:t> </a:t>
            </a:r>
            <a:r>
              <a:rPr lang="it-IT" dirty="0" err="1"/>
              <a:t>which</a:t>
            </a:r>
            <a:r>
              <a:rPr lang="it-IT" dirty="0"/>
              <a:t> </a:t>
            </a:r>
            <a:r>
              <a:rPr lang="it-IT" dirty="0" err="1"/>
              <a:t>was</a:t>
            </a:r>
            <a:r>
              <a:rPr lang="it-IT" dirty="0"/>
              <a:t> </a:t>
            </a:r>
            <a:r>
              <a:rPr lang="it-IT" dirty="0" err="1"/>
              <a:t>already</a:t>
            </a:r>
            <a:r>
              <a:rPr lang="it-IT" dirty="0"/>
              <a:t> </a:t>
            </a:r>
            <a:r>
              <a:rPr lang="it-IT" dirty="0" err="1"/>
              <a:t>read</a:t>
            </a:r>
            <a:r>
              <a:rPr lang="it-IT" dirty="0"/>
              <a:t>, </a:t>
            </a:r>
            <a:r>
              <a:rPr lang="it-IT" dirty="0" err="1"/>
              <a:t>brings</a:t>
            </a:r>
            <a:r>
              <a:rPr lang="it-IT" dirty="0"/>
              <a:t> the </a:t>
            </a:r>
            <a:r>
              <a:rPr lang="it-IT" dirty="0" err="1"/>
              <a:t>reader</a:t>
            </a:r>
            <a:r>
              <a:rPr lang="it-IT" dirty="0"/>
              <a:t> to a </a:t>
            </a:r>
            <a:r>
              <a:rPr lang="it-IT" dirty="0" err="1"/>
              <a:t>specific</a:t>
            </a:r>
            <a:r>
              <a:rPr lang="it-IT" dirty="0"/>
              <a:t> </a:t>
            </a:r>
            <a:r>
              <a:rPr lang="it-IT" dirty="0" err="1"/>
              <a:t>emotional</a:t>
            </a:r>
            <a:r>
              <a:rPr lang="it-IT" dirty="0"/>
              <a:t> </a:t>
            </a:r>
            <a:r>
              <a:rPr lang="it-IT" dirty="0" err="1"/>
              <a:t>attitude</a:t>
            </a:r>
            <a:r>
              <a:rPr lang="it-IT" dirty="0"/>
              <a:t>, and with </a:t>
            </a:r>
            <a:r>
              <a:rPr lang="it-IT" dirty="0" err="1"/>
              <a:t>its</a:t>
            </a:r>
            <a:r>
              <a:rPr lang="it-IT" dirty="0"/>
              <a:t> </a:t>
            </a:r>
            <a:r>
              <a:rPr lang="it-IT" dirty="0" err="1"/>
              <a:t>beginning</a:t>
            </a:r>
            <a:r>
              <a:rPr lang="it-IT" dirty="0"/>
              <a:t> </a:t>
            </a:r>
            <a:r>
              <a:rPr lang="it-IT" dirty="0" err="1"/>
              <a:t>arouses</a:t>
            </a:r>
            <a:r>
              <a:rPr lang="it-IT" dirty="0"/>
              <a:t> </a:t>
            </a:r>
            <a:r>
              <a:rPr lang="it-IT" dirty="0" err="1"/>
              <a:t>expectations</a:t>
            </a:r>
            <a:r>
              <a:rPr lang="it-IT" dirty="0"/>
              <a:t> for the "middle and end," </a:t>
            </a:r>
            <a:r>
              <a:rPr lang="it-IT" dirty="0" err="1"/>
              <a:t>which</a:t>
            </a:r>
            <a:r>
              <a:rPr lang="it-IT" dirty="0"/>
              <a:t> can </a:t>
            </a:r>
            <a:r>
              <a:rPr lang="it-IT" dirty="0" err="1"/>
              <a:t>then</a:t>
            </a:r>
            <a:r>
              <a:rPr lang="it-IT" dirty="0"/>
              <a:t> be </a:t>
            </a:r>
            <a:r>
              <a:rPr lang="it-IT" dirty="0" err="1"/>
              <a:t>maintained</a:t>
            </a:r>
            <a:r>
              <a:rPr lang="it-IT" dirty="0"/>
              <a:t> </a:t>
            </a:r>
            <a:r>
              <a:rPr lang="it-IT" dirty="0" err="1"/>
              <a:t>intact</a:t>
            </a:r>
            <a:r>
              <a:rPr lang="it-IT" dirty="0"/>
              <a:t> or </a:t>
            </a:r>
            <a:r>
              <a:rPr lang="it-IT" dirty="0" err="1"/>
              <a:t>altered</a:t>
            </a:r>
            <a:r>
              <a:rPr lang="it-IT" dirty="0"/>
              <a:t>, </a:t>
            </a:r>
            <a:r>
              <a:rPr lang="it-IT" dirty="0" err="1"/>
              <a:t>reoriented</a:t>
            </a:r>
            <a:r>
              <a:rPr lang="it-IT" dirty="0"/>
              <a:t>, or </a:t>
            </a:r>
            <a:r>
              <a:rPr lang="it-IT" dirty="0" err="1"/>
              <a:t>even</a:t>
            </a:r>
            <a:r>
              <a:rPr lang="it-IT" dirty="0"/>
              <a:t> </a:t>
            </a:r>
            <a:r>
              <a:rPr lang="it-IT" dirty="0" err="1"/>
              <a:t>fulfilled</a:t>
            </a:r>
            <a:r>
              <a:rPr lang="it-IT" dirty="0"/>
              <a:t> </a:t>
            </a:r>
            <a:r>
              <a:rPr lang="it-IT" dirty="0" err="1"/>
              <a:t>ironically</a:t>
            </a:r>
            <a:r>
              <a:rPr lang="it-IT" dirty="0"/>
              <a:t> in the </a:t>
            </a:r>
            <a:r>
              <a:rPr lang="it-IT" dirty="0" err="1"/>
              <a:t>course</a:t>
            </a:r>
            <a:r>
              <a:rPr lang="it-IT" dirty="0"/>
              <a:t> of the </a:t>
            </a:r>
            <a:r>
              <a:rPr lang="it-IT" dirty="0" err="1"/>
              <a:t>reading</a:t>
            </a:r>
            <a:r>
              <a:rPr lang="it-IT" dirty="0"/>
              <a:t> </a:t>
            </a:r>
            <a:r>
              <a:rPr lang="it-IT" dirty="0" err="1"/>
              <a:t>according</a:t>
            </a:r>
            <a:r>
              <a:rPr lang="it-IT" dirty="0"/>
              <a:t> to </a:t>
            </a:r>
            <a:r>
              <a:rPr lang="it-IT" dirty="0" err="1"/>
              <a:t>specific</a:t>
            </a:r>
            <a:r>
              <a:rPr lang="it-IT" dirty="0"/>
              <a:t> </a:t>
            </a:r>
            <a:r>
              <a:rPr lang="it-IT" dirty="0" err="1"/>
              <a:t>rules</a:t>
            </a:r>
            <a:r>
              <a:rPr lang="it-IT" dirty="0"/>
              <a:t> of the </a:t>
            </a:r>
            <a:r>
              <a:rPr lang="it-IT" dirty="0" err="1"/>
              <a:t>genre</a:t>
            </a:r>
            <a:r>
              <a:rPr lang="it-IT" dirty="0"/>
              <a:t> or </a:t>
            </a:r>
            <a:r>
              <a:rPr lang="it-IT" dirty="0" err="1"/>
              <a:t>type</a:t>
            </a:r>
            <a:r>
              <a:rPr lang="it-IT" dirty="0"/>
              <a:t> of text. The </a:t>
            </a:r>
            <a:r>
              <a:rPr lang="it-IT" dirty="0" err="1"/>
              <a:t>psychic</a:t>
            </a:r>
            <a:r>
              <a:rPr lang="it-IT" dirty="0"/>
              <a:t> </a:t>
            </a:r>
            <a:r>
              <a:rPr lang="it-IT" dirty="0" err="1"/>
              <a:t>process</a:t>
            </a:r>
            <a:r>
              <a:rPr lang="it-IT" dirty="0"/>
              <a:t> in the reception of a text </a:t>
            </a:r>
            <a:r>
              <a:rPr lang="it-IT" dirty="0" err="1"/>
              <a:t>is</a:t>
            </a:r>
            <a:r>
              <a:rPr lang="it-IT" dirty="0"/>
              <a:t>, in the </a:t>
            </a:r>
            <a:r>
              <a:rPr lang="it-IT" dirty="0" err="1"/>
              <a:t>primary</a:t>
            </a:r>
            <a:r>
              <a:rPr lang="it-IT" dirty="0"/>
              <a:t> </a:t>
            </a:r>
            <a:r>
              <a:rPr lang="it-IT" dirty="0" err="1"/>
              <a:t>horizon</a:t>
            </a:r>
            <a:r>
              <a:rPr lang="it-IT" dirty="0"/>
              <a:t> of </a:t>
            </a:r>
            <a:r>
              <a:rPr lang="it-IT" dirty="0" err="1"/>
              <a:t>aesthetic</a:t>
            </a:r>
            <a:r>
              <a:rPr lang="it-IT" dirty="0"/>
              <a:t> </a:t>
            </a:r>
            <a:r>
              <a:rPr lang="it-IT" dirty="0" err="1"/>
              <a:t>experience</a:t>
            </a:r>
            <a:r>
              <a:rPr lang="it-IT" dirty="0"/>
              <a:t>, by no </a:t>
            </a:r>
            <a:r>
              <a:rPr lang="it-IT" dirty="0" err="1"/>
              <a:t>means</a:t>
            </a:r>
            <a:r>
              <a:rPr lang="it-IT" dirty="0"/>
              <a:t> </a:t>
            </a:r>
            <a:r>
              <a:rPr lang="it-IT" dirty="0" err="1"/>
              <a:t>only</a:t>
            </a:r>
            <a:r>
              <a:rPr lang="it-IT" dirty="0"/>
              <a:t> an </a:t>
            </a:r>
            <a:r>
              <a:rPr lang="it-IT" dirty="0" err="1"/>
              <a:t>arbitrary</a:t>
            </a:r>
            <a:r>
              <a:rPr lang="it-IT" dirty="0"/>
              <a:t> </a:t>
            </a:r>
            <a:r>
              <a:rPr lang="it-IT" dirty="0" err="1"/>
              <a:t>series</a:t>
            </a:r>
            <a:r>
              <a:rPr lang="it-IT" dirty="0"/>
              <a:t> of </a:t>
            </a:r>
            <a:r>
              <a:rPr lang="it-IT" dirty="0" err="1"/>
              <a:t>merely</a:t>
            </a:r>
            <a:r>
              <a:rPr lang="it-IT" dirty="0"/>
              <a:t> </a:t>
            </a:r>
            <a:r>
              <a:rPr lang="it-IT" dirty="0" err="1"/>
              <a:t>subjective</a:t>
            </a:r>
            <a:r>
              <a:rPr lang="it-IT" dirty="0"/>
              <a:t> </a:t>
            </a:r>
            <a:r>
              <a:rPr lang="it-IT" dirty="0" err="1"/>
              <a:t>impressions</a:t>
            </a:r>
            <a:r>
              <a:rPr lang="it-IT" dirty="0"/>
              <a:t>, </a:t>
            </a:r>
            <a:r>
              <a:rPr lang="it-IT" dirty="0" err="1"/>
              <a:t>but</a:t>
            </a:r>
            <a:r>
              <a:rPr lang="it-IT" dirty="0"/>
              <a:t> </a:t>
            </a:r>
            <a:r>
              <a:rPr lang="it-IT" dirty="0" err="1"/>
              <a:t>rather</a:t>
            </a:r>
            <a:r>
              <a:rPr lang="it-IT" dirty="0"/>
              <a:t> the </a:t>
            </a:r>
            <a:r>
              <a:rPr lang="it-IT" dirty="0" err="1"/>
              <a:t>carrying</a:t>
            </a:r>
            <a:r>
              <a:rPr lang="it-IT" dirty="0"/>
              <a:t> out of </a:t>
            </a:r>
            <a:r>
              <a:rPr lang="it-IT" dirty="0" err="1"/>
              <a:t>specific</a:t>
            </a:r>
            <a:r>
              <a:rPr lang="it-IT" dirty="0"/>
              <a:t> </a:t>
            </a:r>
            <a:r>
              <a:rPr lang="it-IT" dirty="0" err="1"/>
              <a:t>instructions</a:t>
            </a:r>
            <a:r>
              <a:rPr lang="it-IT" dirty="0"/>
              <a:t> in a </a:t>
            </a:r>
            <a:r>
              <a:rPr lang="it-IT" dirty="0" err="1"/>
              <a:t>process</a:t>
            </a:r>
            <a:r>
              <a:rPr lang="it-IT" dirty="0"/>
              <a:t> of </a:t>
            </a:r>
            <a:r>
              <a:rPr lang="it-IT" dirty="0" err="1"/>
              <a:t>directed</a:t>
            </a:r>
            <a:r>
              <a:rPr lang="it-IT" dirty="0"/>
              <a:t> </a:t>
            </a:r>
            <a:r>
              <a:rPr lang="it-IT" dirty="0" err="1"/>
              <a:t>perception</a:t>
            </a:r>
            <a:r>
              <a:rPr lang="it-IT" dirty="0"/>
              <a:t>, </a:t>
            </a:r>
            <a:r>
              <a:rPr lang="it-IT" dirty="0" err="1"/>
              <a:t>which</a:t>
            </a:r>
            <a:r>
              <a:rPr lang="it-IT" dirty="0"/>
              <a:t> can be </a:t>
            </a:r>
            <a:r>
              <a:rPr lang="it-IT" dirty="0" err="1"/>
              <a:t>comprehended</a:t>
            </a:r>
            <a:r>
              <a:rPr lang="it-IT" dirty="0"/>
              <a:t> </a:t>
            </a:r>
            <a:r>
              <a:rPr lang="it-IT" dirty="0" err="1"/>
              <a:t>according</a:t>
            </a:r>
            <a:r>
              <a:rPr lang="it-IT" dirty="0"/>
              <a:t> to </a:t>
            </a:r>
            <a:r>
              <a:rPr lang="it-IT" dirty="0" err="1"/>
              <a:t>its</a:t>
            </a:r>
            <a:r>
              <a:rPr lang="it-IT" dirty="0"/>
              <a:t> </a:t>
            </a:r>
            <a:r>
              <a:rPr lang="it-IT" dirty="0" err="1"/>
              <a:t>constitutive</a:t>
            </a:r>
            <a:r>
              <a:rPr lang="it-IT" dirty="0"/>
              <a:t> </a:t>
            </a:r>
            <a:r>
              <a:rPr lang="it-IT" dirty="0" err="1"/>
              <a:t>motivations</a:t>
            </a:r>
            <a:r>
              <a:rPr lang="it-IT" dirty="0"/>
              <a:t> and </a:t>
            </a:r>
            <a:r>
              <a:rPr lang="it-IT" dirty="0" err="1"/>
              <a:t>triggering</a:t>
            </a:r>
            <a:r>
              <a:rPr lang="it-IT" dirty="0"/>
              <a:t> </a:t>
            </a:r>
            <a:r>
              <a:rPr lang="it-IT" dirty="0" err="1"/>
              <a:t>signals</a:t>
            </a:r>
            <a:r>
              <a:rPr lang="it-IT" dirty="0"/>
              <a:t>, and </a:t>
            </a:r>
            <a:r>
              <a:rPr lang="it-IT" dirty="0" err="1"/>
              <a:t>which</a:t>
            </a:r>
            <a:r>
              <a:rPr lang="it-IT" dirty="0"/>
              <a:t> </a:t>
            </a:r>
            <a:r>
              <a:rPr lang="it-IT" dirty="0" err="1"/>
              <a:t>also</a:t>
            </a:r>
            <a:r>
              <a:rPr lang="it-IT" dirty="0"/>
              <a:t> can be </a:t>
            </a:r>
            <a:r>
              <a:rPr lang="it-IT" dirty="0" err="1"/>
              <a:t>described</a:t>
            </a:r>
            <a:r>
              <a:rPr lang="it-IT" dirty="0"/>
              <a:t> by a </a:t>
            </a:r>
            <a:r>
              <a:rPr lang="it-IT" dirty="0" err="1"/>
              <a:t>textual</a:t>
            </a:r>
            <a:r>
              <a:rPr lang="it-IT" dirty="0"/>
              <a:t> </a:t>
            </a:r>
            <a:r>
              <a:rPr lang="it-IT" dirty="0" err="1"/>
              <a:t>linguistics</a:t>
            </a:r>
            <a:r>
              <a:rPr lang="it-IT" dirty="0"/>
              <a:t>‘ </a:t>
            </a:r>
          </a:p>
          <a:p>
            <a:endParaRPr lang="it-IT" dirty="0"/>
          </a:p>
        </p:txBody>
      </p:sp>
    </p:spTree>
    <p:extLst>
      <p:ext uri="{BB962C8B-B14F-4D97-AF65-F5344CB8AC3E}">
        <p14:creationId xmlns:p14="http://schemas.microsoft.com/office/powerpoint/2010/main" val="39942772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3510"/>
            <a:ext cx="8229600" cy="6687437"/>
          </a:xfrm>
        </p:spPr>
        <p:txBody>
          <a:bodyPr>
            <a:noAutofit/>
          </a:bodyPr>
          <a:lstStyle/>
          <a:p>
            <a:r>
              <a:rPr lang="fr-CA" sz="2300" dirty="0" smtClean="0"/>
              <a:t>Idée de littérature dans son approche: les vraies œuvres d’art sont celles qui transgressent l’horizon d’attente des lecteurs de l’époque et dans un deuxième moment s’imposent comme une nouvelle norme, sur la base de laquelle les œuvres successives sont évalués. </a:t>
            </a:r>
          </a:p>
          <a:p>
            <a:r>
              <a:rPr lang="fr-CA" sz="2300" dirty="0" smtClean="0"/>
              <a:t>Une nouvelle œuvre littéraire modifie donc l’horizon d’attente des lecteurs en rendant acceptable des conventions qui auparavant ne l’étaient pas. Cette œuvre « révolutionnaire » à un moment donné deviendra une nouvelle norme qui sera mise en question par la suite. </a:t>
            </a:r>
          </a:p>
          <a:p>
            <a:r>
              <a:rPr lang="fr-CA" sz="2300" dirty="0" smtClean="0"/>
              <a:t>Différences par rapport à l’approche sociologique d’</a:t>
            </a:r>
            <a:r>
              <a:rPr lang="fr-CA" sz="2300" dirty="0" err="1" smtClean="0"/>
              <a:t>Escarpit</a:t>
            </a:r>
            <a:r>
              <a:rPr lang="fr-CA" sz="2300" dirty="0" smtClean="0"/>
              <a:t>: </a:t>
            </a:r>
          </a:p>
          <a:p>
            <a:r>
              <a:rPr lang="fr-CA" sz="2300" dirty="0" smtClean="0"/>
              <a:t>Selon </a:t>
            </a:r>
            <a:r>
              <a:rPr lang="fr-CA" sz="2300" dirty="0" err="1" smtClean="0"/>
              <a:t>Jauss</a:t>
            </a:r>
            <a:r>
              <a:rPr lang="fr-CA" sz="2300" dirty="0" smtClean="0"/>
              <a:t> ce n’est pas suffisant de déterminer sociologiquement et historiquement un public d’une œuvre, il faut identifier quelles sont les attentes probables de ce public et comprendre jusqu’à quel point l’</a:t>
            </a:r>
            <a:r>
              <a:rPr lang="fr-CA" sz="2300" dirty="0" err="1" smtClean="0"/>
              <a:t>oeuvre</a:t>
            </a:r>
            <a:r>
              <a:rPr lang="fr-CA" sz="2300" dirty="0" smtClean="0"/>
              <a:t> les met en discussion ou les confirme. </a:t>
            </a:r>
          </a:p>
          <a:p>
            <a:endParaRPr lang="fr-CA" sz="2300" dirty="0"/>
          </a:p>
        </p:txBody>
      </p:sp>
    </p:spTree>
    <p:extLst>
      <p:ext uri="{BB962C8B-B14F-4D97-AF65-F5344CB8AC3E}">
        <p14:creationId xmlns:p14="http://schemas.microsoft.com/office/powerpoint/2010/main" val="1614330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it-IT" dirty="0" err="1"/>
              <a:t>Jauss</a:t>
            </a:r>
            <a:r>
              <a:rPr lang="it-IT" dirty="0"/>
              <a:t>, </a:t>
            </a:r>
            <a:r>
              <a:rPr lang="it-IT" dirty="0" err="1"/>
              <a:t>Toward</a:t>
            </a:r>
            <a:r>
              <a:rPr lang="it-IT" dirty="0"/>
              <a:t> an </a:t>
            </a:r>
            <a:r>
              <a:rPr lang="it-IT" dirty="0" err="1"/>
              <a:t>Aesthetic</a:t>
            </a:r>
            <a:r>
              <a:rPr lang="it-IT" dirty="0"/>
              <a:t> of Reception, </a:t>
            </a:r>
            <a:r>
              <a:rPr lang="it-IT" dirty="0" err="1"/>
              <a:t>ch</a:t>
            </a:r>
            <a:r>
              <a:rPr lang="it-IT" dirty="0"/>
              <a:t>. 1</a:t>
            </a:r>
          </a:p>
        </p:txBody>
      </p:sp>
      <p:sp>
        <p:nvSpPr>
          <p:cNvPr id="3" name="Segnaposto contenuto 2"/>
          <p:cNvSpPr>
            <a:spLocks noGrp="1"/>
          </p:cNvSpPr>
          <p:nvPr>
            <p:ph idx="1"/>
          </p:nvPr>
        </p:nvSpPr>
        <p:spPr/>
        <p:txBody>
          <a:bodyPr>
            <a:normAutofit fontScale="77500" lnSpcReduction="20000"/>
          </a:bodyPr>
          <a:lstStyle/>
          <a:p>
            <a:r>
              <a:rPr lang="it-IT" dirty="0" err="1"/>
              <a:t>there</a:t>
            </a:r>
            <a:r>
              <a:rPr lang="it-IT" dirty="0"/>
              <a:t> are </a:t>
            </a:r>
            <a:r>
              <a:rPr lang="it-IT" dirty="0" err="1"/>
              <a:t>works</a:t>
            </a:r>
            <a:r>
              <a:rPr lang="it-IT" dirty="0"/>
              <a:t> </a:t>
            </a:r>
            <a:r>
              <a:rPr lang="it-IT" dirty="0" err="1"/>
              <a:t>that</a:t>
            </a:r>
            <a:r>
              <a:rPr lang="it-IT" dirty="0"/>
              <a:t> </a:t>
            </a:r>
            <a:r>
              <a:rPr lang="it-IT" dirty="0" err="1"/>
              <a:t>at</a:t>
            </a:r>
            <a:r>
              <a:rPr lang="it-IT" dirty="0"/>
              <a:t> the moment of </a:t>
            </a:r>
            <a:r>
              <a:rPr lang="it-IT" dirty="0" err="1"/>
              <a:t>their</a:t>
            </a:r>
            <a:r>
              <a:rPr lang="it-IT" dirty="0"/>
              <a:t> </a:t>
            </a:r>
            <a:r>
              <a:rPr lang="it-IT" dirty="0" err="1"/>
              <a:t>appearance</a:t>
            </a:r>
            <a:r>
              <a:rPr lang="it-IT" dirty="0"/>
              <a:t> are </a:t>
            </a:r>
            <a:r>
              <a:rPr lang="it-IT" dirty="0" err="1"/>
              <a:t>not</a:t>
            </a:r>
            <a:r>
              <a:rPr lang="it-IT" dirty="0"/>
              <a:t> </a:t>
            </a:r>
            <a:r>
              <a:rPr lang="it-IT" dirty="0" err="1" smtClean="0"/>
              <a:t>yet</a:t>
            </a:r>
            <a:r>
              <a:rPr lang="it-IT" dirty="0"/>
              <a:t> </a:t>
            </a:r>
            <a:r>
              <a:rPr lang="it-IT" dirty="0" err="1" smtClean="0"/>
              <a:t>directed</a:t>
            </a:r>
            <a:r>
              <a:rPr lang="it-IT" dirty="0" smtClean="0"/>
              <a:t> </a:t>
            </a:r>
            <a:r>
              <a:rPr lang="it-IT" dirty="0" err="1"/>
              <a:t>at</a:t>
            </a:r>
            <a:r>
              <a:rPr lang="it-IT" dirty="0"/>
              <a:t> </a:t>
            </a:r>
            <a:r>
              <a:rPr lang="it-IT" dirty="0" err="1"/>
              <a:t>any</a:t>
            </a:r>
            <a:r>
              <a:rPr lang="it-IT" dirty="0"/>
              <a:t> </a:t>
            </a:r>
            <a:r>
              <a:rPr lang="it-IT" dirty="0" err="1"/>
              <a:t>specific</a:t>
            </a:r>
            <a:r>
              <a:rPr lang="it-IT" dirty="0"/>
              <a:t> audience, </a:t>
            </a:r>
            <a:r>
              <a:rPr lang="it-IT" dirty="0" err="1"/>
              <a:t>but</a:t>
            </a:r>
            <a:r>
              <a:rPr lang="it-IT" dirty="0"/>
              <a:t> </a:t>
            </a:r>
            <a:r>
              <a:rPr lang="it-IT" dirty="0" err="1"/>
              <a:t>that</a:t>
            </a:r>
            <a:r>
              <a:rPr lang="it-IT" dirty="0"/>
              <a:t> break </a:t>
            </a:r>
            <a:r>
              <a:rPr lang="it-IT" dirty="0" err="1"/>
              <a:t>through</a:t>
            </a:r>
            <a:r>
              <a:rPr lang="it-IT" dirty="0"/>
              <a:t> the </a:t>
            </a:r>
            <a:r>
              <a:rPr lang="it-IT" dirty="0" err="1" smtClean="0"/>
              <a:t>familiar</a:t>
            </a:r>
            <a:r>
              <a:rPr lang="it-IT" dirty="0"/>
              <a:t> </a:t>
            </a:r>
            <a:r>
              <a:rPr lang="it-IT" dirty="0" err="1" smtClean="0"/>
              <a:t>horizon</a:t>
            </a:r>
            <a:r>
              <a:rPr lang="it-IT" dirty="0" smtClean="0"/>
              <a:t> </a:t>
            </a:r>
            <a:r>
              <a:rPr lang="it-IT" dirty="0"/>
              <a:t>of </a:t>
            </a:r>
            <a:r>
              <a:rPr lang="it-IT" dirty="0" err="1"/>
              <a:t>literary</a:t>
            </a:r>
            <a:r>
              <a:rPr lang="it-IT" dirty="0"/>
              <a:t> </a:t>
            </a:r>
            <a:r>
              <a:rPr lang="it-IT" dirty="0" err="1"/>
              <a:t>expectations</a:t>
            </a:r>
            <a:r>
              <a:rPr lang="it-IT" dirty="0"/>
              <a:t> so </a:t>
            </a:r>
            <a:r>
              <a:rPr lang="it-IT" dirty="0" err="1"/>
              <a:t>completely</a:t>
            </a:r>
            <a:r>
              <a:rPr lang="it-IT" dirty="0"/>
              <a:t> </a:t>
            </a:r>
            <a:r>
              <a:rPr lang="it-IT" dirty="0" err="1"/>
              <a:t>that</a:t>
            </a:r>
            <a:r>
              <a:rPr lang="it-IT" dirty="0"/>
              <a:t> an audience </a:t>
            </a:r>
            <a:r>
              <a:rPr lang="it-IT" dirty="0" smtClean="0"/>
              <a:t>can </a:t>
            </a:r>
            <a:r>
              <a:rPr lang="it-IT" dirty="0" err="1" smtClean="0"/>
              <a:t>only</a:t>
            </a:r>
            <a:r>
              <a:rPr lang="it-IT" dirty="0" smtClean="0"/>
              <a:t> </a:t>
            </a:r>
            <a:r>
              <a:rPr lang="it-IT" dirty="0" err="1"/>
              <a:t>gradually</a:t>
            </a:r>
            <a:r>
              <a:rPr lang="it-IT" dirty="0"/>
              <a:t> </a:t>
            </a:r>
            <a:r>
              <a:rPr lang="it-IT" dirty="0" err="1"/>
              <a:t>develop</a:t>
            </a:r>
            <a:r>
              <a:rPr lang="it-IT" dirty="0"/>
              <a:t> for </a:t>
            </a:r>
            <a:r>
              <a:rPr lang="it-IT" dirty="0" err="1" smtClean="0"/>
              <a:t>them</a:t>
            </a:r>
            <a:r>
              <a:rPr lang="it-IT" dirty="0" smtClean="0"/>
              <a:t>.</a:t>
            </a:r>
            <a:r>
              <a:rPr lang="it-IT" dirty="0"/>
              <a:t> </a:t>
            </a:r>
            <a:r>
              <a:rPr lang="it-IT" dirty="0" err="1" smtClean="0"/>
              <a:t>When</a:t>
            </a:r>
            <a:r>
              <a:rPr lang="it-IT" dirty="0"/>
              <a:t>, </a:t>
            </a:r>
            <a:r>
              <a:rPr lang="it-IT" dirty="0" err="1"/>
              <a:t>then</a:t>
            </a:r>
            <a:r>
              <a:rPr lang="it-IT" dirty="0"/>
              <a:t>, the new </a:t>
            </a:r>
            <a:r>
              <a:rPr lang="it-IT" dirty="0" err="1"/>
              <a:t>horizon</a:t>
            </a:r>
            <a:r>
              <a:rPr lang="it-IT" dirty="0"/>
              <a:t> </a:t>
            </a:r>
            <a:r>
              <a:rPr lang="it-IT" dirty="0" smtClean="0"/>
              <a:t>of </a:t>
            </a:r>
            <a:r>
              <a:rPr lang="it-IT" dirty="0" err="1" smtClean="0"/>
              <a:t>expectations</a:t>
            </a:r>
            <a:r>
              <a:rPr lang="it-IT" dirty="0" smtClean="0"/>
              <a:t> </a:t>
            </a:r>
            <a:r>
              <a:rPr lang="it-IT" dirty="0" err="1"/>
              <a:t>has</a:t>
            </a:r>
            <a:r>
              <a:rPr lang="it-IT" dirty="0"/>
              <a:t> </a:t>
            </a:r>
            <a:r>
              <a:rPr lang="it-IT" dirty="0" err="1"/>
              <a:t>achieved</a:t>
            </a:r>
            <a:r>
              <a:rPr lang="it-IT" dirty="0"/>
              <a:t> more general </a:t>
            </a:r>
            <a:r>
              <a:rPr lang="it-IT" dirty="0" err="1"/>
              <a:t>currency</a:t>
            </a:r>
            <a:r>
              <a:rPr lang="it-IT" dirty="0"/>
              <a:t>, the </a:t>
            </a:r>
            <a:r>
              <a:rPr lang="it-IT" dirty="0" err="1"/>
              <a:t>power</a:t>
            </a:r>
            <a:r>
              <a:rPr lang="it-IT" dirty="0"/>
              <a:t> of </a:t>
            </a:r>
            <a:r>
              <a:rPr lang="it-IT" dirty="0" smtClean="0"/>
              <a:t>the </a:t>
            </a:r>
            <a:r>
              <a:rPr lang="it-IT" dirty="0" err="1" smtClean="0"/>
              <a:t>altered</a:t>
            </a:r>
            <a:r>
              <a:rPr lang="it-IT" dirty="0" smtClean="0"/>
              <a:t> </a:t>
            </a:r>
            <a:r>
              <a:rPr lang="it-IT" dirty="0" err="1"/>
              <a:t>aesthetic</a:t>
            </a:r>
            <a:r>
              <a:rPr lang="it-IT" dirty="0"/>
              <a:t> </a:t>
            </a:r>
            <a:r>
              <a:rPr lang="it-IT" dirty="0" err="1"/>
              <a:t>norm</a:t>
            </a:r>
            <a:r>
              <a:rPr lang="it-IT" dirty="0"/>
              <a:t> can be </a:t>
            </a:r>
            <a:r>
              <a:rPr lang="it-IT" dirty="0" err="1"/>
              <a:t>demonstrated</a:t>
            </a:r>
            <a:r>
              <a:rPr lang="it-IT" dirty="0"/>
              <a:t> in </a:t>
            </a:r>
            <a:r>
              <a:rPr lang="it-IT" dirty="0" err="1"/>
              <a:t>that</a:t>
            </a:r>
            <a:r>
              <a:rPr lang="it-IT" dirty="0"/>
              <a:t> the </a:t>
            </a:r>
            <a:r>
              <a:rPr lang="it-IT" dirty="0" smtClean="0"/>
              <a:t>audience </a:t>
            </a:r>
            <a:r>
              <a:rPr lang="it-IT" dirty="0" err="1"/>
              <a:t>experiences</a:t>
            </a:r>
            <a:r>
              <a:rPr lang="it-IT" dirty="0"/>
              <a:t> </a:t>
            </a:r>
            <a:r>
              <a:rPr lang="it-IT" dirty="0" err="1"/>
              <a:t>formerly</a:t>
            </a:r>
            <a:r>
              <a:rPr lang="it-IT" dirty="0"/>
              <a:t> </a:t>
            </a:r>
            <a:r>
              <a:rPr lang="it-IT" dirty="0" err="1"/>
              <a:t>successful</a:t>
            </a:r>
            <a:r>
              <a:rPr lang="it-IT" dirty="0"/>
              <a:t> </a:t>
            </a:r>
            <a:r>
              <a:rPr lang="it-IT" dirty="0" err="1"/>
              <a:t>works</a:t>
            </a:r>
            <a:r>
              <a:rPr lang="it-IT" dirty="0"/>
              <a:t> </a:t>
            </a:r>
            <a:r>
              <a:rPr lang="it-IT" dirty="0" err="1"/>
              <a:t>as</a:t>
            </a:r>
            <a:r>
              <a:rPr lang="it-IT" dirty="0"/>
              <a:t> </a:t>
            </a:r>
            <a:r>
              <a:rPr lang="it-IT" dirty="0" err="1"/>
              <a:t>outmoded</a:t>
            </a:r>
            <a:r>
              <a:rPr lang="it-IT" dirty="0"/>
              <a:t>, and </a:t>
            </a:r>
            <a:r>
              <a:rPr lang="it-IT" dirty="0" err="1" smtClean="0"/>
              <a:t>withdraws</a:t>
            </a:r>
            <a:r>
              <a:rPr lang="it-IT" dirty="0"/>
              <a:t> </a:t>
            </a:r>
            <a:r>
              <a:rPr lang="it-IT" dirty="0" err="1" smtClean="0"/>
              <a:t>its</a:t>
            </a:r>
            <a:r>
              <a:rPr lang="it-IT" dirty="0" smtClean="0"/>
              <a:t> </a:t>
            </a:r>
            <a:r>
              <a:rPr lang="it-IT" dirty="0" err="1"/>
              <a:t>appreciation</a:t>
            </a:r>
            <a:r>
              <a:rPr lang="it-IT" dirty="0"/>
              <a:t>. </a:t>
            </a:r>
            <a:r>
              <a:rPr lang="it-IT" dirty="0" err="1"/>
              <a:t>Only</a:t>
            </a:r>
            <a:r>
              <a:rPr lang="it-IT" dirty="0"/>
              <a:t> in </a:t>
            </a:r>
            <a:r>
              <a:rPr lang="it-IT" dirty="0" err="1"/>
              <a:t>view</a:t>
            </a:r>
            <a:r>
              <a:rPr lang="it-IT" dirty="0"/>
              <a:t> of </a:t>
            </a:r>
            <a:r>
              <a:rPr lang="it-IT" dirty="0" err="1"/>
              <a:t>such</a:t>
            </a:r>
            <a:r>
              <a:rPr lang="it-IT" dirty="0"/>
              <a:t> </a:t>
            </a:r>
            <a:r>
              <a:rPr lang="it-IT" dirty="0" err="1"/>
              <a:t>horizonal</a:t>
            </a:r>
            <a:r>
              <a:rPr lang="it-IT" dirty="0"/>
              <a:t> </a:t>
            </a:r>
            <a:r>
              <a:rPr lang="it-IT" dirty="0" err="1"/>
              <a:t>change</a:t>
            </a:r>
            <a:r>
              <a:rPr lang="it-IT" dirty="0"/>
              <a:t> </a:t>
            </a:r>
            <a:r>
              <a:rPr lang="it-IT" dirty="0" err="1"/>
              <a:t>does</a:t>
            </a:r>
            <a:r>
              <a:rPr lang="it-IT" dirty="0"/>
              <a:t> </a:t>
            </a:r>
            <a:r>
              <a:rPr lang="it-IT" dirty="0" smtClean="0"/>
              <a:t>the </a:t>
            </a:r>
            <a:r>
              <a:rPr lang="it-IT" dirty="0" err="1" smtClean="0"/>
              <a:t>analysis</a:t>
            </a:r>
            <a:r>
              <a:rPr lang="it-IT" dirty="0" smtClean="0"/>
              <a:t> </a:t>
            </a:r>
            <a:r>
              <a:rPr lang="it-IT" dirty="0"/>
              <a:t>of </a:t>
            </a:r>
            <a:r>
              <a:rPr lang="it-IT" dirty="0" err="1"/>
              <a:t>literary</a:t>
            </a:r>
            <a:r>
              <a:rPr lang="it-IT" dirty="0"/>
              <a:t> </a:t>
            </a:r>
            <a:r>
              <a:rPr lang="it-IT" dirty="0" err="1"/>
              <a:t>influence</a:t>
            </a:r>
            <a:r>
              <a:rPr lang="it-IT" dirty="0"/>
              <a:t> </a:t>
            </a:r>
            <a:r>
              <a:rPr lang="it-IT" dirty="0" err="1"/>
              <a:t>achieve</a:t>
            </a:r>
            <a:r>
              <a:rPr lang="it-IT" dirty="0"/>
              <a:t> the </a:t>
            </a:r>
            <a:r>
              <a:rPr lang="it-IT" dirty="0" err="1"/>
              <a:t>dimension</a:t>
            </a:r>
            <a:r>
              <a:rPr lang="it-IT" dirty="0"/>
              <a:t> of a </a:t>
            </a:r>
            <a:r>
              <a:rPr lang="it-IT" dirty="0" err="1" smtClean="0"/>
              <a:t>literary</a:t>
            </a:r>
            <a:r>
              <a:rPr lang="it-IT" dirty="0"/>
              <a:t> </a:t>
            </a:r>
            <a:r>
              <a:rPr lang="it-IT" dirty="0" err="1" smtClean="0"/>
              <a:t>history</a:t>
            </a:r>
            <a:r>
              <a:rPr lang="it-IT" dirty="0" smtClean="0"/>
              <a:t> </a:t>
            </a:r>
            <a:r>
              <a:rPr lang="it-IT" dirty="0"/>
              <a:t>of </a:t>
            </a:r>
            <a:r>
              <a:rPr lang="it-IT" dirty="0" err="1"/>
              <a:t>readers</a:t>
            </a:r>
            <a:r>
              <a:rPr lang="it-IT" dirty="0" smtClean="0"/>
              <a:t>, </a:t>
            </a:r>
            <a:r>
              <a:rPr lang="it-IT" dirty="0"/>
              <a:t>and do the </a:t>
            </a:r>
            <a:r>
              <a:rPr lang="it-IT" dirty="0" err="1"/>
              <a:t>statistical</a:t>
            </a:r>
            <a:r>
              <a:rPr lang="it-IT" dirty="0"/>
              <a:t> </a:t>
            </a:r>
            <a:r>
              <a:rPr lang="it-IT" dirty="0" err="1"/>
              <a:t>curves</a:t>
            </a:r>
            <a:r>
              <a:rPr lang="it-IT" dirty="0"/>
              <a:t> of the </a:t>
            </a:r>
            <a:r>
              <a:rPr lang="it-IT" dirty="0" err="1" smtClean="0"/>
              <a:t>bestsellers</a:t>
            </a:r>
            <a:r>
              <a:rPr lang="it-IT" dirty="0"/>
              <a:t> </a:t>
            </a:r>
            <a:r>
              <a:rPr lang="it-IT" dirty="0" err="1" smtClean="0"/>
              <a:t>provide</a:t>
            </a:r>
            <a:r>
              <a:rPr lang="it-IT" dirty="0" smtClean="0"/>
              <a:t> </a:t>
            </a:r>
            <a:r>
              <a:rPr lang="it-IT" dirty="0" err="1"/>
              <a:t>historical</a:t>
            </a:r>
            <a:r>
              <a:rPr lang="it-IT" dirty="0"/>
              <a:t> </a:t>
            </a:r>
            <a:r>
              <a:rPr lang="it-IT" dirty="0" err="1"/>
              <a:t>knowledge</a:t>
            </a:r>
            <a:r>
              <a:rPr lang="it-IT" dirty="0"/>
              <a:t>.</a:t>
            </a:r>
          </a:p>
        </p:txBody>
      </p:sp>
    </p:spTree>
    <p:extLst>
      <p:ext uri="{BB962C8B-B14F-4D97-AF65-F5344CB8AC3E}">
        <p14:creationId xmlns:p14="http://schemas.microsoft.com/office/powerpoint/2010/main" val="1959119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89585"/>
          </a:xfrm>
        </p:spPr>
        <p:txBody>
          <a:bodyPr/>
          <a:lstStyle/>
          <a:p>
            <a:r>
              <a:rPr lang="it-IT" b="1" dirty="0" smtClean="0"/>
              <a:t>Ex. </a:t>
            </a:r>
            <a:endParaRPr lang="it-IT" b="1" dirty="0"/>
          </a:p>
        </p:txBody>
      </p:sp>
      <p:sp>
        <p:nvSpPr>
          <p:cNvPr id="3" name="Segnaposto contenuto 2"/>
          <p:cNvSpPr>
            <a:spLocks noGrp="1"/>
          </p:cNvSpPr>
          <p:nvPr>
            <p:ph idx="1"/>
          </p:nvPr>
        </p:nvSpPr>
        <p:spPr>
          <a:xfrm>
            <a:off x="457200" y="1164223"/>
            <a:ext cx="8229600" cy="5523214"/>
          </a:xfrm>
        </p:spPr>
        <p:txBody>
          <a:bodyPr>
            <a:normAutofit fontScale="85000" lnSpcReduction="20000"/>
          </a:bodyPr>
          <a:lstStyle/>
          <a:p>
            <a:r>
              <a:rPr lang="fr-CA" b="1" dirty="0" smtClean="0"/>
              <a:t>Ex. </a:t>
            </a:r>
            <a:r>
              <a:rPr lang="fr-CA" b="1" i="1" dirty="0" smtClean="0"/>
              <a:t>de </a:t>
            </a:r>
            <a:r>
              <a:rPr lang="fr-CA" b="1" i="1" dirty="0" err="1" smtClean="0"/>
              <a:t>Jauss</a:t>
            </a:r>
            <a:r>
              <a:rPr lang="fr-CA" b="1" i="1" dirty="0" smtClean="0"/>
              <a:t>: </a:t>
            </a:r>
            <a:r>
              <a:rPr lang="fr-CA" b="1" i="1" u="sng" dirty="0" smtClean="0"/>
              <a:t>Madame Bovary</a:t>
            </a:r>
            <a:r>
              <a:rPr lang="fr-CA" b="1" u="sng" dirty="0" smtClean="0"/>
              <a:t> de Flaubert et </a:t>
            </a:r>
            <a:r>
              <a:rPr lang="fr-CA" b="1" i="1" u="sng" dirty="0" smtClean="0"/>
              <a:t>Fanny </a:t>
            </a:r>
            <a:r>
              <a:rPr lang="fr-CA" b="1" u="sng" dirty="0" smtClean="0"/>
              <a:t>de </a:t>
            </a:r>
            <a:r>
              <a:rPr lang="fr-CA" b="1" u="sng" dirty="0" err="1" smtClean="0"/>
              <a:t>Faydeau</a:t>
            </a:r>
            <a:endParaRPr lang="fr-CA" b="1" i="1" u="sng" dirty="0" smtClean="0"/>
          </a:p>
          <a:p>
            <a:r>
              <a:rPr lang="fr-CA" dirty="0" smtClean="0"/>
              <a:t>Au centre une histoire d’adultère traitée de manière thématiquement originale  </a:t>
            </a:r>
          </a:p>
          <a:p>
            <a:r>
              <a:rPr lang="fr-CA" dirty="0" smtClean="0"/>
              <a:t>La deuxième a eu un grand succès, la première non</a:t>
            </a:r>
          </a:p>
          <a:p>
            <a:r>
              <a:rPr lang="fr-CA" dirty="0" smtClean="0"/>
              <a:t>Pourquoi? </a:t>
            </a:r>
          </a:p>
          <a:p>
            <a:r>
              <a:rPr lang="fr-CA" dirty="0" smtClean="0"/>
              <a:t>A cause d’une nouveauté formelle à laquelle le public n’était pas prêt: l’usage de la narration impersonnelle de la part de Flaubert. C’est ça qui a scandalisé le public.  </a:t>
            </a:r>
          </a:p>
          <a:p>
            <a:r>
              <a:rPr lang="fr-CA" dirty="0" smtClean="0"/>
              <a:t>Par la suite </a:t>
            </a:r>
            <a:r>
              <a:rPr lang="fr-CA" i="1" dirty="0" smtClean="0"/>
              <a:t>Madame Bovary</a:t>
            </a:r>
            <a:r>
              <a:rPr lang="fr-CA" dirty="0" smtClean="0"/>
              <a:t> a été considérée comme un tournant dans l’histoire littéraire </a:t>
            </a:r>
            <a:r>
              <a:rPr lang="fr-CA" dirty="0" smtClean="0">
                <a:sym typeface="Wingdings"/>
              </a:rPr>
              <a:t> nous continuons à lire Flaubert mais nous avons complètement oublié </a:t>
            </a:r>
            <a:r>
              <a:rPr lang="fr-CA" i="1" dirty="0" smtClean="0">
                <a:sym typeface="Wingdings"/>
              </a:rPr>
              <a:t>Fanny. </a:t>
            </a:r>
            <a:endParaRPr lang="fr-CA" dirty="0"/>
          </a:p>
        </p:txBody>
      </p:sp>
    </p:spTree>
    <p:extLst>
      <p:ext uri="{BB962C8B-B14F-4D97-AF65-F5344CB8AC3E}">
        <p14:creationId xmlns:p14="http://schemas.microsoft.com/office/powerpoint/2010/main" val="2214364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45156"/>
            <a:ext cx="8229600" cy="5081008"/>
          </a:xfrm>
        </p:spPr>
        <p:txBody>
          <a:bodyPr>
            <a:normAutofit/>
          </a:bodyPr>
          <a:lstStyle/>
          <a:p>
            <a:r>
              <a:rPr lang="fr-CA" dirty="0" smtClean="0"/>
              <a:t>Selon la perspective de </a:t>
            </a:r>
            <a:r>
              <a:rPr lang="fr-CA" dirty="0" err="1" smtClean="0"/>
              <a:t>Jauss</a:t>
            </a:r>
            <a:r>
              <a:rPr lang="fr-CA" dirty="0" smtClean="0"/>
              <a:t> nous devons identifier et définir le premier horizon d’attente de l’œuvre au moment de sa publication </a:t>
            </a:r>
          </a:p>
          <a:p>
            <a:r>
              <a:rPr lang="fr-CA" dirty="0" smtClean="0"/>
              <a:t>Dans un deuxième moment on se concentrera aussi sur l’évolution de la réception au fil du temps </a:t>
            </a:r>
          </a:p>
          <a:p>
            <a:r>
              <a:rPr lang="fr-CA" dirty="0" smtClean="0">
                <a:sym typeface="Wingdings"/>
              </a:rPr>
              <a:t></a:t>
            </a:r>
            <a:r>
              <a:rPr lang="fr-CA" dirty="0" smtClean="0"/>
              <a:t> de l’histoire de la réception à l’histoire des lectures à travers le temps</a:t>
            </a:r>
            <a:endParaRPr lang="fr-CA" dirty="0"/>
          </a:p>
        </p:txBody>
      </p:sp>
    </p:spTree>
    <p:extLst>
      <p:ext uri="{BB962C8B-B14F-4D97-AF65-F5344CB8AC3E}">
        <p14:creationId xmlns:p14="http://schemas.microsoft.com/office/powerpoint/2010/main" val="153545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r>
              <a:rPr lang="fr-CA" dirty="0" smtClean="0"/>
              <a:t>« Comparer le </a:t>
            </a:r>
            <a:r>
              <a:rPr lang="fr-CA" i="1" dirty="0" smtClean="0"/>
              <a:t>Don Quichotte</a:t>
            </a:r>
            <a:r>
              <a:rPr lang="fr-CA" dirty="0" smtClean="0"/>
              <a:t> de Ménard à celui de Cervantès est une révélation (…) « La vérité, dont la mère est l’histoire: émue du temps, dépositaire de nos actions, témoin du passé, modèle et leçon pour le présent, avertissement pour l’avenir ». </a:t>
            </a:r>
            <a:r>
              <a:rPr lang="fr-CA" dirty="0" err="1" smtClean="0"/>
              <a:t>Régidé</a:t>
            </a:r>
            <a:r>
              <a:rPr lang="fr-CA" dirty="0" smtClean="0"/>
              <a:t> au </a:t>
            </a:r>
            <a:r>
              <a:rPr lang="fr-CA" dirty="0" err="1" smtClean="0"/>
              <a:t>XVUUème</a:t>
            </a:r>
            <a:r>
              <a:rPr lang="fr-CA" dirty="0" smtClean="0"/>
              <a:t> </a:t>
            </a:r>
            <a:r>
              <a:rPr lang="fr-CA" dirty="0" err="1" smtClean="0"/>
              <a:t>siècel</a:t>
            </a:r>
            <a:r>
              <a:rPr lang="fr-CA" dirty="0" smtClean="0"/>
              <a:t>, rédigée par le génie ignorant Cervantès, cette énumération est un pur éloge rhétorique de l’histoire. Ménard écrit en revanche: « La vérité</a:t>
            </a:r>
            <a:r>
              <a:rPr lang="fr-CA" dirty="0"/>
              <a:t>, dont la mère est l’histoire: émue du temps, dépositaire de nos actions, témoin du passé, modèle et leçon pour le présent, avertissement pour l’avenir </a:t>
            </a:r>
            <a:r>
              <a:rPr lang="fr-CA" dirty="0" smtClean="0"/>
              <a:t>». L’histoire, mère de la vérité; l’idée est stupéfiante. Ménard, contemporain de William James, ne définit pas l’histoire comme une recherche de la réalité mais comme son origine. La vérité historique, pour lui, n’est pas ce qui s’est passé; c’est ce que nous pensons qui s’est passé. Les termes de la fin « exemple et connaissance du présent, </a:t>
            </a:r>
            <a:r>
              <a:rPr lang="fr-CA" dirty="0" err="1" smtClean="0"/>
              <a:t>avertissemtn</a:t>
            </a:r>
            <a:r>
              <a:rPr lang="fr-CA" dirty="0" smtClean="0"/>
              <a:t> de l’avenir » sont effrontément pragmatiques ». </a:t>
            </a:r>
          </a:p>
          <a:p>
            <a:r>
              <a:rPr lang="fr-CA" dirty="0" smtClean="0"/>
              <a:t>Quel </a:t>
            </a:r>
            <a:r>
              <a:rPr lang="fr-CA" dirty="0"/>
              <a:t>est le sens de ce paradoxe?</a:t>
            </a:r>
          </a:p>
          <a:p>
            <a:endParaRPr lang="it-IT" dirty="0"/>
          </a:p>
        </p:txBody>
      </p:sp>
    </p:spTree>
    <p:extLst>
      <p:ext uri="{BB962C8B-B14F-4D97-AF65-F5344CB8AC3E}">
        <p14:creationId xmlns:p14="http://schemas.microsoft.com/office/powerpoint/2010/main" val="2889952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1988"/>
            <a:ext cx="8229600" cy="1143000"/>
          </a:xfrm>
        </p:spPr>
        <p:style>
          <a:lnRef idx="1">
            <a:schemeClr val="accent5"/>
          </a:lnRef>
          <a:fillRef idx="2">
            <a:schemeClr val="accent5"/>
          </a:fillRef>
          <a:effectRef idx="1">
            <a:schemeClr val="accent5"/>
          </a:effectRef>
          <a:fontRef idx="minor">
            <a:schemeClr val="dk1"/>
          </a:fontRef>
        </p:style>
        <p:txBody>
          <a:bodyPr>
            <a:normAutofit/>
          </a:bodyPr>
          <a:lstStyle/>
          <a:p>
            <a:r>
              <a:rPr lang="fr-CA" u="sng" dirty="0" smtClean="0"/>
              <a:t>Problèmes et limites de l’approche</a:t>
            </a:r>
            <a:endParaRPr lang="fr-CA" dirty="0"/>
          </a:p>
        </p:txBody>
      </p:sp>
      <p:sp>
        <p:nvSpPr>
          <p:cNvPr id="3" name="Segnaposto contenuto 2"/>
          <p:cNvSpPr>
            <a:spLocks noGrp="1"/>
          </p:cNvSpPr>
          <p:nvPr>
            <p:ph idx="1"/>
          </p:nvPr>
        </p:nvSpPr>
        <p:spPr>
          <a:xfrm>
            <a:off x="457200" y="1262449"/>
            <a:ext cx="8229600" cy="5424987"/>
          </a:xfrm>
        </p:spPr>
        <p:txBody>
          <a:bodyPr>
            <a:normAutofit fontScale="77500" lnSpcReduction="20000"/>
          </a:bodyPr>
          <a:lstStyle/>
          <a:p>
            <a:r>
              <a:rPr lang="fr-CA" dirty="0" smtClean="0"/>
              <a:t>1) Il est objectivement difficile de rédiger une histoire littéraire en centrant l’analyse exclusivement sur les lecteurs et les changements dans l’horizon d’attente. </a:t>
            </a:r>
          </a:p>
          <a:p>
            <a:r>
              <a:rPr lang="fr-CA" dirty="0" smtClean="0"/>
              <a:t>On peut toutefois utiliser la méthode pour des cas d’études (ce qu’il fait par exemple avec </a:t>
            </a:r>
            <a:r>
              <a:rPr lang="fr-CA" i="1" dirty="0" smtClean="0"/>
              <a:t>Les fleurs du mal </a:t>
            </a:r>
            <a:r>
              <a:rPr lang="fr-CA" dirty="0" smtClean="0"/>
              <a:t>de Baudelaire) </a:t>
            </a:r>
          </a:p>
          <a:p>
            <a:r>
              <a:rPr lang="fr-CA" dirty="0" smtClean="0"/>
              <a:t>2) Cette approche exprime une idée de littérature </a:t>
            </a:r>
            <a:r>
              <a:rPr lang="fr-CA" dirty="0" smtClean="0">
                <a:sym typeface="Wingdings"/>
              </a:rPr>
              <a:t> l’innovation, l’originalité, etc. (?) </a:t>
            </a:r>
          </a:p>
          <a:p>
            <a:r>
              <a:rPr lang="fr-CA" dirty="0" smtClean="0">
                <a:sym typeface="Wingdings"/>
              </a:rPr>
              <a:t>L’exemple de </a:t>
            </a:r>
            <a:r>
              <a:rPr lang="fr-CA" i="1" dirty="0" smtClean="0">
                <a:sym typeface="Wingdings"/>
              </a:rPr>
              <a:t>Madame Bovary vs. Fanny </a:t>
            </a:r>
            <a:r>
              <a:rPr lang="fr-CA" dirty="0" smtClean="0">
                <a:sym typeface="Wingdings"/>
              </a:rPr>
              <a:t>nous pousse à penser que la littérature est un espace « démocratique » où enfin le seul critère qui compte est la « valeur » esthétique et littéraire, mesurée selon la distance de l’œuvre par rapport à l’horizon d’attente de son époque. Donc à Flaubert on donne la place qui lui revient à l’intérieure de la tradition, tandis que </a:t>
            </a:r>
            <a:r>
              <a:rPr lang="fr-CA" dirty="0" err="1" smtClean="0">
                <a:sym typeface="Wingdings"/>
              </a:rPr>
              <a:t>Faydeau</a:t>
            </a:r>
            <a:r>
              <a:rPr lang="fr-CA" dirty="0" smtClean="0">
                <a:sym typeface="Wingdings"/>
              </a:rPr>
              <a:t> est « justement oublié ». C’est toujours le cas? </a:t>
            </a:r>
          </a:p>
          <a:p>
            <a:endParaRPr lang="fr-CA" dirty="0"/>
          </a:p>
        </p:txBody>
      </p:sp>
    </p:spTree>
    <p:extLst>
      <p:ext uri="{BB962C8B-B14F-4D97-AF65-F5344CB8AC3E}">
        <p14:creationId xmlns:p14="http://schemas.microsoft.com/office/powerpoint/2010/main" val="2027505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it-IT" dirty="0" smtClean="0"/>
              <a:t>Virginia Woolf, </a:t>
            </a:r>
            <a:r>
              <a:rPr lang="it-IT" i="1" dirty="0" smtClean="0"/>
              <a:t>A Room of </a:t>
            </a:r>
            <a:r>
              <a:rPr lang="it-IT" i="1" dirty="0" err="1" smtClean="0"/>
              <a:t>One’s</a:t>
            </a:r>
            <a:r>
              <a:rPr lang="it-IT" i="1" dirty="0" smtClean="0"/>
              <a:t> Own,</a:t>
            </a:r>
            <a:r>
              <a:rPr lang="it-IT" dirty="0" smtClean="0"/>
              <a:t>1929</a:t>
            </a:r>
            <a:endParaRPr lang="it-IT" dirty="0"/>
          </a:p>
        </p:txBody>
      </p:sp>
      <p:sp>
        <p:nvSpPr>
          <p:cNvPr id="3" name="Segnaposto contenuto 2"/>
          <p:cNvSpPr>
            <a:spLocks noGrp="1"/>
          </p:cNvSpPr>
          <p:nvPr>
            <p:ph idx="1"/>
          </p:nvPr>
        </p:nvSpPr>
        <p:spPr/>
        <p:txBody>
          <a:bodyPr>
            <a:normAutofit fontScale="70000" lnSpcReduction="20000"/>
          </a:bodyPr>
          <a:lstStyle/>
          <a:p>
            <a:r>
              <a:rPr lang="it-IT" dirty="0"/>
              <a:t>Be </a:t>
            </a:r>
            <a:r>
              <a:rPr lang="it-IT" dirty="0" err="1"/>
              <a:t>that</a:t>
            </a:r>
            <a:r>
              <a:rPr lang="it-IT" dirty="0"/>
              <a:t> </a:t>
            </a:r>
            <a:r>
              <a:rPr lang="it-IT" dirty="0" err="1"/>
              <a:t>as</a:t>
            </a:r>
            <a:r>
              <a:rPr lang="it-IT" dirty="0"/>
              <a:t> </a:t>
            </a:r>
            <a:r>
              <a:rPr lang="it-IT" dirty="0" err="1"/>
              <a:t>it</a:t>
            </a:r>
            <a:r>
              <a:rPr lang="it-IT" dirty="0"/>
              <a:t> </a:t>
            </a:r>
            <a:r>
              <a:rPr lang="it-IT" dirty="0" err="1"/>
              <a:t>may</a:t>
            </a:r>
            <a:r>
              <a:rPr lang="it-IT" dirty="0"/>
              <a:t>, I </a:t>
            </a:r>
            <a:r>
              <a:rPr lang="it-IT" dirty="0" err="1"/>
              <a:t>could</a:t>
            </a:r>
            <a:r>
              <a:rPr lang="it-IT" dirty="0"/>
              <a:t> </a:t>
            </a:r>
            <a:r>
              <a:rPr lang="it-IT" dirty="0" err="1"/>
              <a:t>not</a:t>
            </a:r>
            <a:r>
              <a:rPr lang="it-IT" dirty="0"/>
              <a:t> help </a:t>
            </a:r>
            <a:r>
              <a:rPr lang="it-IT" dirty="0" err="1"/>
              <a:t>thinking</a:t>
            </a:r>
            <a:r>
              <a:rPr lang="it-IT" dirty="0"/>
              <a:t>, </a:t>
            </a:r>
            <a:r>
              <a:rPr lang="it-IT" dirty="0" err="1"/>
              <a:t>as</a:t>
            </a:r>
            <a:r>
              <a:rPr lang="it-IT" dirty="0"/>
              <a:t> I </a:t>
            </a:r>
            <a:r>
              <a:rPr lang="it-IT" dirty="0" err="1"/>
              <a:t>looked</a:t>
            </a:r>
            <a:r>
              <a:rPr lang="it-IT" dirty="0"/>
              <a:t> </a:t>
            </a:r>
            <a:r>
              <a:rPr lang="it-IT" dirty="0" err="1"/>
              <a:t>at</a:t>
            </a:r>
            <a:r>
              <a:rPr lang="it-IT" dirty="0"/>
              <a:t> the </a:t>
            </a:r>
            <a:r>
              <a:rPr lang="it-IT" dirty="0" err="1"/>
              <a:t>works</a:t>
            </a:r>
            <a:r>
              <a:rPr lang="it-IT" dirty="0"/>
              <a:t> of Shakespeare on the </a:t>
            </a:r>
            <a:r>
              <a:rPr lang="it-IT" dirty="0" err="1"/>
              <a:t>shelf</a:t>
            </a:r>
            <a:r>
              <a:rPr lang="it-IT" dirty="0"/>
              <a:t>, </a:t>
            </a:r>
            <a:r>
              <a:rPr lang="it-IT" dirty="0" err="1"/>
              <a:t>that</a:t>
            </a:r>
            <a:r>
              <a:rPr lang="it-IT" dirty="0"/>
              <a:t> the </a:t>
            </a:r>
            <a:r>
              <a:rPr lang="it-IT" dirty="0" err="1"/>
              <a:t>bishop</a:t>
            </a:r>
            <a:r>
              <a:rPr lang="it-IT" dirty="0"/>
              <a:t> </a:t>
            </a:r>
            <a:r>
              <a:rPr lang="it-IT" dirty="0" err="1"/>
              <a:t>was</a:t>
            </a:r>
            <a:r>
              <a:rPr lang="it-IT" dirty="0"/>
              <a:t> right </a:t>
            </a:r>
            <a:r>
              <a:rPr lang="it-IT" dirty="0" err="1"/>
              <a:t>at</a:t>
            </a:r>
            <a:r>
              <a:rPr lang="it-IT" dirty="0"/>
              <a:t> </a:t>
            </a:r>
            <a:r>
              <a:rPr lang="it-IT" dirty="0" err="1"/>
              <a:t>least</a:t>
            </a:r>
            <a:r>
              <a:rPr lang="it-IT" dirty="0"/>
              <a:t> in </a:t>
            </a:r>
            <a:r>
              <a:rPr lang="it-IT" dirty="0" err="1"/>
              <a:t>this</a:t>
            </a:r>
            <a:r>
              <a:rPr lang="it-IT" dirty="0"/>
              <a:t>; </a:t>
            </a:r>
            <a:r>
              <a:rPr lang="it-IT" dirty="0" err="1"/>
              <a:t>it</a:t>
            </a:r>
            <a:r>
              <a:rPr lang="it-IT" dirty="0"/>
              <a:t> </a:t>
            </a:r>
            <a:r>
              <a:rPr lang="it-IT" dirty="0" err="1"/>
              <a:t>would</a:t>
            </a:r>
            <a:r>
              <a:rPr lang="it-IT" dirty="0"/>
              <a:t> </a:t>
            </a:r>
            <a:r>
              <a:rPr lang="it-IT" dirty="0" err="1"/>
              <a:t>have</a:t>
            </a:r>
            <a:r>
              <a:rPr lang="it-IT" dirty="0"/>
              <a:t> </a:t>
            </a:r>
            <a:r>
              <a:rPr lang="it-IT" dirty="0" err="1"/>
              <a:t>been</a:t>
            </a:r>
            <a:r>
              <a:rPr lang="it-IT" dirty="0"/>
              <a:t> </a:t>
            </a:r>
            <a:r>
              <a:rPr lang="it-IT" dirty="0" err="1"/>
              <a:t>impossible</a:t>
            </a:r>
            <a:r>
              <a:rPr lang="it-IT" dirty="0"/>
              <a:t>, </a:t>
            </a:r>
            <a:r>
              <a:rPr lang="it-IT" dirty="0" err="1"/>
              <a:t>completely</a:t>
            </a:r>
            <a:r>
              <a:rPr lang="it-IT" dirty="0"/>
              <a:t> and </a:t>
            </a:r>
            <a:r>
              <a:rPr lang="it-IT" dirty="0" err="1"/>
              <a:t>entirely</a:t>
            </a:r>
            <a:r>
              <a:rPr lang="it-IT" dirty="0"/>
              <a:t>, for </a:t>
            </a:r>
            <a:r>
              <a:rPr lang="it-IT" dirty="0" err="1"/>
              <a:t>any</a:t>
            </a:r>
            <a:r>
              <a:rPr lang="it-IT" dirty="0"/>
              <a:t> woman to </a:t>
            </a:r>
            <a:r>
              <a:rPr lang="it-IT" dirty="0" err="1"/>
              <a:t>have</a:t>
            </a:r>
            <a:r>
              <a:rPr lang="it-IT" dirty="0"/>
              <a:t> </a:t>
            </a:r>
            <a:r>
              <a:rPr lang="it-IT" dirty="0" err="1"/>
              <a:t>written</a:t>
            </a:r>
            <a:r>
              <a:rPr lang="it-IT" dirty="0"/>
              <a:t> the </a:t>
            </a:r>
            <a:r>
              <a:rPr lang="it-IT" dirty="0" err="1"/>
              <a:t>plays</a:t>
            </a:r>
            <a:r>
              <a:rPr lang="it-IT" dirty="0"/>
              <a:t> of Shakespeare in the </a:t>
            </a:r>
            <a:r>
              <a:rPr lang="it-IT" dirty="0" err="1"/>
              <a:t>age</a:t>
            </a:r>
            <a:r>
              <a:rPr lang="it-IT" dirty="0"/>
              <a:t> of Shakespeare. </a:t>
            </a:r>
            <a:r>
              <a:rPr lang="it-IT" dirty="0" err="1"/>
              <a:t>Let</a:t>
            </a:r>
            <a:r>
              <a:rPr lang="it-IT" dirty="0"/>
              <a:t> me </a:t>
            </a:r>
            <a:r>
              <a:rPr lang="it-IT" dirty="0" err="1"/>
              <a:t>imagine</a:t>
            </a:r>
            <a:r>
              <a:rPr lang="it-IT" dirty="0"/>
              <a:t>, </a:t>
            </a:r>
            <a:r>
              <a:rPr lang="it-IT" dirty="0" err="1"/>
              <a:t>since</a:t>
            </a:r>
            <a:r>
              <a:rPr lang="it-IT" dirty="0"/>
              <a:t> </a:t>
            </a:r>
            <a:r>
              <a:rPr lang="it-IT" dirty="0" err="1"/>
              <a:t>facts</a:t>
            </a:r>
            <a:r>
              <a:rPr lang="it-IT" dirty="0"/>
              <a:t> are so hard to come by, </a:t>
            </a:r>
            <a:r>
              <a:rPr lang="it-IT" dirty="0" err="1"/>
              <a:t>what</a:t>
            </a:r>
            <a:r>
              <a:rPr lang="it-IT" dirty="0"/>
              <a:t> </a:t>
            </a:r>
            <a:r>
              <a:rPr lang="it-IT" dirty="0" err="1"/>
              <a:t>would</a:t>
            </a:r>
            <a:r>
              <a:rPr lang="it-IT" dirty="0"/>
              <a:t> </a:t>
            </a:r>
            <a:r>
              <a:rPr lang="it-IT" dirty="0" err="1"/>
              <a:t>have</a:t>
            </a:r>
            <a:r>
              <a:rPr lang="it-IT" dirty="0"/>
              <a:t> </a:t>
            </a:r>
            <a:r>
              <a:rPr lang="it-IT" dirty="0" err="1"/>
              <a:t>happened</a:t>
            </a:r>
            <a:r>
              <a:rPr lang="it-IT" dirty="0"/>
              <a:t> </a:t>
            </a:r>
            <a:r>
              <a:rPr lang="it-IT" dirty="0" err="1"/>
              <a:t>had</a:t>
            </a:r>
            <a:r>
              <a:rPr lang="it-IT" dirty="0"/>
              <a:t> Shakespeare </a:t>
            </a:r>
            <a:r>
              <a:rPr lang="it-IT" dirty="0" err="1"/>
              <a:t>had</a:t>
            </a:r>
            <a:r>
              <a:rPr lang="it-IT" dirty="0"/>
              <a:t> a </a:t>
            </a:r>
            <a:r>
              <a:rPr lang="it-IT" dirty="0" err="1"/>
              <a:t>wonderfully</a:t>
            </a:r>
            <a:r>
              <a:rPr lang="it-IT" dirty="0"/>
              <a:t> </a:t>
            </a:r>
            <a:r>
              <a:rPr lang="it-IT" dirty="0" err="1"/>
              <a:t>gifted</a:t>
            </a:r>
            <a:r>
              <a:rPr lang="it-IT" dirty="0"/>
              <a:t> </a:t>
            </a:r>
            <a:r>
              <a:rPr lang="it-IT" dirty="0" err="1"/>
              <a:t>sister</a:t>
            </a:r>
            <a:r>
              <a:rPr lang="it-IT" dirty="0"/>
              <a:t>, </a:t>
            </a:r>
            <a:r>
              <a:rPr lang="it-IT" dirty="0" err="1"/>
              <a:t>called</a:t>
            </a:r>
            <a:r>
              <a:rPr lang="it-IT" dirty="0"/>
              <a:t> Judith, </a:t>
            </a:r>
            <a:r>
              <a:rPr lang="it-IT" dirty="0" err="1"/>
              <a:t>let</a:t>
            </a:r>
            <a:r>
              <a:rPr lang="it-IT" dirty="0"/>
              <a:t> </a:t>
            </a:r>
            <a:r>
              <a:rPr lang="it-IT" dirty="0" err="1"/>
              <a:t>us</a:t>
            </a:r>
            <a:r>
              <a:rPr lang="it-IT" dirty="0"/>
              <a:t> </a:t>
            </a:r>
            <a:r>
              <a:rPr lang="it-IT" dirty="0" err="1"/>
              <a:t>say</a:t>
            </a:r>
            <a:r>
              <a:rPr lang="it-IT" dirty="0"/>
              <a:t>. Shakespeare </a:t>
            </a:r>
            <a:r>
              <a:rPr lang="it-IT" dirty="0" err="1"/>
              <a:t>himself</a:t>
            </a:r>
            <a:r>
              <a:rPr lang="it-IT" dirty="0"/>
              <a:t> </a:t>
            </a:r>
            <a:r>
              <a:rPr lang="it-IT" dirty="0" err="1"/>
              <a:t>went</a:t>
            </a:r>
            <a:r>
              <a:rPr lang="it-IT" dirty="0"/>
              <a:t>, </a:t>
            </a:r>
            <a:r>
              <a:rPr lang="it-IT" dirty="0" err="1"/>
              <a:t>very</a:t>
            </a:r>
            <a:r>
              <a:rPr lang="it-IT" dirty="0"/>
              <a:t> </a:t>
            </a:r>
            <a:r>
              <a:rPr lang="it-IT" dirty="0" err="1"/>
              <a:t>probably</a:t>
            </a:r>
            <a:r>
              <a:rPr lang="it-IT" dirty="0"/>
              <a:t>,—</a:t>
            </a:r>
            <a:r>
              <a:rPr lang="it-IT" dirty="0" err="1"/>
              <a:t>his</a:t>
            </a:r>
            <a:r>
              <a:rPr lang="it-IT" dirty="0"/>
              <a:t> </a:t>
            </a:r>
            <a:r>
              <a:rPr lang="it-IT" dirty="0" err="1"/>
              <a:t>mother</a:t>
            </a:r>
            <a:r>
              <a:rPr lang="it-IT" dirty="0"/>
              <a:t> </a:t>
            </a:r>
            <a:r>
              <a:rPr lang="it-IT" dirty="0" err="1"/>
              <a:t>was</a:t>
            </a:r>
            <a:r>
              <a:rPr lang="it-IT" dirty="0"/>
              <a:t> an </a:t>
            </a:r>
            <a:r>
              <a:rPr lang="it-IT" dirty="0" err="1"/>
              <a:t>heiress</a:t>
            </a:r>
            <a:r>
              <a:rPr lang="it-IT" dirty="0"/>
              <a:t>—to the </a:t>
            </a:r>
            <a:r>
              <a:rPr lang="it-IT" dirty="0" err="1"/>
              <a:t>grammar</a:t>
            </a:r>
            <a:r>
              <a:rPr lang="it-IT" dirty="0"/>
              <a:t> </a:t>
            </a:r>
            <a:r>
              <a:rPr lang="it-IT" dirty="0" err="1"/>
              <a:t>school</a:t>
            </a:r>
            <a:r>
              <a:rPr lang="it-IT" dirty="0"/>
              <a:t>, </a:t>
            </a:r>
            <a:r>
              <a:rPr lang="it-IT" dirty="0" err="1"/>
              <a:t>where</a:t>
            </a:r>
            <a:r>
              <a:rPr lang="it-IT" dirty="0"/>
              <a:t> he </a:t>
            </a:r>
            <a:r>
              <a:rPr lang="it-IT" dirty="0" err="1"/>
              <a:t>may</a:t>
            </a:r>
            <a:r>
              <a:rPr lang="it-IT" dirty="0"/>
              <a:t> </a:t>
            </a:r>
            <a:r>
              <a:rPr lang="it-IT" dirty="0" err="1"/>
              <a:t>have</a:t>
            </a:r>
            <a:r>
              <a:rPr lang="it-IT" dirty="0"/>
              <a:t> </a:t>
            </a:r>
            <a:r>
              <a:rPr lang="it-IT" dirty="0" err="1"/>
              <a:t>learnt</a:t>
            </a:r>
            <a:r>
              <a:rPr lang="it-IT" dirty="0"/>
              <a:t> Latin—</a:t>
            </a:r>
            <a:r>
              <a:rPr lang="it-IT" dirty="0" err="1"/>
              <a:t>Ovid</a:t>
            </a:r>
            <a:r>
              <a:rPr lang="it-IT" dirty="0"/>
              <a:t>, </a:t>
            </a:r>
            <a:r>
              <a:rPr lang="it-IT" dirty="0" err="1"/>
              <a:t>Virgil</a:t>
            </a:r>
            <a:r>
              <a:rPr lang="it-IT" dirty="0"/>
              <a:t> and Horace—and the </a:t>
            </a:r>
            <a:r>
              <a:rPr lang="it-IT" dirty="0" err="1"/>
              <a:t>elements</a:t>
            </a:r>
            <a:r>
              <a:rPr lang="it-IT" dirty="0"/>
              <a:t> of </a:t>
            </a:r>
            <a:r>
              <a:rPr lang="it-IT" dirty="0" err="1"/>
              <a:t>grammar</a:t>
            </a:r>
            <a:r>
              <a:rPr lang="it-IT" dirty="0"/>
              <a:t> and </a:t>
            </a:r>
            <a:r>
              <a:rPr lang="it-IT" dirty="0" err="1"/>
              <a:t>logic</a:t>
            </a:r>
            <a:r>
              <a:rPr lang="it-IT" dirty="0"/>
              <a:t>. He </a:t>
            </a:r>
            <a:r>
              <a:rPr lang="it-IT" dirty="0" err="1"/>
              <a:t>was</a:t>
            </a:r>
            <a:r>
              <a:rPr lang="it-IT" dirty="0"/>
              <a:t>, </a:t>
            </a:r>
            <a:r>
              <a:rPr lang="it-IT" dirty="0" err="1"/>
              <a:t>it</a:t>
            </a:r>
            <a:r>
              <a:rPr lang="it-IT" dirty="0"/>
              <a:t> </a:t>
            </a:r>
            <a:r>
              <a:rPr lang="it-IT" dirty="0" err="1"/>
              <a:t>is</a:t>
            </a:r>
            <a:r>
              <a:rPr lang="it-IT" dirty="0"/>
              <a:t> </a:t>
            </a:r>
            <a:r>
              <a:rPr lang="it-IT" dirty="0" err="1"/>
              <a:t>well</a:t>
            </a:r>
            <a:r>
              <a:rPr lang="it-IT" dirty="0"/>
              <a:t> </a:t>
            </a:r>
            <a:r>
              <a:rPr lang="it-IT" dirty="0" err="1"/>
              <a:t>known</a:t>
            </a:r>
            <a:r>
              <a:rPr lang="it-IT" dirty="0"/>
              <a:t>, a wild boy </a:t>
            </a:r>
            <a:r>
              <a:rPr lang="it-IT" dirty="0" err="1"/>
              <a:t>who</a:t>
            </a:r>
            <a:r>
              <a:rPr lang="it-IT" dirty="0"/>
              <a:t> </a:t>
            </a:r>
            <a:r>
              <a:rPr lang="it-IT" dirty="0" err="1"/>
              <a:t>poached</a:t>
            </a:r>
            <a:r>
              <a:rPr lang="it-IT" dirty="0"/>
              <a:t> </a:t>
            </a:r>
            <a:r>
              <a:rPr lang="it-IT" dirty="0" err="1"/>
              <a:t>rabbits</a:t>
            </a:r>
            <a:r>
              <a:rPr lang="it-IT" dirty="0"/>
              <a:t>, </a:t>
            </a:r>
            <a:r>
              <a:rPr lang="it-IT" dirty="0" err="1"/>
              <a:t>perhaps</a:t>
            </a:r>
            <a:r>
              <a:rPr lang="it-IT" dirty="0"/>
              <a:t> </a:t>
            </a:r>
            <a:r>
              <a:rPr lang="it-IT" dirty="0" err="1"/>
              <a:t>shot</a:t>
            </a:r>
            <a:r>
              <a:rPr lang="it-IT" dirty="0"/>
              <a:t> a </a:t>
            </a:r>
            <a:r>
              <a:rPr lang="it-IT" dirty="0" err="1"/>
              <a:t>deer</a:t>
            </a:r>
            <a:r>
              <a:rPr lang="it-IT" dirty="0"/>
              <a:t>, and </a:t>
            </a:r>
            <a:r>
              <a:rPr lang="it-IT" dirty="0" err="1"/>
              <a:t>had</a:t>
            </a:r>
            <a:r>
              <a:rPr lang="it-IT" dirty="0"/>
              <a:t>, </a:t>
            </a:r>
            <a:r>
              <a:rPr lang="it-IT" dirty="0" err="1"/>
              <a:t>rather</a:t>
            </a:r>
            <a:r>
              <a:rPr lang="it-IT" dirty="0"/>
              <a:t> </a:t>
            </a:r>
            <a:r>
              <a:rPr lang="it-IT" dirty="0" err="1"/>
              <a:t>sooner</a:t>
            </a:r>
            <a:r>
              <a:rPr lang="it-IT" dirty="0"/>
              <a:t> </a:t>
            </a:r>
            <a:r>
              <a:rPr lang="it-IT" dirty="0" err="1"/>
              <a:t>than</a:t>
            </a:r>
            <a:r>
              <a:rPr lang="it-IT" dirty="0"/>
              <a:t> he </a:t>
            </a:r>
            <a:r>
              <a:rPr lang="it-IT" dirty="0" err="1"/>
              <a:t>should</a:t>
            </a:r>
            <a:r>
              <a:rPr lang="it-IT" dirty="0"/>
              <a:t> </a:t>
            </a:r>
            <a:r>
              <a:rPr lang="it-IT" dirty="0" err="1"/>
              <a:t>have</a:t>
            </a:r>
            <a:r>
              <a:rPr lang="it-IT" dirty="0"/>
              <a:t> </a:t>
            </a:r>
            <a:r>
              <a:rPr lang="it-IT" dirty="0" err="1"/>
              <a:t>done</a:t>
            </a:r>
            <a:r>
              <a:rPr lang="it-IT" dirty="0"/>
              <a:t>, to </a:t>
            </a:r>
            <a:r>
              <a:rPr lang="it-IT" dirty="0" err="1"/>
              <a:t>marry</a:t>
            </a:r>
            <a:r>
              <a:rPr lang="it-IT" dirty="0"/>
              <a:t> a woman in the </a:t>
            </a:r>
            <a:r>
              <a:rPr lang="it-IT" dirty="0" err="1"/>
              <a:t>neighbourhood</a:t>
            </a:r>
            <a:r>
              <a:rPr lang="it-IT" dirty="0"/>
              <a:t>, </a:t>
            </a:r>
            <a:r>
              <a:rPr lang="it-IT" dirty="0" err="1"/>
              <a:t>who</a:t>
            </a:r>
            <a:r>
              <a:rPr lang="it-IT" dirty="0"/>
              <a:t> bore </a:t>
            </a:r>
            <a:r>
              <a:rPr lang="it-IT" dirty="0" err="1"/>
              <a:t>him</a:t>
            </a:r>
            <a:r>
              <a:rPr lang="it-IT" dirty="0"/>
              <a:t> a </a:t>
            </a:r>
            <a:r>
              <a:rPr lang="it-IT" dirty="0" err="1"/>
              <a:t>child</a:t>
            </a:r>
            <a:r>
              <a:rPr lang="it-IT" dirty="0"/>
              <a:t> </a:t>
            </a:r>
            <a:r>
              <a:rPr lang="it-IT" dirty="0" err="1"/>
              <a:t>rather</a:t>
            </a:r>
            <a:r>
              <a:rPr lang="it-IT" dirty="0"/>
              <a:t> </a:t>
            </a:r>
            <a:r>
              <a:rPr lang="it-IT" dirty="0" err="1"/>
              <a:t>quicker</a:t>
            </a:r>
            <a:r>
              <a:rPr lang="it-IT" dirty="0"/>
              <a:t> </a:t>
            </a:r>
            <a:r>
              <a:rPr lang="it-IT" dirty="0" err="1"/>
              <a:t>than</a:t>
            </a:r>
            <a:r>
              <a:rPr lang="it-IT" dirty="0"/>
              <a:t> </a:t>
            </a:r>
            <a:r>
              <a:rPr lang="it-IT" dirty="0" err="1"/>
              <a:t>was</a:t>
            </a:r>
            <a:r>
              <a:rPr lang="it-IT" dirty="0"/>
              <a:t> right. </a:t>
            </a:r>
            <a:r>
              <a:rPr lang="it-IT" dirty="0" err="1"/>
              <a:t>That</a:t>
            </a:r>
            <a:r>
              <a:rPr lang="it-IT" dirty="0"/>
              <a:t> </a:t>
            </a:r>
            <a:r>
              <a:rPr lang="it-IT" dirty="0" err="1"/>
              <a:t>escapade</a:t>
            </a:r>
            <a:r>
              <a:rPr lang="it-IT" dirty="0"/>
              <a:t> </a:t>
            </a:r>
            <a:r>
              <a:rPr lang="it-IT" dirty="0" err="1"/>
              <a:t>sent</a:t>
            </a:r>
            <a:r>
              <a:rPr lang="it-IT" dirty="0"/>
              <a:t> </a:t>
            </a:r>
            <a:r>
              <a:rPr lang="it-IT" dirty="0" err="1"/>
              <a:t>him</a:t>
            </a:r>
            <a:r>
              <a:rPr lang="it-IT" dirty="0"/>
              <a:t> to </a:t>
            </a:r>
            <a:r>
              <a:rPr lang="it-IT" dirty="0" err="1"/>
              <a:t>seek</a:t>
            </a:r>
            <a:r>
              <a:rPr lang="it-IT" dirty="0"/>
              <a:t> </a:t>
            </a:r>
            <a:r>
              <a:rPr lang="it-IT" dirty="0" err="1"/>
              <a:t>his</a:t>
            </a:r>
            <a:r>
              <a:rPr lang="it-IT" dirty="0"/>
              <a:t> fortune in </a:t>
            </a:r>
            <a:r>
              <a:rPr lang="it-IT" dirty="0" err="1"/>
              <a:t>London</a:t>
            </a:r>
            <a:r>
              <a:rPr lang="it-IT" dirty="0"/>
              <a:t>. He </a:t>
            </a:r>
            <a:r>
              <a:rPr lang="it-IT" dirty="0" err="1"/>
              <a:t>had</a:t>
            </a:r>
            <a:r>
              <a:rPr lang="it-IT" dirty="0"/>
              <a:t>, </a:t>
            </a:r>
            <a:r>
              <a:rPr lang="it-IT" dirty="0" err="1"/>
              <a:t>it</a:t>
            </a:r>
            <a:r>
              <a:rPr lang="it-IT" dirty="0"/>
              <a:t> </a:t>
            </a:r>
            <a:r>
              <a:rPr lang="it-IT" dirty="0" err="1"/>
              <a:t>seemed</a:t>
            </a:r>
            <a:r>
              <a:rPr lang="it-IT" dirty="0"/>
              <a:t>, a taste for the </a:t>
            </a:r>
            <a:r>
              <a:rPr lang="it-IT" dirty="0" err="1"/>
              <a:t>theatre</a:t>
            </a:r>
            <a:r>
              <a:rPr lang="it-IT" dirty="0"/>
              <a:t>; he </a:t>
            </a:r>
            <a:r>
              <a:rPr lang="it-IT" dirty="0" err="1"/>
              <a:t>began</a:t>
            </a:r>
            <a:r>
              <a:rPr lang="it-IT" dirty="0"/>
              <a:t> by holding </a:t>
            </a:r>
            <a:r>
              <a:rPr lang="it-IT" dirty="0" err="1"/>
              <a:t>horses</a:t>
            </a:r>
            <a:r>
              <a:rPr lang="it-IT" dirty="0"/>
              <a:t> </a:t>
            </a:r>
            <a:r>
              <a:rPr lang="it-IT" dirty="0" err="1"/>
              <a:t>at</a:t>
            </a:r>
            <a:r>
              <a:rPr lang="it-IT" dirty="0"/>
              <a:t> the stage door </a:t>
            </a:r>
          </a:p>
        </p:txBody>
      </p:sp>
    </p:spTree>
    <p:extLst>
      <p:ext uri="{BB962C8B-B14F-4D97-AF65-F5344CB8AC3E}">
        <p14:creationId xmlns:p14="http://schemas.microsoft.com/office/powerpoint/2010/main" val="1593307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r>
              <a:rPr lang="it-IT" dirty="0" err="1"/>
              <a:t>Very</a:t>
            </a:r>
            <a:r>
              <a:rPr lang="it-IT" dirty="0"/>
              <a:t> </a:t>
            </a:r>
            <a:r>
              <a:rPr lang="it-IT" dirty="0" err="1"/>
              <a:t>soon</a:t>
            </a:r>
            <a:r>
              <a:rPr lang="it-IT" dirty="0"/>
              <a:t> he </a:t>
            </a:r>
            <a:r>
              <a:rPr lang="it-IT" dirty="0" err="1"/>
              <a:t>got</a:t>
            </a:r>
            <a:r>
              <a:rPr lang="it-IT" dirty="0"/>
              <a:t> work in the </a:t>
            </a:r>
            <a:r>
              <a:rPr lang="it-IT" dirty="0" err="1"/>
              <a:t>theatre</a:t>
            </a:r>
            <a:r>
              <a:rPr lang="it-IT" dirty="0"/>
              <a:t>, </a:t>
            </a:r>
            <a:r>
              <a:rPr lang="it-IT" dirty="0" err="1"/>
              <a:t>became</a:t>
            </a:r>
            <a:r>
              <a:rPr lang="it-IT" dirty="0"/>
              <a:t> a </a:t>
            </a:r>
            <a:r>
              <a:rPr lang="it-IT" dirty="0" err="1"/>
              <a:t>successful</a:t>
            </a:r>
            <a:r>
              <a:rPr lang="it-IT" dirty="0"/>
              <a:t> </a:t>
            </a:r>
            <a:r>
              <a:rPr lang="it-IT" dirty="0" err="1"/>
              <a:t>actor</a:t>
            </a:r>
            <a:r>
              <a:rPr lang="it-IT" dirty="0"/>
              <a:t>, and </a:t>
            </a:r>
            <a:r>
              <a:rPr lang="it-IT" dirty="0" err="1"/>
              <a:t>lived</a:t>
            </a:r>
            <a:r>
              <a:rPr lang="it-IT" dirty="0"/>
              <a:t> </a:t>
            </a:r>
            <a:r>
              <a:rPr lang="it-IT" dirty="0" err="1"/>
              <a:t>at</a:t>
            </a:r>
            <a:r>
              <a:rPr lang="it-IT" dirty="0"/>
              <a:t> the </a:t>
            </a:r>
            <a:r>
              <a:rPr lang="it-IT" dirty="0" err="1"/>
              <a:t>hub</a:t>
            </a:r>
            <a:r>
              <a:rPr lang="it-IT" dirty="0"/>
              <a:t> of the </a:t>
            </a:r>
            <a:r>
              <a:rPr lang="it-IT" dirty="0" err="1"/>
              <a:t>universe</a:t>
            </a:r>
            <a:r>
              <a:rPr lang="it-IT" dirty="0"/>
              <a:t>, meeting </a:t>
            </a:r>
            <a:r>
              <a:rPr lang="it-IT" dirty="0" err="1"/>
              <a:t>everybody</a:t>
            </a:r>
            <a:r>
              <a:rPr lang="it-IT" dirty="0"/>
              <a:t>, </a:t>
            </a:r>
            <a:r>
              <a:rPr lang="it-IT" dirty="0" err="1"/>
              <a:t>knowing</a:t>
            </a:r>
            <a:r>
              <a:rPr lang="it-IT" dirty="0"/>
              <a:t> </a:t>
            </a:r>
            <a:r>
              <a:rPr lang="it-IT" dirty="0" err="1"/>
              <a:t>everybody</a:t>
            </a:r>
            <a:r>
              <a:rPr lang="it-IT" dirty="0"/>
              <a:t>, </a:t>
            </a:r>
            <a:r>
              <a:rPr lang="it-IT" dirty="0" err="1"/>
              <a:t>practising</a:t>
            </a:r>
            <a:r>
              <a:rPr lang="it-IT" dirty="0"/>
              <a:t> </a:t>
            </a:r>
            <a:r>
              <a:rPr lang="it-IT" dirty="0" err="1"/>
              <a:t>his</a:t>
            </a:r>
            <a:r>
              <a:rPr lang="it-IT" dirty="0"/>
              <a:t> art on the </a:t>
            </a:r>
            <a:r>
              <a:rPr lang="it-IT" dirty="0" err="1"/>
              <a:t>boards</a:t>
            </a:r>
            <a:r>
              <a:rPr lang="it-IT" dirty="0"/>
              <a:t>, </a:t>
            </a:r>
            <a:r>
              <a:rPr lang="it-IT" dirty="0" err="1"/>
              <a:t>exercising</a:t>
            </a:r>
            <a:r>
              <a:rPr lang="it-IT" dirty="0"/>
              <a:t> </a:t>
            </a:r>
            <a:r>
              <a:rPr lang="it-IT" dirty="0" err="1"/>
              <a:t>his</a:t>
            </a:r>
            <a:r>
              <a:rPr lang="it-IT" dirty="0"/>
              <a:t> </a:t>
            </a:r>
            <a:r>
              <a:rPr lang="it-IT" dirty="0" err="1"/>
              <a:t>wits</a:t>
            </a:r>
            <a:r>
              <a:rPr lang="it-IT" dirty="0"/>
              <a:t> in the </a:t>
            </a:r>
            <a:r>
              <a:rPr lang="it-IT" dirty="0" err="1"/>
              <a:t>streets</a:t>
            </a:r>
            <a:r>
              <a:rPr lang="it-IT" dirty="0"/>
              <a:t>, and </a:t>
            </a:r>
            <a:r>
              <a:rPr lang="it-IT" dirty="0" err="1"/>
              <a:t>even</a:t>
            </a:r>
            <a:r>
              <a:rPr lang="it-IT" dirty="0"/>
              <a:t> </a:t>
            </a:r>
            <a:r>
              <a:rPr lang="it-IT" dirty="0" err="1"/>
              <a:t>getting</a:t>
            </a:r>
            <a:r>
              <a:rPr lang="it-IT" dirty="0"/>
              <a:t> </a:t>
            </a:r>
            <a:r>
              <a:rPr lang="it-IT" dirty="0" err="1"/>
              <a:t>access</a:t>
            </a:r>
            <a:r>
              <a:rPr lang="it-IT" dirty="0"/>
              <a:t> to the </a:t>
            </a:r>
            <a:r>
              <a:rPr lang="it-IT" dirty="0" err="1"/>
              <a:t>palace</a:t>
            </a:r>
            <a:r>
              <a:rPr lang="it-IT" dirty="0"/>
              <a:t> of the queen. </a:t>
            </a:r>
            <a:r>
              <a:rPr lang="it-IT" dirty="0" err="1"/>
              <a:t>Meanwhile</a:t>
            </a:r>
            <a:r>
              <a:rPr lang="it-IT" dirty="0"/>
              <a:t> </a:t>
            </a:r>
            <a:r>
              <a:rPr lang="it-IT" dirty="0" err="1"/>
              <a:t>his</a:t>
            </a:r>
            <a:r>
              <a:rPr lang="it-IT" dirty="0"/>
              <a:t> </a:t>
            </a:r>
            <a:r>
              <a:rPr lang="it-IT" dirty="0" err="1"/>
              <a:t>extraordinarily</a:t>
            </a:r>
            <a:r>
              <a:rPr lang="it-IT" dirty="0"/>
              <a:t> </a:t>
            </a:r>
            <a:r>
              <a:rPr lang="it-IT" dirty="0" err="1"/>
              <a:t>gifted</a:t>
            </a:r>
            <a:r>
              <a:rPr lang="it-IT" dirty="0"/>
              <a:t> </a:t>
            </a:r>
            <a:r>
              <a:rPr lang="it-IT" dirty="0" err="1"/>
              <a:t>sister</a:t>
            </a:r>
            <a:r>
              <a:rPr lang="it-IT" dirty="0"/>
              <a:t>, </a:t>
            </a:r>
            <a:r>
              <a:rPr lang="it-IT" dirty="0" err="1"/>
              <a:t>let</a:t>
            </a:r>
            <a:r>
              <a:rPr lang="it-IT" dirty="0"/>
              <a:t> </a:t>
            </a:r>
            <a:r>
              <a:rPr lang="it-IT" dirty="0" err="1"/>
              <a:t>us</a:t>
            </a:r>
            <a:r>
              <a:rPr lang="it-IT" dirty="0"/>
              <a:t> suppose, </a:t>
            </a:r>
            <a:r>
              <a:rPr lang="it-IT" dirty="0" err="1"/>
              <a:t>remained</a:t>
            </a:r>
            <a:r>
              <a:rPr lang="it-IT" dirty="0"/>
              <a:t> </a:t>
            </a:r>
            <a:r>
              <a:rPr lang="it-IT" dirty="0" err="1"/>
              <a:t>at</a:t>
            </a:r>
            <a:r>
              <a:rPr lang="it-IT" dirty="0"/>
              <a:t> home. </a:t>
            </a:r>
            <a:r>
              <a:rPr lang="it-IT" dirty="0" err="1"/>
              <a:t>She</a:t>
            </a:r>
            <a:r>
              <a:rPr lang="it-IT" dirty="0"/>
              <a:t> </a:t>
            </a:r>
            <a:r>
              <a:rPr lang="it-IT" dirty="0" err="1"/>
              <a:t>was</a:t>
            </a:r>
            <a:r>
              <a:rPr lang="it-IT" dirty="0"/>
              <a:t> </a:t>
            </a:r>
            <a:r>
              <a:rPr lang="it-IT" dirty="0" err="1"/>
              <a:t>as</a:t>
            </a:r>
            <a:r>
              <a:rPr lang="it-IT" dirty="0"/>
              <a:t> </a:t>
            </a:r>
            <a:r>
              <a:rPr lang="it-IT" dirty="0" err="1"/>
              <a:t>adventurous</a:t>
            </a:r>
            <a:r>
              <a:rPr lang="it-IT" dirty="0"/>
              <a:t>, </a:t>
            </a:r>
            <a:r>
              <a:rPr lang="it-IT" dirty="0" err="1"/>
              <a:t>as</a:t>
            </a:r>
            <a:r>
              <a:rPr lang="it-IT" dirty="0"/>
              <a:t> </a:t>
            </a:r>
            <a:r>
              <a:rPr lang="it-IT" dirty="0" err="1"/>
              <a:t>imaginative</a:t>
            </a:r>
            <a:r>
              <a:rPr lang="it-IT" dirty="0"/>
              <a:t>, </a:t>
            </a:r>
            <a:r>
              <a:rPr lang="it-IT" dirty="0" err="1"/>
              <a:t>as</a:t>
            </a:r>
            <a:r>
              <a:rPr lang="it-IT" dirty="0"/>
              <a:t> </a:t>
            </a:r>
            <a:r>
              <a:rPr lang="it-IT" dirty="0" err="1"/>
              <a:t>agog</a:t>
            </a:r>
            <a:r>
              <a:rPr lang="it-IT" dirty="0"/>
              <a:t> to </a:t>
            </a:r>
            <a:r>
              <a:rPr lang="it-IT" dirty="0" err="1"/>
              <a:t>see</a:t>
            </a:r>
            <a:r>
              <a:rPr lang="it-IT" dirty="0"/>
              <a:t> the world </a:t>
            </a:r>
            <a:r>
              <a:rPr lang="it-IT" dirty="0" err="1"/>
              <a:t>as</a:t>
            </a:r>
            <a:r>
              <a:rPr lang="it-IT" dirty="0"/>
              <a:t> he </a:t>
            </a:r>
            <a:r>
              <a:rPr lang="it-IT" dirty="0" err="1"/>
              <a:t>was</a:t>
            </a:r>
            <a:r>
              <a:rPr lang="it-IT" dirty="0"/>
              <a:t>. </a:t>
            </a:r>
            <a:r>
              <a:rPr lang="it-IT" dirty="0" err="1"/>
              <a:t>But</a:t>
            </a:r>
            <a:r>
              <a:rPr lang="it-IT" dirty="0"/>
              <a:t> </a:t>
            </a:r>
            <a:r>
              <a:rPr lang="it-IT" dirty="0" err="1"/>
              <a:t>she</a:t>
            </a:r>
            <a:r>
              <a:rPr lang="it-IT" dirty="0"/>
              <a:t> </a:t>
            </a:r>
            <a:r>
              <a:rPr lang="it-IT" dirty="0" err="1"/>
              <a:t>was</a:t>
            </a:r>
            <a:r>
              <a:rPr lang="it-IT" dirty="0"/>
              <a:t> </a:t>
            </a:r>
            <a:r>
              <a:rPr lang="it-IT" dirty="0" err="1"/>
              <a:t>not</a:t>
            </a:r>
            <a:r>
              <a:rPr lang="it-IT" dirty="0"/>
              <a:t> </a:t>
            </a:r>
            <a:r>
              <a:rPr lang="it-IT" dirty="0" err="1"/>
              <a:t>sent</a:t>
            </a:r>
            <a:r>
              <a:rPr lang="it-IT" dirty="0"/>
              <a:t> to </a:t>
            </a:r>
            <a:r>
              <a:rPr lang="it-IT" dirty="0" err="1"/>
              <a:t>school</a:t>
            </a:r>
            <a:r>
              <a:rPr lang="it-IT" dirty="0"/>
              <a:t>. </a:t>
            </a:r>
            <a:r>
              <a:rPr lang="it-IT" dirty="0" err="1"/>
              <a:t>She</a:t>
            </a:r>
            <a:r>
              <a:rPr lang="it-IT" dirty="0"/>
              <a:t> </a:t>
            </a:r>
            <a:r>
              <a:rPr lang="it-IT" dirty="0" err="1"/>
              <a:t>had</a:t>
            </a:r>
            <a:r>
              <a:rPr lang="it-IT" dirty="0"/>
              <a:t> no chance of </a:t>
            </a:r>
            <a:r>
              <a:rPr lang="it-IT" dirty="0" err="1"/>
              <a:t>learning</a:t>
            </a:r>
            <a:r>
              <a:rPr lang="it-IT" dirty="0"/>
              <a:t> </a:t>
            </a:r>
            <a:r>
              <a:rPr lang="it-IT" dirty="0" err="1"/>
              <a:t>grammar</a:t>
            </a:r>
            <a:r>
              <a:rPr lang="it-IT" dirty="0"/>
              <a:t> and </a:t>
            </a:r>
            <a:r>
              <a:rPr lang="it-IT" dirty="0" err="1"/>
              <a:t>logic</a:t>
            </a:r>
            <a:r>
              <a:rPr lang="it-IT" dirty="0"/>
              <a:t>, </a:t>
            </a:r>
            <a:r>
              <a:rPr lang="it-IT" dirty="0" err="1"/>
              <a:t>let</a:t>
            </a:r>
            <a:r>
              <a:rPr lang="it-IT" dirty="0"/>
              <a:t> alone of </a:t>
            </a:r>
            <a:r>
              <a:rPr lang="it-IT" dirty="0" err="1"/>
              <a:t>reading</a:t>
            </a:r>
            <a:r>
              <a:rPr lang="it-IT" dirty="0"/>
              <a:t> Horace and </a:t>
            </a:r>
            <a:r>
              <a:rPr lang="it-IT" dirty="0" err="1"/>
              <a:t>Virgil</a:t>
            </a:r>
            <a:r>
              <a:rPr lang="it-IT" dirty="0"/>
              <a:t>. </a:t>
            </a:r>
            <a:r>
              <a:rPr lang="it-IT" dirty="0" err="1"/>
              <a:t>She</a:t>
            </a:r>
            <a:r>
              <a:rPr lang="it-IT" dirty="0"/>
              <a:t> </a:t>
            </a:r>
            <a:r>
              <a:rPr lang="it-IT" dirty="0" err="1"/>
              <a:t>picked</a:t>
            </a:r>
            <a:r>
              <a:rPr lang="it-IT" dirty="0"/>
              <a:t> up a book </a:t>
            </a:r>
            <a:r>
              <a:rPr lang="it-IT" dirty="0" err="1"/>
              <a:t>now</a:t>
            </a:r>
            <a:r>
              <a:rPr lang="it-IT" dirty="0"/>
              <a:t> and </a:t>
            </a:r>
            <a:r>
              <a:rPr lang="it-IT" dirty="0" err="1"/>
              <a:t>then</a:t>
            </a:r>
            <a:r>
              <a:rPr lang="it-IT" dirty="0"/>
              <a:t>, </a:t>
            </a:r>
            <a:r>
              <a:rPr lang="it-IT" dirty="0" err="1"/>
              <a:t>one</a:t>
            </a:r>
            <a:r>
              <a:rPr lang="it-IT" dirty="0"/>
              <a:t> of </a:t>
            </a:r>
            <a:r>
              <a:rPr lang="it-IT" dirty="0" err="1"/>
              <a:t>her</a:t>
            </a:r>
            <a:r>
              <a:rPr lang="it-IT" dirty="0"/>
              <a:t> </a:t>
            </a:r>
            <a:r>
              <a:rPr lang="it-IT" dirty="0" err="1"/>
              <a:t>brother’s</a:t>
            </a:r>
            <a:r>
              <a:rPr lang="it-IT" dirty="0"/>
              <a:t> </a:t>
            </a:r>
            <a:r>
              <a:rPr lang="it-IT" dirty="0" err="1"/>
              <a:t>perhaps</a:t>
            </a:r>
            <a:r>
              <a:rPr lang="it-IT" dirty="0"/>
              <a:t>, and </a:t>
            </a:r>
            <a:r>
              <a:rPr lang="it-IT" dirty="0" err="1"/>
              <a:t>read</a:t>
            </a:r>
            <a:r>
              <a:rPr lang="it-IT" dirty="0"/>
              <a:t> a </a:t>
            </a:r>
            <a:r>
              <a:rPr lang="it-IT" dirty="0" err="1"/>
              <a:t>few</a:t>
            </a:r>
            <a:r>
              <a:rPr lang="it-IT" dirty="0"/>
              <a:t> </a:t>
            </a:r>
            <a:r>
              <a:rPr lang="it-IT" dirty="0" err="1"/>
              <a:t>pages</a:t>
            </a:r>
            <a:r>
              <a:rPr lang="it-IT" dirty="0"/>
              <a:t>. </a:t>
            </a:r>
            <a:r>
              <a:rPr lang="it-IT" dirty="0" err="1"/>
              <a:t>But</a:t>
            </a:r>
            <a:r>
              <a:rPr lang="it-IT" dirty="0"/>
              <a:t> </a:t>
            </a:r>
            <a:r>
              <a:rPr lang="it-IT" dirty="0" err="1"/>
              <a:t>then</a:t>
            </a:r>
            <a:r>
              <a:rPr lang="it-IT" dirty="0"/>
              <a:t> </a:t>
            </a:r>
            <a:r>
              <a:rPr lang="it-IT" dirty="0" err="1"/>
              <a:t>her</a:t>
            </a:r>
            <a:r>
              <a:rPr lang="it-IT" dirty="0"/>
              <a:t> </a:t>
            </a:r>
            <a:r>
              <a:rPr lang="it-IT" dirty="0" err="1"/>
              <a:t>parents</a:t>
            </a:r>
            <a:r>
              <a:rPr lang="it-IT" dirty="0"/>
              <a:t> </a:t>
            </a:r>
            <a:r>
              <a:rPr lang="it-IT" dirty="0" err="1"/>
              <a:t>came</a:t>
            </a:r>
            <a:r>
              <a:rPr lang="it-IT" dirty="0"/>
              <a:t> in and </a:t>
            </a:r>
            <a:r>
              <a:rPr lang="it-IT" dirty="0" err="1"/>
              <a:t>told</a:t>
            </a:r>
            <a:r>
              <a:rPr lang="it-IT" dirty="0"/>
              <a:t> </a:t>
            </a:r>
            <a:r>
              <a:rPr lang="it-IT" dirty="0" err="1"/>
              <a:t>her</a:t>
            </a:r>
            <a:r>
              <a:rPr lang="it-IT" dirty="0"/>
              <a:t> to </a:t>
            </a:r>
            <a:r>
              <a:rPr lang="it-IT" dirty="0" err="1"/>
              <a:t>mend</a:t>
            </a:r>
            <a:r>
              <a:rPr lang="it-IT" dirty="0"/>
              <a:t> the </a:t>
            </a:r>
            <a:r>
              <a:rPr lang="it-IT" dirty="0" err="1"/>
              <a:t>stockings</a:t>
            </a:r>
            <a:r>
              <a:rPr lang="it-IT" dirty="0"/>
              <a:t> or </a:t>
            </a:r>
            <a:r>
              <a:rPr lang="it-IT" dirty="0" err="1"/>
              <a:t>mind</a:t>
            </a:r>
            <a:r>
              <a:rPr lang="it-IT" dirty="0"/>
              <a:t> the </a:t>
            </a:r>
            <a:r>
              <a:rPr lang="it-IT" dirty="0" err="1"/>
              <a:t>stew</a:t>
            </a:r>
            <a:r>
              <a:rPr lang="it-IT" dirty="0"/>
              <a:t> and </a:t>
            </a:r>
            <a:r>
              <a:rPr lang="it-IT" dirty="0" err="1"/>
              <a:t>not</a:t>
            </a:r>
            <a:r>
              <a:rPr lang="it-IT" dirty="0"/>
              <a:t> </a:t>
            </a:r>
            <a:r>
              <a:rPr lang="it-IT" dirty="0" err="1"/>
              <a:t>moon</a:t>
            </a:r>
            <a:r>
              <a:rPr lang="it-IT" dirty="0"/>
              <a:t> </a:t>
            </a:r>
            <a:r>
              <a:rPr lang="it-IT" dirty="0" err="1"/>
              <a:t>about</a:t>
            </a:r>
            <a:r>
              <a:rPr lang="it-IT" dirty="0"/>
              <a:t> with books and </a:t>
            </a:r>
            <a:r>
              <a:rPr lang="it-IT" dirty="0" err="1"/>
              <a:t>papers</a:t>
            </a:r>
            <a:r>
              <a:rPr lang="it-IT" dirty="0"/>
              <a:t>. </a:t>
            </a:r>
            <a:r>
              <a:rPr lang="it-IT" dirty="0" err="1"/>
              <a:t>They</a:t>
            </a:r>
            <a:r>
              <a:rPr lang="it-IT" dirty="0"/>
              <a:t> </a:t>
            </a:r>
            <a:r>
              <a:rPr lang="it-IT" dirty="0" err="1"/>
              <a:t>would</a:t>
            </a:r>
            <a:r>
              <a:rPr lang="it-IT" dirty="0"/>
              <a:t> </a:t>
            </a:r>
            <a:r>
              <a:rPr lang="it-IT" dirty="0" err="1"/>
              <a:t>have</a:t>
            </a:r>
            <a:r>
              <a:rPr lang="it-IT" dirty="0"/>
              <a:t> </a:t>
            </a:r>
            <a:r>
              <a:rPr lang="it-IT" dirty="0" err="1"/>
              <a:t>spoken</a:t>
            </a:r>
            <a:r>
              <a:rPr lang="it-IT" dirty="0"/>
              <a:t> </a:t>
            </a:r>
            <a:r>
              <a:rPr lang="it-IT" dirty="0" err="1"/>
              <a:t>sharply</a:t>
            </a:r>
            <a:r>
              <a:rPr lang="it-IT" dirty="0"/>
              <a:t> </a:t>
            </a:r>
            <a:r>
              <a:rPr lang="it-IT" dirty="0" err="1"/>
              <a:t>but</a:t>
            </a:r>
            <a:r>
              <a:rPr lang="it-IT" dirty="0"/>
              <a:t> </a:t>
            </a:r>
            <a:r>
              <a:rPr lang="it-IT" dirty="0" err="1"/>
              <a:t>kindly</a:t>
            </a:r>
            <a:r>
              <a:rPr lang="it-IT" dirty="0"/>
              <a:t>, for </a:t>
            </a:r>
            <a:r>
              <a:rPr lang="it-IT" dirty="0" err="1"/>
              <a:t>they</a:t>
            </a:r>
            <a:r>
              <a:rPr lang="it-IT" dirty="0"/>
              <a:t> </a:t>
            </a:r>
            <a:r>
              <a:rPr lang="it-IT" dirty="0" err="1"/>
              <a:t>were</a:t>
            </a:r>
            <a:r>
              <a:rPr lang="it-IT" dirty="0"/>
              <a:t> </a:t>
            </a:r>
            <a:r>
              <a:rPr lang="it-IT" dirty="0" err="1"/>
              <a:t>substantial</a:t>
            </a:r>
            <a:r>
              <a:rPr lang="it-IT" dirty="0"/>
              <a:t> </a:t>
            </a:r>
            <a:r>
              <a:rPr lang="it-IT" dirty="0" err="1"/>
              <a:t>people</a:t>
            </a:r>
            <a:r>
              <a:rPr lang="it-IT" dirty="0"/>
              <a:t> </a:t>
            </a:r>
            <a:r>
              <a:rPr lang="it-IT" dirty="0" err="1"/>
              <a:t>who</a:t>
            </a:r>
            <a:r>
              <a:rPr lang="it-IT" dirty="0"/>
              <a:t> </a:t>
            </a:r>
            <a:r>
              <a:rPr lang="it-IT" dirty="0" err="1"/>
              <a:t>knew</a:t>
            </a:r>
            <a:r>
              <a:rPr lang="it-IT" dirty="0"/>
              <a:t> the </a:t>
            </a:r>
            <a:r>
              <a:rPr lang="it-IT" dirty="0" err="1"/>
              <a:t>conditions</a:t>
            </a:r>
            <a:r>
              <a:rPr lang="it-IT" dirty="0"/>
              <a:t> of life for a woman and </a:t>
            </a:r>
            <a:r>
              <a:rPr lang="it-IT" dirty="0" err="1"/>
              <a:t>loved</a:t>
            </a:r>
            <a:r>
              <a:rPr lang="it-IT" dirty="0"/>
              <a:t> </a:t>
            </a:r>
            <a:r>
              <a:rPr lang="it-IT" dirty="0" err="1"/>
              <a:t>their</a:t>
            </a:r>
            <a:r>
              <a:rPr lang="it-IT" dirty="0"/>
              <a:t> </a:t>
            </a:r>
            <a:r>
              <a:rPr lang="it-IT" dirty="0" err="1"/>
              <a:t>daughter</a:t>
            </a:r>
            <a:r>
              <a:rPr lang="it-IT" dirty="0"/>
              <a:t>—</a:t>
            </a:r>
            <a:r>
              <a:rPr lang="it-IT" dirty="0" err="1"/>
              <a:t>indeed</a:t>
            </a:r>
            <a:r>
              <a:rPr lang="it-IT" dirty="0"/>
              <a:t>, more </a:t>
            </a:r>
            <a:r>
              <a:rPr lang="it-IT" dirty="0" err="1"/>
              <a:t>likely</a:t>
            </a:r>
            <a:r>
              <a:rPr lang="it-IT" dirty="0"/>
              <a:t> </a:t>
            </a:r>
            <a:r>
              <a:rPr lang="it-IT" dirty="0" err="1"/>
              <a:t>than</a:t>
            </a:r>
            <a:r>
              <a:rPr lang="it-IT" dirty="0"/>
              <a:t> </a:t>
            </a:r>
            <a:r>
              <a:rPr lang="it-IT" dirty="0" err="1"/>
              <a:t>not</a:t>
            </a:r>
            <a:r>
              <a:rPr lang="it-IT" dirty="0"/>
              <a:t> </a:t>
            </a:r>
            <a:r>
              <a:rPr lang="it-IT" dirty="0" err="1"/>
              <a:t>she</a:t>
            </a:r>
            <a:r>
              <a:rPr lang="it-IT" dirty="0"/>
              <a:t> </a:t>
            </a:r>
            <a:r>
              <a:rPr lang="it-IT" dirty="0" err="1"/>
              <a:t>was</a:t>
            </a:r>
            <a:r>
              <a:rPr lang="it-IT" dirty="0"/>
              <a:t> the </a:t>
            </a:r>
            <a:r>
              <a:rPr lang="it-IT" dirty="0" err="1"/>
              <a:t>apple</a:t>
            </a:r>
            <a:r>
              <a:rPr lang="it-IT" dirty="0"/>
              <a:t> of </a:t>
            </a:r>
            <a:r>
              <a:rPr lang="it-IT" dirty="0" err="1"/>
              <a:t>her</a:t>
            </a:r>
            <a:r>
              <a:rPr lang="it-IT" dirty="0"/>
              <a:t> </a:t>
            </a:r>
            <a:r>
              <a:rPr lang="it-IT" dirty="0" err="1"/>
              <a:t>father’s</a:t>
            </a:r>
            <a:r>
              <a:rPr lang="it-IT" dirty="0"/>
              <a:t> </a:t>
            </a:r>
            <a:r>
              <a:rPr lang="it-IT" dirty="0" err="1"/>
              <a:t>eye</a:t>
            </a:r>
            <a:r>
              <a:rPr lang="it-IT" dirty="0"/>
              <a:t>….</a:t>
            </a:r>
          </a:p>
          <a:p>
            <a:endParaRPr lang="it-IT" dirty="0"/>
          </a:p>
        </p:txBody>
      </p:sp>
    </p:spTree>
    <p:extLst>
      <p:ext uri="{BB962C8B-B14F-4D97-AF65-F5344CB8AC3E}">
        <p14:creationId xmlns:p14="http://schemas.microsoft.com/office/powerpoint/2010/main" val="699778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10000"/>
          </a:bodyPr>
          <a:lstStyle/>
          <a:p>
            <a:r>
              <a:rPr lang="fr-CA" b="1" dirty="0" smtClean="0"/>
              <a:t>Ex. Jan Watt, </a:t>
            </a:r>
            <a:r>
              <a:rPr lang="fr-CA" b="1" i="1" dirty="0" smtClean="0"/>
              <a:t>The Rise of the </a:t>
            </a:r>
            <a:r>
              <a:rPr lang="fr-CA" b="1" i="1" dirty="0" err="1" smtClean="0"/>
              <a:t>Novel</a:t>
            </a:r>
            <a:r>
              <a:rPr lang="fr-CA" b="1" dirty="0" smtClean="0"/>
              <a:t>, 1958</a:t>
            </a:r>
          </a:p>
          <a:p>
            <a:r>
              <a:rPr lang="fr-CA" dirty="0" smtClean="0"/>
              <a:t>Daniel </a:t>
            </a:r>
            <a:r>
              <a:rPr lang="fr-CA" dirty="0"/>
              <a:t>D</a:t>
            </a:r>
            <a:r>
              <a:rPr lang="fr-CA" dirty="0" smtClean="0"/>
              <a:t>efoe, Henry Fielding, Samuel Richardson</a:t>
            </a:r>
          </a:p>
          <a:p>
            <a:r>
              <a:rPr lang="fr-CA" dirty="0" smtClean="0"/>
              <a:t>Cette narration occulte en fait l’énorme importance eue par des femmes dans l’origine du roman moderne. Ces autrices, telles que </a:t>
            </a:r>
            <a:r>
              <a:rPr lang="fr-CA" dirty="0" err="1" smtClean="0"/>
              <a:t>Aphra</a:t>
            </a:r>
            <a:r>
              <a:rPr lang="fr-CA" dirty="0" smtClean="0"/>
              <a:t> </a:t>
            </a:r>
            <a:r>
              <a:rPr lang="fr-CA" dirty="0" err="1" smtClean="0"/>
              <a:t>Behn</a:t>
            </a:r>
            <a:r>
              <a:rPr lang="fr-CA" dirty="0" smtClean="0"/>
              <a:t>, </a:t>
            </a:r>
            <a:r>
              <a:rPr lang="fr-CA" dirty="0" err="1" smtClean="0"/>
              <a:t>Delarivier</a:t>
            </a:r>
            <a:r>
              <a:rPr lang="fr-CA" dirty="0" smtClean="0"/>
              <a:t> </a:t>
            </a:r>
            <a:r>
              <a:rPr lang="fr-CA" dirty="0" err="1" smtClean="0"/>
              <a:t>Manley</a:t>
            </a:r>
            <a:r>
              <a:rPr lang="fr-CA" dirty="0" smtClean="0"/>
              <a:t>, Eliza </a:t>
            </a:r>
            <a:r>
              <a:rPr lang="fr-CA" dirty="0" err="1" smtClean="0"/>
              <a:t>Haywood</a:t>
            </a:r>
            <a:r>
              <a:rPr lang="fr-CA" dirty="0" smtClean="0"/>
              <a:t>, Penelope Aubin, Mary </a:t>
            </a:r>
            <a:r>
              <a:rPr lang="fr-CA" dirty="0" err="1" smtClean="0"/>
              <a:t>Davys</a:t>
            </a:r>
            <a:r>
              <a:rPr lang="fr-CA" dirty="0" smtClean="0"/>
              <a:t>, Elizabeth Rowe étaient lues et ont introduites des nouveautés importantes mais à cause de préjugés de genre ont </a:t>
            </a:r>
            <a:r>
              <a:rPr lang="fr-CA" dirty="0"/>
              <a:t>é</a:t>
            </a:r>
            <a:r>
              <a:rPr lang="fr-CA" dirty="0" smtClean="0"/>
              <a:t>té par la suite oubliées. </a:t>
            </a:r>
            <a:endParaRPr lang="fr-CA" dirty="0"/>
          </a:p>
        </p:txBody>
      </p:sp>
    </p:spTree>
    <p:extLst>
      <p:ext uri="{BB962C8B-B14F-4D97-AF65-F5344CB8AC3E}">
        <p14:creationId xmlns:p14="http://schemas.microsoft.com/office/powerpoint/2010/main" val="16260867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fr-CA" dirty="0" smtClean="0"/>
              <a:t>3) La perspective de </a:t>
            </a:r>
            <a:r>
              <a:rPr lang="fr-CA" dirty="0" err="1" smtClean="0"/>
              <a:t>Jauss</a:t>
            </a:r>
            <a:r>
              <a:rPr lang="fr-CA" dirty="0" smtClean="0"/>
              <a:t> ne prend pas en considération le lecteur en tant qu’individu mais toujours une communauté de lecteurs </a:t>
            </a:r>
          </a:p>
          <a:p>
            <a:r>
              <a:rPr lang="fr-CA" dirty="0" smtClean="0"/>
              <a:t>Mais comment le lecteur en tant qu’individu lit un texte? Y-a-t-il des contraintes dans son activités? Et si oui, lesquelles?  </a:t>
            </a:r>
            <a:endParaRPr lang="fr-CA" dirty="0"/>
          </a:p>
        </p:txBody>
      </p:sp>
    </p:spTree>
    <p:extLst>
      <p:ext uri="{BB962C8B-B14F-4D97-AF65-F5344CB8AC3E}">
        <p14:creationId xmlns:p14="http://schemas.microsoft.com/office/powerpoint/2010/main" val="3821911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b="1" u="sng" dirty="0" smtClean="0">
                <a:solidFill>
                  <a:srgbClr val="000090"/>
                </a:solidFill>
              </a:rPr>
              <a:t>2b: phénoménologie de la réception</a:t>
            </a:r>
            <a:r>
              <a:rPr lang="fr-CA" dirty="0" smtClean="0"/>
              <a:t/>
            </a:r>
            <a:br>
              <a:rPr lang="fr-CA" dirty="0" smtClean="0"/>
            </a:br>
            <a:endParaRPr lang="fr-CA" dirty="0"/>
          </a:p>
        </p:txBody>
      </p:sp>
      <p:sp>
        <p:nvSpPr>
          <p:cNvPr id="3" name="Segnaposto contenuto 2"/>
          <p:cNvSpPr>
            <a:spLocks noGrp="1"/>
          </p:cNvSpPr>
          <p:nvPr>
            <p:ph idx="1"/>
          </p:nvPr>
        </p:nvSpPr>
        <p:spPr>
          <a:xfrm>
            <a:off x="457200" y="1383746"/>
            <a:ext cx="8229600" cy="5120698"/>
          </a:xfrm>
        </p:spPr>
        <p:txBody>
          <a:bodyPr>
            <a:normAutofit/>
          </a:bodyPr>
          <a:lstStyle/>
          <a:p>
            <a:r>
              <a:rPr lang="fr-CA" dirty="0" smtClean="0"/>
              <a:t>Un autre représentant de l’école de Constance</a:t>
            </a:r>
          </a:p>
          <a:p>
            <a:r>
              <a:rPr lang="fr-CA" b="1" cap="small" dirty="0" smtClean="0"/>
              <a:t>Wolfgang </a:t>
            </a:r>
            <a:r>
              <a:rPr lang="fr-CA" b="1" cap="small" dirty="0" err="1" smtClean="0"/>
              <a:t>Iser</a:t>
            </a:r>
            <a:r>
              <a:rPr lang="fr-CA" b="1" cap="small" dirty="0" smtClean="0"/>
              <a:t> (1926-2007):  </a:t>
            </a:r>
          </a:p>
          <a:p>
            <a:pPr lvl="0"/>
            <a:r>
              <a:rPr lang="it-IT" i="1" dirty="0"/>
              <a:t>L'</a:t>
            </a:r>
            <a:r>
              <a:rPr lang="it-IT" i="1" dirty="0" err="1"/>
              <a:t>acte</a:t>
            </a:r>
            <a:r>
              <a:rPr lang="it-IT" i="1" dirty="0"/>
              <a:t> de </a:t>
            </a:r>
            <a:r>
              <a:rPr lang="it-IT" i="1" dirty="0" err="1"/>
              <a:t>lecture</a:t>
            </a:r>
            <a:r>
              <a:rPr lang="it-IT" i="1" dirty="0"/>
              <a:t> : </a:t>
            </a:r>
            <a:r>
              <a:rPr lang="it-IT" i="1" dirty="0" err="1"/>
              <a:t>théorie</a:t>
            </a:r>
            <a:r>
              <a:rPr lang="it-IT" i="1" dirty="0"/>
              <a:t> de l'</a:t>
            </a:r>
            <a:r>
              <a:rPr lang="it-IT" i="1" dirty="0" err="1"/>
              <a:t>effet</a:t>
            </a:r>
            <a:r>
              <a:rPr lang="it-IT" i="1" dirty="0"/>
              <a:t> </a:t>
            </a:r>
            <a:r>
              <a:rPr lang="it-IT" i="1" dirty="0" err="1"/>
              <a:t>esthétique</a:t>
            </a:r>
            <a:r>
              <a:rPr lang="it-IT" dirty="0"/>
              <a:t> </a:t>
            </a:r>
            <a:r>
              <a:rPr lang="it-IT" dirty="0" smtClean="0"/>
              <a:t>(1972). </a:t>
            </a:r>
            <a:r>
              <a:rPr lang="it-IT" dirty="0"/>
              <a:t>France </a:t>
            </a:r>
            <a:r>
              <a:rPr lang="it-IT" dirty="0" smtClean="0"/>
              <a:t>1985.</a:t>
            </a:r>
            <a:endParaRPr lang="it-IT" dirty="0"/>
          </a:p>
          <a:p>
            <a:pPr lvl="0"/>
            <a:r>
              <a:rPr lang="it-IT" dirty="0"/>
              <a:t>Wolfgang </a:t>
            </a:r>
            <a:r>
              <a:rPr lang="it-IT" dirty="0" err="1"/>
              <a:t>Iser</a:t>
            </a:r>
            <a:r>
              <a:rPr lang="it-IT" dirty="0"/>
              <a:t>, </a:t>
            </a:r>
            <a:r>
              <a:rPr lang="it-IT" i="1" dirty="0" err="1"/>
              <a:t>L'appel</a:t>
            </a:r>
            <a:r>
              <a:rPr lang="it-IT" i="1" dirty="0"/>
              <a:t> </a:t>
            </a:r>
            <a:r>
              <a:rPr lang="it-IT" i="1" dirty="0" err="1"/>
              <a:t>du</a:t>
            </a:r>
            <a:r>
              <a:rPr lang="it-IT" i="1" dirty="0"/>
              <a:t> texte : l'</a:t>
            </a:r>
            <a:r>
              <a:rPr lang="it-IT" i="1" dirty="0" err="1"/>
              <a:t>indétermination</a:t>
            </a:r>
            <a:r>
              <a:rPr lang="it-IT" i="1" dirty="0"/>
              <a:t> </a:t>
            </a:r>
            <a:r>
              <a:rPr lang="it-IT" i="1" dirty="0" err="1"/>
              <a:t>comme</a:t>
            </a:r>
            <a:r>
              <a:rPr lang="it-IT" i="1" dirty="0"/>
              <a:t> </a:t>
            </a:r>
            <a:r>
              <a:rPr lang="it-IT" i="1" dirty="0" err="1"/>
              <a:t>condition</a:t>
            </a:r>
            <a:r>
              <a:rPr lang="it-IT" i="1" dirty="0"/>
              <a:t> d'</a:t>
            </a:r>
            <a:r>
              <a:rPr lang="it-IT" i="1" dirty="0" err="1"/>
              <a:t>effet</a:t>
            </a:r>
            <a:r>
              <a:rPr lang="it-IT" i="1" dirty="0"/>
              <a:t> </a:t>
            </a:r>
            <a:r>
              <a:rPr lang="it-IT" i="1" dirty="0" err="1"/>
              <a:t>esthétique</a:t>
            </a:r>
            <a:r>
              <a:rPr lang="it-IT" i="1" dirty="0"/>
              <a:t> de la prose </a:t>
            </a:r>
            <a:r>
              <a:rPr lang="it-IT" i="1" dirty="0" err="1"/>
              <a:t>littéraire</a:t>
            </a:r>
            <a:r>
              <a:rPr lang="it-IT" dirty="0"/>
              <a:t>, </a:t>
            </a:r>
            <a:r>
              <a:rPr lang="it-IT" dirty="0" smtClean="0"/>
              <a:t>(1970). Paris 2012. </a:t>
            </a:r>
            <a:endParaRPr lang="it-IT" dirty="0"/>
          </a:p>
          <a:p>
            <a:pPr marL="0" indent="0">
              <a:buNone/>
            </a:pPr>
            <a:endParaRPr lang="it-IT" dirty="0"/>
          </a:p>
          <a:p>
            <a:endParaRPr lang="fr-CA" dirty="0" smtClean="0"/>
          </a:p>
        </p:txBody>
      </p:sp>
    </p:spTree>
    <p:extLst>
      <p:ext uri="{BB962C8B-B14F-4D97-AF65-F5344CB8AC3E}">
        <p14:creationId xmlns:p14="http://schemas.microsoft.com/office/powerpoint/2010/main" val="3591915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55652"/>
            <a:ext cx="8229600" cy="6032791"/>
          </a:xfrm>
        </p:spPr>
        <p:txBody>
          <a:bodyPr>
            <a:normAutofit/>
          </a:bodyPr>
          <a:lstStyle/>
          <a:p>
            <a:r>
              <a:rPr lang="fr-CA" dirty="0" smtClean="0"/>
              <a:t>Phénoménologie de l’acte de la lecture en tant qu’opération individuelle. Non pas le public historiquement déterminé mais le lecteur en tant que « lecteur implicite ». (</a:t>
            </a:r>
            <a:r>
              <a:rPr lang="fr-CA" dirty="0" err="1" smtClean="0"/>
              <a:t>diff</a:t>
            </a:r>
            <a:r>
              <a:rPr lang="fr-CA" dirty="0" smtClean="0"/>
              <a:t>. du lecteur empirique) </a:t>
            </a:r>
          </a:p>
          <a:p>
            <a:r>
              <a:rPr lang="fr-CA" dirty="0" smtClean="0"/>
              <a:t>Lecteur abstrait vs. lecteur réel</a:t>
            </a:r>
          </a:p>
          <a:p>
            <a:r>
              <a:rPr lang="fr-CA" dirty="0" smtClean="0"/>
              <a:t>Idée principale: le sens d’un texte ne se trouve pas exclusivement dans le texte, mais en dehors de celui-ci, il s’active pour ainsi dire grâce au lecteur. Le lecteur complète les indéterminations du texte (</a:t>
            </a:r>
            <a:r>
              <a:rPr lang="fr-CA" i="1" dirty="0" err="1" smtClean="0"/>
              <a:t>blanks</a:t>
            </a:r>
            <a:r>
              <a:rPr lang="fr-CA" dirty="0" smtClean="0"/>
              <a:t>)   </a:t>
            </a:r>
          </a:p>
        </p:txBody>
      </p:sp>
    </p:spTree>
    <p:extLst>
      <p:ext uri="{BB962C8B-B14F-4D97-AF65-F5344CB8AC3E}">
        <p14:creationId xmlns:p14="http://schemas.microsoft.com/office/powerpoint/2010/main" val="2742057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95342"/>
            <a:ext cx="8229600" cy="5530822"/>
          </a:xfrm>
        </p:spPr>
        <p:txBody>
          <a:bodyPr>
            <a:normAutofit fontScale="77500" lnSpcReduction="20000"/>
          </a:bodyPr>
          <a:lstStyle/>
          <a:p>
            <a:r>
              <a:rPr lang="fr-CA" dirty="0" smtClean="0"/>
              <a:t>Indétermination du texte ≠ nombre infini d’interprétation (</a:t>
            </a:r>
            <a:r>
              <a:rPr lang="fr-CA" dirty="0" err="1" smtClean="0"/>
              <a:t>Iser</a:t>
            </a:r>
            <a:r>
              <a:rPr lang="fr-CA" dirty="0" smtClean="0"/>
              <a:t> </a:t>
            </a:r>
            <a:r>
              <a:rPr lang="fr-CA" dirty="0" smtClean="0">
                <a:latin typeface="ＭＳ ゴシック"/>
                <a:ea typeface="ＭＳ ゴシック"/>
                <a:cs typeface="ＭＳ ゴシック"/>
              </a:rPr>
              <a:t>≅</a:t>
            </a:r>
            <a:r>
              <a:rPr lang="fr-CA" dirty="0" smtClean="0"/>
              <a:t> Eco)</a:t>
            </a:r>
          </a:p>
          <a:p>
            <a:r>
              <a:rPr lang="fr-CA" dirty="0" smtClean="0"/>
              <a:t>Le texte fournit un mode d’emploi mais chaque lecteur prendra ces instructions en les appliquant différemment  </a:t>
            </a:r>
          </a:p>
          <a:p>
            <a:r>
              <a:rPr lang="fr-CA" dirty="0" smtClean="0"/>
              <a:t>D’où l’importance du concept de </a:t>
            </a:r>
            <a:r>
              <a:rPr lang="fr-CA" b="1" dirty="0" smtClean="0"/>
              <a:t>lecteur implicite</a:t>
            </a:r>
            <a:r>
              <a:rPr lang="fr-CA" dirty="0" smtClean="0"/>
              <a:t>: catégorie abstraite construite par le texte qui permet d’anticiper le destinateur. </a:t>
            </a:r>
          </a:p>
          <a:p>
            <a:r>
              <a:rPr lang="fr-CA" dirty="0" smtClean="0"/>
              <a:t>Dans les romans du XVIII ou XIX souvent l’écrivain s’adresse directement à son public idéal en définissant ainsi les caractères du lecteur implicite. </a:t>
            </a:r>
          </a:p>
          <a:p>
            <a:r>
              <a:rPr lang="fr-CA" dirty="0" smtClean="0"/>
              <a:t>Au XX c’est déjà plus rare. </a:t>
            </a:r>
          </a:p>
          <a:p>
            <a:r>
              <a:rPr lang="fr-CA" dirty="0" smtClean="0"/>
              <a:t>Tensions entre le textes, ses instructions plus ou moins explicites et le lecteur concret qui lira le texte sur la bases de ses propres connaissances, compétences, expériences, émotions. </a:t>
            </a:r>
            <a:endParaRPr lang="fr-CA" dirty="0"/>
          </a:p>
        </p:txBody>
      </p:sp>
    </p:spTree>
    <p:extLst>
      <p:ext uri="{BB962C8B-B14F-4D97-AF65-F5344CB8AC3E}">
        <p14:creationId xmlns:p14="http://schemas.microsoft.com/office/powerpoint/2010/main" val="76574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49895"/>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it-IT" b="1" dirty="0" smtClean="0"/>
              <a:t/>
            </a:r>
            <a:br>
              <a:rPr lang="it-IT" b="1" dirty="0" smtClean="0"/>
            </a:br>
            <a:r>
              <a:rPr lang="it-IT" b="1" dirty="0" smtClean="0"/>
              <a:t>3</a:t>
            </a:r>
            <a:r>
              <a:rPr lang="it-IT" b="1" dirty="0"/>
              <a:t>) </a:t>
            </a:r>
            <a:r>
              <a:rPr lang="it-IT" u="sng" dirty="0"/>
              <a:t>Reader-</a:t>
            </a:r>
            <a:r>
              <a:rPr lang="it-IT" u="sng" dirty="0" err="1"/>
              <a:t>Response</a:t>
            </a:r>
            <a:r>
              <a:rPr lang="it-IT" u="sng" dirty="0"/>
              <a:t> </a:t>
            </a:r>
            <a:r>
              <a:rPr lang="it-IT" u="sng" dirty="0" err="1"/>
              <a:t>Criticism</a:t>
            </a:r>
            <a:r>
              <a:rPr lang="it-IT" u="sng" dirty="0"/>
              <a:t> </a:t>
            </a:r>
            <a:r>
              <a:rPr lang="it-IT" dirty="0"/>
              <a:t/>
            </a:r>
            <a:br>
              <a:rPr lang="it-IT" dirty="0"/>
            </a:br>
            <a:endParaRPr lang="it-IT" dirty="0"/>
          </a:p>
        </p:txBody>
      </p:sp>
      <p:sp>
        <p:nvSpPr>
          <p:cNvPr id="3" name="Segnaposto contenuto 2"/>
          <p:cNvSpPr>
            <a:spLocks noGrp="1"/>
          </p:cNvSpPr>
          <p:nvPr>
            <p:ph idx="1"/>
          </p:nvPr>
        </p:nvSpPr>
        <p:spPr/>
        <p:txBody>
          <a:bodyPr>
            <a:normAutofit fontScale="85000" lnSpcReduction="10000"/>
          </a:bodyPr>
          <a:lstStyle/>
          <a:p>
            <a:r>
              <a:rPr lang="fr-CA" dirty="0" err="1" smtClean="0"/>
              <a:t>Jauss</a:t>
            </a:r>
            <a:r>
              <a:rPr lang="fr-CA" dirty="0" smtClean="0"/>
              <a:t> </a:t>
            </a:r>
            <a:r>
              <a:rPr lang="fr-CA" dirty="0" smtClean="0">
                <a:sym typeface="Wingdings"/>
              </a:rPr>
              <a:t> succès en Europe</a:t>
            </a:r>
          </a:p>
          <a:p>
            <a:r>
              <a:rPr lang="fr-CA" dirty="0" err="1" smtClean="0">
                <a:sym typeface="Wingdings"/>
              </a:rPr>
              <a:t>Iser</a:t>
            </a:r>
            <a:r>
              <a:rPr lang="fr-CA" dirty="0" smtClean="0">
                <a:sym typeface="Wingdings"/>
              </a:rPr>
              <a:t>  succès aux États-Unis</a:t>
            </a:r>
            <a:endParaRPr lang="fr-CA" dirty="0" smtClean="0"/>
          </a:p>
          <a:p>
            <a:r>
              <a:rPr lang="fr-CA" dirty="0" smtClean="0"/>
              <a:t>USA </a:t>
            </a:r>
            <a:r>
              <a:rPr lang="fr-CA" dirty="0" smtClean="0">
                <a:sym typeface="Wingdings"/>
              </a:rPr>
              <a:t></a:t>
            </a:r>
            <a:r>
              <a:rPr lang="fr-CA" dirty="0" smtClean="0"/>
              <a:t> </a:t>
            </a:r>
            <a:r>
              <a:rPr lang="fr-CA" u="sng" dirty="0" smtClean="0"/>
              <a:t>Reader-</a:t>
            </a:r>
            <a:r>
              <a:rPr lang="fr-CA" u="sng" dirty="0" err="1" smtClean="0"/>
              <a:t>Response</a:t>
            </a:r>
            <a:r>
              <a:rPr lang="fr-CA" u="sng" dirty="0" smtClean="0"/>
              <a:t> </a:t>
            </a:r>
            <a:r>
              <a:rPr lang="fr-CA" u="sng" dirty="0" err="1" smtClean="0"/>
              <a:t>Criticism</a:t>
            </a:r>
            <a:r>
              <a:rPr lang="fr-CA" u="sng" dirty="0" smtClean="0"/>
              <a:t> </a:t>
            </a:r>
            <a:r>
              <a:rPr lang="fr-CA" dirty="0" smtClean="0"/>
              <a:t>(préciser le rôle du lecteur dans la construction du sens) </a:t>
            </a:r>
          </a:p>
          <a:p>
            <a:r>
              <a:rPr lang="fr-CA" dirty="0" err="1" smtClean="0"/>
              <a:t>Post-structuralistes</a:t>
            </a:r>
            <a:r>
              <a:rPr lang="fr-CA" dirty="0" smtClean="0"/>
              <a:t> radicaux = le lecteur construit le sens d’un texte </a:t>
            </a:r>
          </a:p>
          <a:p>
            <a:r>
              <a:rPr lang="fr-CA" b="1" cap="small" dirty="0" smtClean="0"/>
              <a:t>Harold Bloom:</a:t>
            </a:r>
            <a:r>
              <a:rPr lang="fr-CA" dirty="0" smtClean="0"/>
              <a:t> devant un texte nous nous demandons pas quelle est la lecture la plus correcte, mais quels usages nous pouvons en faire. Le lecteur ne doit pas interpréter le texte mais réagir au texte se laisser provoquer par le texte. </a:t>
            </a:r>
            <a:endParaRPr lang="fr-CA" dirty="0"/>
          </a:p>
        </p:txBody>
      </p:sp>
    </p:spTree>
    <p:extLst>
      <p:ext uri="{BB962C8B-B14F-4D97-AF65-F5344CB8AC3E}">
        <p14:creationId xmlns:p14="http://schemas.microsoft.com/office/powerpoint/2010/main" val="1667612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01180"/>
            <a:ext cx="8229600" cy="5424983"/>
          </a:xfrm>
        </p:spPr>
        <p:txBody>
          <a:bodyPr>
            <a:normAutofit/>
          </a:bodyPr>
          <a:lstStyle/>
          <a:p>
            <a:r>
              <a:rPr lang="fr-CA" b="1" cap="small" dirty="0" smtClean="0"/>
              <a:t>Stanley Fish, </a:t>
            </a:r>
            <a:r>
              <a:rPr lang="fr-CA" b="1" i="1" dirty="0" smtClean="0"/>
              <a:t>Is There a </a:t>
            </a:r>
            <a:r>
              <a:rPr lang="fr-CA" b="1" i="1" dirty="0" err="1" smtClean="0"/>
              <a:t>Text</a:t>
            </a:r>
            <a:r>
              <a:rPr lang="fr-CA" b="1" i="1" dirty="0" smtClean="0"/>
              <a:t> in This Class? </a:t>
            </a:r>
            <a:r>
              <a:rPr lang="fr-CA" b="1" dirty="0" smtClean="0"/>
              <a:t>(1980)</a:t>
            </a:r>
            <a:r>
              <a:rPr lang="fr-CA" b="1" i="1" dirty="0" smtClean="0"/>
              <a:t> </a:t>
            </a:r>
          </a:p>
          <a:p>
            <a:r>
              <a:rPr lang="fr-CA" dirty="0" smtClean="0"/>
              <a:t>“l’interprétation n’est pas l’art d’analyser les sens, mais de les construire. Les ‘interprètes‘ ne décodent pas les poèmes, ils les construisent. </a:t>
            </a:r>
          </a:p>
          <a:p>
            <a:r>
              <a:rPr lang="fr-CA" dirty="0" smtClean="0"/>
              <a:t>Mais les lecteurs ne sont pas « libres », ils sont toujours conditionnés? Mais par quoi alors?</a:t>
            </a:r>
          </a:p>
          <a:p>
            <a:r>
              <a:rPr lang="fr-CA" dirty="0" smtClean="0"/>
              <a:t>Pas les préjudices sociaux, politiques, culturels de leur propre communauté d’appartenance</a:t>
            </a:r>
            <a:endParaRPr lang="fr-CA" dirty="0"/>
          </a:p>
        </p:txBody>
      </p:sp>
    </p:spTree>
    <p:extLst>
      <p:ext uri="{BB962C8B-B14F-4D97-AF65-F5344CB8AC3E}">
        <p14:creationId xmlns:p14="http://schemas.microsoft.com/office/powerpoint/2010/main" val="713340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65776"/>
            <a:ext cx="8229600" cy="5160387"/>
          </a:xfrm>
        </p:spPr>
        <p:txBody>
          <a:bodyPr>
            <a:normAutofit fontScale="92500" lnSpcReduction="10000"/>
          </a:bodyPr>
          <a:lstStyle/>
          <a:p>
            <a:r>
              <a:rPr lang="fr-CA" b="1" dirty="0" smtClean="0"/>
              <a:t>2) </a:t>
            </a:r>
            <a:r>
              <a:rPr lang="fr-CA" b="1" dirty="0"/>
              <a:t>é</a:t>
            </a:r>
            <a:r>
              <a:rPr lang="fr-CA" b="1" dirty="0" smtClean="0"/>
              <a:t>crivain indien </a:t>
            </a:r>
            <a:r>
              <a:rPr lang="fr-CA" b="1" cap="small" dirty="0" smtClean="0"/>
              <a:t>R. K. </a:t>
            </a:r>
            <a:r>
              <a:rPr lang="fr-CA" b="1" cap="small" dirty="0" err="1" smtClean="0"/>
              <a:t>Narayan</a:t>
            </a:r>
            <a:r>
              <a:rPr lang="fr-CA" b="1" dirty="0" smtClean="0"/>
              <a:t> dans un livre intitulé  « L’enseignant d’anglais »</a:t>
            </a:r>
            <a:r>
              <a:rPr lang="fr-CA" dirty="0" smtClean="0"/>
              <a:t>: une femme demande à son mari de lui écrire un poème; il le fait, elle trouve ses vers émouvants. Mais enfin elle découvre que son mari avait recopié les vers d’un poème de </a:t>
            </a:r>
            <a:r>
              <a:rPr lang="fr-CA" dirty="0" err="1" smtClean="0"/>
              <a:t>Worsdworth</a:t>
            </a:r>
            <a:r>
              <a:rPr lang="fr-CA" dirty="0" smtClean="0"/>
              <a:t>. Elle lui demande alors s’il n’a pas honte. Sa réponse: « Non, mon poème est complètement différent. Lui, il avait écrit sur quelqu’un d’autre par rapport à mon sujet ». </a:t>
            </a:r>
          </a:p>
          <a:p>
            <a:r>
              <a:rPr lang="fr-CA" dirty="0" smtClean="0"/>
              <a:t>Quel est le sens de ce deuxième paradoxe. </a:t>
            </a:r>
            <a:endParaRPr lang="fr-CA" dirty="0"/>
          </a:p>
        </p:txBody>
      </p:sp>
    </p:spTree>
    <p:extLst>
      <p:ext uri="{BB962C8B-B14F-4D97-AF65-F5344CB8AC3E}">
        <p14:creationId xmlns:p14="http://schemas.microsoft.com/office/powerpoint/2010/main" val="3095447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fr-CA" u="sng" cap="small" dirty="0" smtClean="0"/>
              <a:t>Problèmes de cette approche</a:t>
            </a:r>
            <a:endParaRPr lang="fr-CA" dirty="0"/>
          </a:p>
        </p:txBody>
      </p:sp>
      <p:sp>
        <p:nvSpPr>
          <p:cNvPr id="3" name="Segnaposto contenuto 2"/>
          <p:cNvSpPr>
            <a:spLocks noGrp="1"/>
          </p:cNvSpPr>
          <p:nvPr>
            <p:ph idx="1"/>
          </p:nvPr>
        </p:nvSpPr>
        <p:spPr>
          <a:xfrm>
            <a:off x="457200" y="1600200"/>
            <a:ext cx="8229600" cy="4829485"/>
          </a:xfrm>
        </p:spPr>
        <p:txBody>
          <a:bodyPr>
            <a:normAutofit fontScale="85000" lnSpcReduction="10000"/>
          </a:bodyPr>
          <a:lstStyle/>
          <a:p>
            <a:r>
              <a:rPr lang="fr-CA" dirty="0" smtClean="0"/>
              <a:t>1) le texte n’est pas valorisé. Il y a quand même la possibilité de distinguer entre l’</a:t>
            </a:r>
            <a:r>
              <a:rPr lang="fr-CA" b="1" dirty="0" smtClean="0"/>
              <a:t>usage</a:t>
            </a:r>
            <a:r>
              <a:rPr lang="fr-CA" dirty="0" smtClean="0"/>
              <a:t> d’un texte et l’</a:t>
            </a:r>
            <a:r>
              <a:rPr lang="fr-CA" b="1" dirty="0" smtClean="0"/>
              <a:t>interprétation</a:t>
            </a:r>
            <a:r>
              <a:rPr lang="fr-CA" dirty="0" smtClean="0"/>
              <a:t> du même. </a:t>
            </a:r>
          </a:p>
          <a:p>
            <a:r>
              <a:rPr lang="fr-CA" dirty="0" smtClean="0"/>
              <a:t>2) Selon Fish en lisant nous ne faisons pas d’autre chose que de lire/chercher ce que nous savons déjà: mais les textes – peut-on se </a:t>
            </a:r>
            <a:r>
              <a:rPr lang="fr-CA" dirty="0"/>
              <a:t>demander </a:t>
            </a:r>
            <a:r>
              <a:rPr lang="fr-CA" dirty="0" smtClean="0"/>
              <a:t>– servent exclusivement à confirmer nos présupposés ou bien ils contribuent aussi à les changer? </a:t>
            </a:r>
          </a:p>
          <a:p>
            <a:r>
              <a:rPr lang="fr-CA" dirty="0" smtClean="0"/>
              <a:t>3) communautés d’appartenance (travail, orientation sexuelle, religieuse, appartenance ethnique, </a:t>
            </a:r>
            <a:r>
              <a:rPr lang="fr-CA" dirty="0" err="1" smtClean="0"/>
              <a:t>etc</a:t>
            </a:r>
            <a:r>
              <a:rPr lang="fr-CA" dirty="0" smtClean="0"/>
              <a:t>) vs. lecture en tant que moment de des-identification par rapport à ces appartenances</a:t>
            </a:r>
            <a:endParaRPr lang="fr-CA" dirty="0"/>
          </a:p>
        </p:txBody>
      </p:sp>
    </p:spTree>
    <p:extLst>
      <p:ext uri="{BB962C8B-B14F-4D97-AF65-F5344CB8AC3E}">
        <p14:creationId xmlns:p14="http://schemas.microsoft.com/office/powerpoint/2010/main" val="1559520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1309558"/>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it-IT" b="1" dirty="0" smtClean="0"/>
              <a:t/>
            </a:r>
            <a:br>
              <a:rPr lang="it-IT" b="1" dirty="0" smtClean="0"/>
            </a:br>
            <a:r>
              <a:rPr lang="it-IT" b="1" dirty="0" smtClean="0"/>
              <a:t>4</a:t>
            </a:r>
            <a:r>
              <a:rPr lang="it-IT" b="1" dirty="0"/>
              <a:t>) </a:t>
            </a:r>
            <a:r>
              <a:rPr lang="it-IT" b="1" dirty="0" smtClean="0"/>
              <a:t>Umberto Eco (</a:t>
            </a:r>
            <a:r>
              <a:rPr lang="it-IT" b="1" dirty="0"/>
              <a:t>1932-2016)</a:t>
            </a:r>
            <a:r>
              <a:rPr lang="it-IT" dirty="0"/>
              <a:t/>
            </a:r>
            <a:br>
              <a:rPr lang="it-IT" dirty="0"/>
            </a:br>
            <a:endParaRPr lang="it-IT" dirty="0"/>
          </a:p>
        </p:txBody>
      </p:sp>
      <p:sp>
        <p:nvSpPr>
          <p:cNvPr id="3" name="Segnaposto contenuto 2"/>
          <p:cNvSpPr>
            <a:spLocks noGrp="1"/>
          </p:cNvSpPr>
          <p:nvPr>
            <p:ph idx="1"/>
          </p:nvPr>
        </p:nvSpPr>
        <p:spPr>
          <a:xfrm>
            <a:off x="457200" y="1417638"/>
            <a:ext cx="8229600" cy="5337348"/>
          </a:xfrm>
        </p:spPr>
        <p:txBody>
          <a:bodyPr>
            <a:noAutofit/>
          </a:bodyPr>
          <a:lstStyle/>
          <a:p>
            <a:r>
              <a:rPr lang="fr-CA" sz="2000" dirty="0" smtClean="0"/>
              <a:t>Umberto Eco: théorie de la lecture </a:t>
            </a:r>
          </a:p>
          <a:p>
            <a:r>
              <a:rPr lang="fr-CA" sz="2000" dirty="0" smtClean="0"/>
              <a:t>A la différence des américains, il s’oppose à la dérive interprétative, à la liberté absolue des lecteurs et soutient en revanche que le texte nous donne des points de repères qui limitent notre liberté.  </a:t>
            </a:r>
          </a:p>
          <a:p>
            <a:r>
              <a:rPr lang="fr-CA" sz="2000" dirty="0" smtClean="0"/>
              <a:t>Umberto Eco, comme </a:t>
            </a:r>
            <a:r>
              <a:rPr lang="fr-CA" sz="2000" dirty="0" err="1" smtClean="0"/>
              <a:t>Iser</a:t>
            </a:r>
            <a:r>
              <a:rPr lang="fr-CA" sz="2000" dirty="0" smtClean="0"/>
              <a:t>, insiste sur le rôle incontournable du lecteur dans la construction du sens mais il veut mettre des limites à l’arbitre de l’</a:t>
            </a:r>
            <a:r>
              <a:rPr lang="fr-CA" sz="2000" dirty="0" err="1" smtClean="0"/>
              <a:t>interprération</a:t>
            </a:r>
            <a:r>
              <a:rPr lang="fr-CA" sz="2000" dirty="0" smtClean="0"/>
              <a:t>  </a:t>
            </a:r>
          </a:p>
          <a:p>
            <a:r>
              <a:rPr lang="fr-CA" sz="2000" dirty="0" smtClean="0"/>
              <a:t>Eco: ‘Il </a:t>
            </a:r>
            <a:r>
              <a:rPr lang="fr-CA" sz="2000" dirty="0" err="1" smtClean="0"/>
              <a:t>testo</a:t>
            </a:r>
            <a:r>
              <a:rPr lang="fr-CA" sz="2000" dirty="0" smtClean="0"/>
              <a:t> </a:t>
            </a:r>
            <a:r>
              <a:rPr lang="fr-CA" sz="2000" dirty="0" err="1" smtClean="0"/>
              <a:t>è</a:t>
            </a:r>
            <a:r>
              <a:rPr lang="fr-CA" sz="2000" dirty="0" smtClean="0"/>
              <a:t> </a:t>
            </a:r>
            <a:r>
              <a:rPr lang="fr-CA" sz="2000" dirty="0" err="1" smtClean="0"/>
              <a:t>una</a:t>
            </a:r>
            <a:r>
              <a:rPr lang="fr-CA" sz="2000" dirty="0" smtClean="0"/>
              <a:t> </a:t>
            </a:r>
            <a:r>
              <a:rPr lang="fr-CA" sz="2000" dirty="0" err="1" smtClean="0"/>
              <a:t>macchina</a:t>
            </a:r>
            <a:r>
              <a:rPr lang="fr-CA" sz="2000" dirty="0" smtClean="0"/>
              <a:t> </a:t>
            </a:r>
            <a:r>
              <a:rPr lang="fr-CA" sz="2000" dirty="0" err="1" smtClean="0"/>
              <a:t>pigra</a:t>
            </a:r>
            <a:r>
              <a:rPr lang="fr-CA" sz="2000" dirty="0" smtClean="0"/>
              <a:t> </a:t>
            </a:r>
            <a:r>
              <a:rPr lang="fr-CA" sz="2000" dirty="0" err="1" smtClean="0"/>
              <a:t>che</a:t>
            </a:r>
            <a:r>
              <a:rPr lang="fr-CA" sz="2000" dirty="0" smtClean="0"/>
              <a:t> </a:t>
            </a:r>
            <a:r>
              <a:rPr lang="fr-CA" sz="2000" dirty="0" err="1" smtClean="0"/>
              <a:t>esige</a:t>
            </a:r>
            <a:r>
              <a:rPr lang="fr-CA" sz="2000" dirty="0" smtClean="0"/>
              <a:t> dal </a:t>
            </a:r>
            <a:r>
              <a:rPr lang="fr-CA" sz="2000" dirty="0" err="1" smtClean="0"/>
              <a:t>lettore</a:t>
            </a:r>
            <a:r>
              <a:rPr lang="fr-CA" sz="2000" dirty="0" smtClean="0"/>
              <a:t> </a:t>
            </a:r>
            <a:r>
              <a:rPr lang="fr-CA" sz="2000" dirty="0" err="1" smtClean="0"/>
              <a:t>una</a:t>
            </a:r>
            <a:r>
              <a:rPr lang="fr-CA" sz="2000" dirty="0" smtClean="0"/>
              <a:t> un </a:t>
            </a:r>
            <a:r>
              <a:rPr lang="fr-CA" sz="2000" dirty="0" err="1" smtClean="0"/>
              <a:t>fiero</a:t>
            </a:r>
            <a:r>
              <a:rPr lang="fr-CA" sz="2000" dirty="0" smtClean="0"/>
              <a:t> </a:t>
            </a:r>
            <a:r>
              <a:rPr lang="fr-CA" sz="2000" dirty="0" err="1" smtClean="0"/>
              <a:t>lavoro</a:t>
            </a:r>
            <a:r>
              <a:rPr lang="fr-CA" sz="2000" dirty="0" smtClean="0"/>
              <a:t> </a:t>
            </a:r>
            <a:r>
              <a:rPr lang="fr-CA" sz="2000" dirty="0" err="1" smtClean="0"/>
              <a:t>cooperativo</a:t>
            </a:r>
            <a:r>
              <a:rPr lang="fr-CA" sz="2000" dirty="0" smtClean="0"/>
              <a:t> per </a:t>
            </a:r>
            <a:r>
              <a:rPr lang="fr-CA" sz="2000" dirty="0" err="1" smtClean="0"/>
              <a:t>riempire</a:t>
            </a:r>
            <a:r>
              <a:rPr lang="fr-CA" sz="2000" dirty="0" smtClean="0"/>
              <a:t> </a:t>
            </a:r>
            <a:r>
              <a:rPr lang="fr-CA" sz="2000" dirty="0" err="1" smtClean="0"/>
              <a:t>gli</a:t>
            </a:r>
            <a:r>
              <a:rPr lang="fr-CA" sz="2000" dirty="0" smtClean="0"/>
              <a:t> </a:t>
            </a:r>
            <a:r>
              <a:rPr lang="fr-CA" sz="2000" dirty="0" err="1" smtClean="0"/>
              <a:t>spazi</a:t>
            </a:r>
            <a:r>
              <a:rPr lang="fr-CA" sz="2000" dirty="0" smtClean="0"/>
              <a:t> di non-</a:t>
            </a:r>
            <a:r>
              <a:rPr lang="fr-CA" sz="2000" dirty="0" err="1" smtClean="0"/>
              <a:t>detto</a:t>
            </a:r>
            <a:r>
              <a:rPr lang="fr-CA" sz="2000" dirty="0" smtClean="0"/>
              <a:t> o di </a:t>
            </a:r>
            <a:r>
              <a:rPr lang="fr-CA" sz="2000" dirty="0" err="1" smtClean="0"/>
              <a:t>già</a:t>
            </a:r>
            <a:r>
              <a:rPr lang="fr-CA" sz="2000" dirty="0" smtClean="0"/>
              <a:t> </a:t>
            </a:r>
            <a:r>
              <a:rPr lang="fr-CA" sz="2000" dirty="0" err="1" smtClean="0"/>
              <a:t>detto</a:t>
            </a:r>
            <a:r>
              <a:rPr lang="fr-CA" sz="2000" dirty="0" smtClean="0"/>
              <a:t> </a:t>
            </a:r>
            <a:r>
              <a:rPr lang="fr-CA" sz="2000" dirty="0" err="1" smtClean="0"/>
              <a:t>rimasti</a:t>
            </a:r>
            <a:r>
              <a:rPr lang="fr-CA" sz="2000" dirty="0" smtClean="0"/>
              <a:t> per </a:t>
            </a:r>
            <a:r>
              <a:rPr lang="fr-CA" sz="2000" dirty="0" err="1" smtClean="0"/>
              <a:t>così</a:t>
            </a:r>
            <a:r>
              <a:rPr lang="fr-CA" sz="2000" dirty="0" smtClean="0"/>
              <a:t> dire in </a:t>
            </a:r>
            <a:r>
              <a:rPr lang="fr-CA" sz="2000" dirty="0" err="1" smtClean="0"/>
              <a:t>bianco</a:t>
            </a:r>
            <a:r>
              <a:rPr lang="fr-CA" sz="2000" dirty="0" smtClean="0"/>
              <a:t>‘</a:t>
            </a:r>
          </a:p>
          <a:p>
            <a:r>
              <a:rPr lang="fr-CA" sz="2000" dirty="0" smtClean="0"/>
              <a:t>Le texte a un nombre élevé de sens mais non pas infini. Le lecteur construit le sens ensemble avec l’auteur implicite, en suivant les indication su lecteur modèle (lecteur implicite – </a:t>
            </a:r>
            <a:r>
              <a:rPr lang="fr-CA" sz="2000" dirty="0" err="1" smtClean="0"/>
              <a:t>Iser</a:t>
            </a:r>
            <a:r>
              <a:rPr lang="fr-CA" sz="2000" dirty="0" smtClean="0"/>
              <a:t>) </a:t>
            </a:r>
          </a:p>
          <a:p>
            <a:r>
              <a:rPr lang="fr-CA" sz="2000" dirty="0" smtClean="0"/>
              <a:t>Même si l’approche de Eco parvient à des résultants semblables à ceux de </a:t>
            </a:r>
            <a:r>
              <a:rPr lang="fr-CA" sz="2000" dirty="0" err="1" smtClean="0"/>
              <a:t>Iser</a:t>
            </a:r>
            <a:r>
              <a:rPr lang="fr-CA" sz="2000" smtClean="0"/>
              <a:t>, </a:t>
            </a:r>
            <a:r>
              <a:rPr lang="fr-CA" sz="2000" smtClean="0"/>
              <a:t>ses </a:t>
            </a:r>
            <a:r>
              <a:rPr lang="fr-CA" sz="2000" dirty="0" smtClean="0"/>
              <a:t>points de départ sont différents (non pas la phénoménologie, mais plutôt la sémiotique). </a:t>
            </a:r>
            <a:endParaRPr lang="fr-CA" sz="2000" dirty="0"/>
          </a:p>
        </p:txBody>
      </p:sp>
    </p:spTree>
    <p:extLst>
      <p:ext uri="{BB962C8B-B14F-4D97-AF65-F5344CB8AC3E}">
        <p14:creationId xmlns:p14="http://schemas.microsoft.com/office/powerpoint/2010/main" val="1629183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r>
              <a:rPr lang="it-IT" sz="3000" dirty="0"/>
              <a:t> </a:t>
            </a:r>
            <a:br>
              <a:rPr lang="it-IT" sz="3000" dirty="0"/>
            </a:br>
            <a:r>
              <a:rPr lang="it-IT" sz="3000" dirty="0" smtClean="0"/>
              <a:t>Umberto Eco, </a:t>
            </a:r>
            <a:r>
              <a:rPr lang="it-IT" sz="3000" i="1" u="sng" dirty="0" err="1" smtClean="0"/>
              <a:t>Lector</a:t>
            </a:r>
            <a:r>
              <a:rPr lang="it-IT" sz="3000" i="1" u="sng" dirty="0" smtClean="0"/>
              <a:t> </a:t>
            </a:r>
            <a:r>
              <a:rPr lang="it-IT" sz="3000" i="1" u="sng" dirty="0"/>
              <a:t>in </a:t>
            </a:r>
            <a:r>
              <a:rPr lang="it-IT" sz="3000" i="1" u="sng" dirty="0" smtClean="0"/>
              <a:t>fabula</a:t>
            </a:r>
            <a:r>
              <a:rPr lang="it-IT" sz="3000" u="sng" dirty="0" smtClean="0"/>
              <a:t>, </a:t>
            </a:r>
            <a:r>
              <a:rPr lang="it-IT" sz="3000" u="sng" dirty="0"/>
              <a:t>1979</a:t>
            </a:r>
            <a:r>
              <a:rPr lang="it-IT" sz="3000" dirty="0"/>
              <a:t/>
            </a:r>
            <a:br>
              <a:rPr lang="it-IT" sz="3000" dirty="0"/>
            </a:br>
            <a:endParaRPr lang="it-IT" sz="3000" dirty="0"/>
          </a:p>
        </p:txBody>
      </p:sp>
      <p:sp>
        <p:nvSpPr>
          <p:cNvPr id="3" name="Segnaposto contenuto 2"/>
          <p:cNvSpPr>
            <a:spLocks noGrp="1"/>
          </p:cNvSpPr>
          <p:nvPr>
            <p:ph idx="1"/>
          </p:nvPr>
        </p:nvSpPr>
        <p:spPr>
          <a:xfrm>
            <a:off x="457200" y="1513117"/>
            <a:ext cx="8229600" cy="5160809"/>
          </a:xfrm>
        </p:spPr>
        <p:txBody>
          <a:bodyPr>
            <a:normAutofit fontScale="62500" lnSpcReduction="20000"/>
          </a:bodyPr>
          <a:lstStyle/>
          <a:p>
            <a:r>
              <a:rPr lang="fr-CA" dirty="0" smtClean="0"/>
              <a:t>Le lecteur n’est pas passif, il doit coopérer activement à la construction du sens </a:t>
            </a:r>
          </a:p>
          <a:p>
            <a:r>
              <a:rPr lang="fr-CA" dirty="0" smtClean="0"/>
              <a:t>La coopération du lecteur oscille entre la « fidélité » et la « liberté ». </a:t>
            </a:r>
          </a:p>
          <a:p>
            <a:r>
              <a:rPr lang="fr-CA" dirty="0" smtClean="0"/>
              <a:t>Le texte est une « machine paresseuse » (« </a:t>
            </a:r>
            <a:r>
              <a:rPr lang="fr-CA" dirty="0" err="1" smtClean="0"/>
              <a:t>macchina</a:t>
            </a:r>
            <a:r>
              <a:rPr lang="fr-CA" dirty="0" smtClean="0"/>
              <a:t> </a:t>
            </a:r>
            <a:r>
              <a:rPr lang="fr-CA" dirty="0" err="1" smtClean="0"/>
              <a:t>pigra</a:t>
            </a:r>
            <a:r>
              <a:rPr lang="fr-CA" dirty="0" smtClean="0"/>
              <a:t> ») : il est fait d’espaces de « non-dit »: non-dit signifie « ce qui ne se manifeste pas à la surface au niveau de l’expression »: c’est précisément ce « non-dit » qui doit être actualisé par le lecteur au niveau du contenu</a:t>
            </a:r>
          </a:p>
          <a:p>
            <a:r>
              <a:rPr lang="fr-CA" dirty="0" smtClean="0"/>
              <a:t>Il y a des œuvres ouvertes et des œuvres fermées: les premières encouragent la liberté interprétative du lecteur   </a:t>
            </a:r>
          </a:p>
          <a:p>
            <a:r>
              <a:rPr lang="fr-CA" dirty="0" smtClean="0"/>
              <a:t>Le lecteur modèle dont parle Umberto Eco n’est pas une personne, un sujet empirique, mais une stratégie textuelle, construite par le texte. Chaque texte prévoit ses propres lecteurs par le biais de sa propre structure formelle (destinateur empirique – auteur modèle / lecteur modèle – destinataire empirique)</a:t>
            </a:r>
          </a:p>
          <a:p>
            <a:r>
              <a:rPr lang="fr-CA" dirty="0" smtClean="0"/>
              <a:t>La structure d’interpellation du texte est parfois explicite (préfaces, introductions, incipit) – pacte avec le lecteur </a:t>
            </a:r>
            <a:endParaRPr lang="fr-CA" dirty="0"/>
          </a:p>
        </p:txBody>
      </p:sp>
    </p:spTree>
    <p:extLst>
      <p:ext uri="{BB962C8B-B14F-4D97-AF65-F5344CB8AC3E}">
        <p14:creationId xmlns:p14="http://schemas.microsoft.com/office/powerpoint/2010/main" val="2308937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55652"/>
            <a:ext cx="8229600" cy="5570511"/>
          </a:xfrm>
        </p:spPr>
        <p:txBody>
          <a:bodyPr>
            <a:normAutofit fontScale="77500" lnSpcReduction="20000"/>
          </a:bodyPr>
          <a:lstStyle/>
          <a:p>
            <a:r>
              <a:rPr lang="it-IT" dirty="0" smtClean="0"/>
              <a:t>Umberto Eco: </a:t>
            </a:r>
            <a:r>
              <a:rPr lang="it-IT" dirty="0"/>
              <a:t>“Per organizzare la propria strategia testuale un autore deve riferirsi a una serie di competenze (…) che conferiscano contenuto alle espressioni che usa. Egli deve assumere che l’insieme di competenze a cui si riferisce sia lo stesso. </a:t>
            </a:r>
            <a:r>
              <a:rPr lang="it-IT" u="sng" dirty="0"/>
              <a:t>Pertanto prevede un lettore modello capace di cooperare all’attualizzazione testuale</a:t>
            </a:r>
            <a:r>
              <a:rPr lang="it-IT" dirty="0"/>
              <a:t> come egli, l’autore, pensava, e di muoversi interpretativamente così come egli si è mosso generativamente. I mezzi sono molti: </a:t>
            </a:r>
            <a:r>
              <a:rPr lang="it-IT" u="sng" dirty="0"/>
              <a:t>la scelta di una lingua (…), la scelta di un tipo di enciclopedia (se inizio un testo con “come è chiaramente spiegato nella prima </a:t>
            </a:r>
            <a:r>
              <a:rPr lang="it-IT" i="1" u="sng" dirty="0"/>
              <a:t>Critica” </a:t>
            </a:r>
            <a:r>
              <a:rPr lang="it-IT" u="sng" dirty="0"/>
              <a:t>ho già ristretto, e assai corporativamente, l’immagine del mio Lettore modello), la scelta di un dato patrimonio lessicale e stilistico … Posso fornire segnali di genere che selezionano l’udienza: “Cari bambini, c’era una volta in un paese lontano”, posso restringere il campo geografico: “Amici, romani, concittadini” </a:t>
            </a:r>
            <a:r>
              <a:rPr lang="it-IT" dirty="0"/>
              <a:t>(p. 55) </a:t>
            </a:r>
          </a:p>
          <a:p>
            <a:endParaRPr lang="it-IT" dirty="0"/>
          </a:p>
        </p:txBody>
      </p:sp>
    </p:spTree>
    <p:extLst>
      <p:ext uri="{BB962C8B-B14F-4D97-AF65-F5344CB8AC3E}">
        <p14:creationId xmlns:p14="http://schemas.microsoft.com/office/powerpoint/2010/main" val="16869781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9538"/>
            <a:ext cx="8229600" cy="617020"/>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it-IT" sz="3000" b="1" u="sng" dirty="0" smtClean="0"/>
              <a:t/>
            </a:r>
            <a:br>
              <a:rPr lang="it-IT" sz="3000" b="1" u="sng" dirty="0" smtClean="0"/>
            </a:br>
            <a:r>
              <a:rPr lang="it-IT" sz="3000" b="1" u="sng" dirty="0" smtClean="0"/>
              <a:t>Umberto Eco, </a:t>
            </a:r>
            <a:r>
              <a:rPr lang="it-IT" sz="3000" b="1" i="1" u="sng" dirty="0" err="1" smtClean="0"/>
              <a:t>Les</a:t>
            </a:r>
            <a:r>
              <a:rPr lang="it-IT" sz="3000" b="1" i="1" u="sng" dirty="0" smtClean="0"/>
              <a:t> </a:t>
            </a:r>
            <a:r>
              <a:rPr lang="it-IT" sz="3000" b="1" i="1" u="sng" dirty="0" err="1" smtClean="0"/>
              <a:t>limites</a:t>
            </a:r>
            <a:r>
              <a:rPr lang="it-IT" sz="3000" b="1" i="1" u="sng" dirty="0" smtClean="0"/>
              <a:t> de l’</a:t>
            </a:r>
            <a:r>
              <a:rPr lang="it-IT" sz="3000" b="1" i="1" u="sng" dirty="0" err="1" smtClean="0"/>
              <a:t>interprétation</a:t>
            </a:r>
            <a:r>
              <a:rPr lang="it-IT" sz="3000" b="1" u="sng" dirty="0" smtClean="0"/>
              <a:t>, </a:t>
            </a:r>
            <a:r>
              <a:rPr lang="it-IT" sz="3000" b="1" u="sng" dirty="0"/>
              <a:t>1980</a:t>
            </a:r>
            <a:r>
              <a:rPr lang="it-IT" sz="3000" dirty="0"/>
              <a:t/>
            </a:r>
            <a:br>
              <a:rPr lang="it-IT" sz="3000" dirty="0"/>
            </a:br>
            <a:endParaRPr lang="it-IT" sz="3000" dirty="0"/>
          </a:p>
        </p:txBody>
      </p:sp>
      <p:sp>
        <p:nvSpPr>
          <p:cNvPr id="3" name="Segnaposto contenuto 2"/>
          <p:cNvSpPr>
            <a:spLocks noGrp="1"/>
          </p:cNvSpPr>
          <p:nvPr>
            <p:ph idx="1"/>
          </p:nvPr>
        </p:nvSpPr>
        <p:spPr>
          <a:xfrm>
            <a:off x="457200" y="905168"/>
            <a:ext cx="8229600" cy="5736194"/>
          </a:xfrm>
        </p:spPr>
        <p:txBody>
          <a:bodyPr>
            <a:normAutofit fontScale="70000" lnSpcReduction="20000"/>
          </a:bodyPr>
          <a:lstStyle/>
          <a:p>
            <a:r>
              <a:rPr lang="fr-CA" dirty="0" smtClean="0"/>
              <a:t>Changement de paradigme à la fin des années 1960 comme réaction au structuralisme et à l’idée de l’autonomie du texte </a:t>
            </a:r>
            <a:r>
              <a:rPr lang="fr-CA" dirty="0" smtClean="0">
                <a:sym typeface="Wingdings"/>
              </a:rPr>
              <a:t> nouveaux courants critiques attentifs au rôle du public et du lecteur</a:t>
            </a:r>
            <a:endParaRPr lang="fr-CA" dirty="0" smtClean="0"/>
          </a:p>
          <a:p>
            <a:r>
              <a:rPr lang="fr-CA" dirty="0" smtClean="0"/>
              <a:t>Quatre courants principaux : </a:t>
            </a:r>
          </a:p>
          <a:p>
            <a:r>
              <a:rPr lang="fr-CA" dirty="0" smtClean="0"/>
              <a:t>1) sociologie de la littérature: le lecteur est considéré en tant que public. Le problème du sens du texte est mis de coté. On identifie les usages du texte au fil du temps. </a:t>
            </a:r>
          </a:p>
          <a:p>
            <a:r>
              <a:rPr lang="fr-CA" dirty="0" smtClean="0"/>
              <a:t>2) esthétique de la réception </a:t>
            </a:r>
            <a:r>
              <a:rPr lang="fr-CA" u="sng" dirty="0" smtClean="0"/>
              <a:t>(</a:t>
            </a:r>
            <a:r>
              <a:rPr lang="fr-CA" u="sng" dirty="0" err="1" smtClean="0"/>
              <a:t>Jauss</a:t>
            </a:r>
            <a:r>
              <a:rPr lang="fr-CA" dirty="0" smtClean="0"/>
              <a:t>): le lecteur est la communauté des lecteurs qui ont enrichi le texte avec des interprétations différentes. Cette approche se concentre sur le rapport entre l’œuvre et l’horizon d’attente. </a:t>
            </a:r>
          </a:p>
          <a:p>
            <a:r>
              <a:rPr lang="fr-CA" dirty="0" smtClean="0"/>
              <a:t>3) sémiotique de l’interprétation (théorie du lecteur modèle ou implicite)</a:t>
            </a:r>
          </a:p>
          <a:p>
            <a:r>
              <a:rPr lang="fr-CA" dirty="0" smtClean="0"/>
              <a:t>4) </a:t>
            </a:r>
            <a:r>
              <a:rPr lang="fr-CA" u="sng" dirty="0" err="1" smtClean="0"/>
              <a:t>reader-oriented</a:t>
            </a:r>
            <a:r>
              <a:rPr lang="fr-CA" u="sng" dirty="0" smtClean="0"/>
              <a:t> </a:t>
            </a:r>
            <a:r>
              <a:rPr lang="fr-CA" u="sng" dirty="0" err="1" smtClean="0"/>
              <a:t>criticism</a:t>
            </a:r>
            <a:r>
              <a:rPr lang="fr-CA" u="sng" dirty="0" smtClean="0"/>
              <a:t> </a:t>
            </a:r>
            <a:r>
              <a:rPr lang="fr-CA" dirty="0" smtClean="0"/>
              <a:t>et théories de la déconstruction (à la différence des précédentes, elles mettent l’accent sur l’initiative du destinataire et l’</a:t>
            </a:r>
            <a:r>
              <a:rPr lang="fr-CA" dirty="0" err="1" smtClean="0"/>
              <a:t>ambiguité</a:t>
            </a:r>
            <a:r>
              <a:rPr lang="fr-CA" dirty="0" smtClean="0"/>
              <a:t> irréductible du texte)</a:t>
            </a:r>
          </a:p>
          <a:p>
            <a:endParaRPr lang="fr-CA" dirty="0"/>
          </a:p>
        </p:txBody>
      </p:sp>
    </p:spTree>
    <p:extLst>
      <p:ext uri="{BB962C8B-B14F-4D97-AF65-F5344CB8AC3E}">
        <p14:creationId xmlns:p14="http://schemas.microsoft.com/office/powerpoint/2010/main" val="3568352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29192"/>
            <a:ext cx="8229600" cy="5596971"/>
          </a:xfrm>
        </p:spPr>
        <p:txBody>
          <a:bodyPr>
            <a:normAutofit fontScale="85000" lnSpcReduction="10000"/>
          </a:bodyPr>
          <a:lstStyle/>
          <a:p>
            <a:r>
              <a:rPr lang="fr-CA" dirty="0" smtClean="0"/>
              <a:t>Eco s’inscrit dans ces deux derniers mais il s’oppose aux « dérives » du dernier: le livre s’exprime contre la déconstruction et l’idée d’une liberté inconditionnelle dans les lectures d’un texte. </a:t>
            </a:r>
          </a:p>
          <a:p>
            <a:r>
              <a:rPr lang="fr-CA" dirty="0" smtClean="0"/>
              <a:t>Un texte admet de nombreuses interprétations mais pas un nombre infini. Il y a des interprétations plausibles et des interprétations erronées. Des interprétations sont meilleures que d’autres. </a:t>
            </a:r>
          </a:p>
          <a:p>
            <a:r>
              <a:rPr lang="fr-CA" dirty="0" smtClean="0"/>
              <a:t>Il faut distinguer entre usage d’un texte (libre) et interprétation (limitée) </a:t>
            </a:r>
          </a:p>
          <a:p>
            <a:r>
              <a:rPr lang="fr-CA" dirty="0" smtClean="0"/>
              <a:t>Pour cette raison il est important de distinguer entre </a:t>
            </a:r>
            <a:r>
              <a:rPr lang="fr-CA" i="1" dirty="0" err="1" smtClean="0"/>
              <a:t>intentio</a:t>
            </a:r>
            <a:r>
              <a:rPr lang="fr-CA" i="1" dirty="0" smtClean="0"/>
              <a:t> </a:t>
            </a:r>
            <a:r>
              <a:rPr lang="fr-CA" i="1" dirty="0" err="1" smtClean="0"/>
              <a:t>operis</a:t>
            </a:r>
            <a:r>
              <a:rPr lang="fr-CA" i="1" dirty="0" smtClean="0"/>
              <a:t> / </a:t>
            </a:r>
            <a:r>
              <a:rPr lang="fr-CA" i="1" dirty="0" err="1" smtClean="0"/>
              <a:t>intentio</a:t>
            </a:r>
            <a:r>
              <a:rPr lang="fr-CA" i="1" dirty="0" smtClean="0"/>
              <a:t> </a:t>
            </a:r>
            <a:r>
              <a:rPr lang="fr-CA" i="1" dirty="0" err="1" smtClean="0"/>
              <a:t>auctoris</a:t>
            </a:r>
            <a:r>
              <a:rPr lang="fr-CA" i="1" dirty="0" smtClean="0"/>
              <a:t> e </a:t>
            </a:r>
            <a:r>
              <a:rPr lang="fr-CA" i="1" dirty="0" err="1" smtClean="0"/>
              <a:t>intentio</a:t>
            </a:r>
            <a:r>
              <a:rPr lang="fr-CA" i="1" dirty="0" smtClean="0"/>
              <a:t> </a:t>
            </a:r>
            <a:r>
              <a:rPr lang="fr-CA" i="1" dirty="0" err="1" smtClean="0"/>
              <a:t>lectoris</a:t>
            </a:r>
            <a:endParaRPr lang="fr-CA" dirty="0" smtClean="0"/>
          </a:p>
          <a:p>
            <a:endParaRPr lang="fr-CA" dirty="0"/>
          </a:p>
        </p:txBody>
      </p:sp>
    </p:spTree>
    <p:extLst>
      <p:ext uri="{BB962C8B-B14F-4D97-AF65-F5344CB8AC3E}">
        <p14:creationId xmlns:p14="http://schemas.microsoft.com/office/powerpoint/2010/main" val="3141337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91056"/>
            <a:ext cx="8229600" cy="6191548"/>
          </a:xfrm>
        </p:spPr>
        <p:txBody>
          <a:bodyPr>
            <a:normAutofit fontScale="62500" lnSpcReduction="20000"/>
          </a:bodyPr>
          <a:lstStyle/>
          <a:p>
            <a:r>
              <a:rPr lang="fr-CA" dirty="0" smtClean="0"/>
              <a:t>Le lecteur fait des conjectures sur le sens d’un texte en tant qu’unité organique et vérifie si les conjectures se tiennent dans le texte. </a:t>
            </a:r>
          </a:p>
          <a:p>
            <a:r>
              <a:rPr lang="fr-CA" dirty="0" smtClean="0"/>
              <a:t>Mais comment vérifier? </a:t>
            </a:r>
          </a:p>
          <a:p>
            <a:r>
              <a:rPr lang="fr-CA" u="sng" dirty="0" smtClean="0"/>
              <a:t>Voilà quelques critères: </a:t>
            </a:r>
          </a:p>
          <a:p>
            <a:r>
              <a:rPr lang="fr-CA" dirty="0" smtClean="0"/>
              <a:t>1) l’interprétation doit être plausible, ne doit pas être contredite par d’autres parties du </a:t>
            </a:r>
          </a:p>
          <a:p>
            <a:r>
              <a:rPr lang="fr-CA" dirty="0" smtClean="0"/>
              <a:t>2) une bonne interprétation permet d’expliquer de nombreuses parties du texte en tant qu’unité organique  </a:t>
            </a:r>
          </a:p>
          <a:p>
            <a:r>
              <a:rPr lang="fr-CA" dirty="0" smtClean="0"/>
              <a:t>3) une bonne interprétation prend en compte le contexte culturel et linguistique du texte, évite les anachronismes  </a:t>
            </a:r>
          </a:p>
          <a:p>
            <a:r>
              <a:rPr lang="fr-CA" dirty="0" smtClean="0"/>
              <a:t>4) principe d’économie </a:t>
            </a:r>
          </a:p>
          <a:p>
            <a:r>
              <a:rPr lang="fr-CA" dirty="0" smtClean="0"/>
              <a:t>Dans quelle mesure alors peut-on s’intéresser à l’intention de l’auteur? </a:t>
            </a:r>
            <a:endParaRPr lang="fr-CA" dirty="0"/>
          </a:p>
          <a:p>
            <a:r>
              <a:rPr lang="fr-CA" dirty="0" smtClean="0"/>
              <a:t>Pour ce type d’approche son intention ne compte pas du tout </a:t>
            </a:r>
          </a:p>
          <a:p>
            <a:r>
              <a:rPr lang="fr-CA" dirty="0" smtClean="0"/>
              <a:t>Mais si nous voulons étudier la généalogie d’un texte, alors les donnés biographique et les intentions de l’auteur deviennent pertinentes. </a:t>
            </a:r>
          </a:p>
          <a:p>
            <a:r>
              <a:rPr lang="fr-CA" dirty="0" smtClean="0"/>
              <a:t>Il faut toutefois considérer le fait que l’auteur n’est pas toujours conscient de toutes les causalités et de tous les passages qui l’ont emmené à faire ses choix narratives, langagières, structurelles, etc. </a:t>
            </a:r>
            <a:endParaRPr lang="fr-CA" dirty="0"/>
          </a:p>
        </p:txBody>
      </p:sp>
    </p:spTree>
    <p:extLst>
      <p:ext uri="{BB962C8B-B14F-4D97-AF65-F5344CB8AC3E}">
        <p14:creationId xmlns:p14="http://schemas.microsoft.com/office/powerpoint/2010/main" val="1418360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229600" cy="2143835"/>
          </a:xfrm>
        </p:spPr>
        <p:txBody>
          <a:bodyPr/>
          <a:lstStyle/>
          <a:p>
            <a:r>
              <a:rPr lang="it-IT" dirty="0" err="1" smtClean="0"/>
              <a:t>Voir</a:t>
            </a:r>
            <a:r>
              <a:rPr lang="it-IT" dirty="0" smtClean="0"/>
              <a:t> </a:t>
            </a:r>
            <a:r>
              <a:rPr lang="it-IT" dirty="0" err="1" smtClean="0"/>
              <a:t>aussi</a:t>
            </a:r>
            <a:r>
              <a:rPr lang="it-IT" dirty="0" smtClean="0"/>
              <a:t> Umberto </a:t>
            </a:r>
            <a:r>
              <a:rPr lang="it-IT" dirty="0"/>
              <a:t>Eco, </a:t>
            </a:r>
            <a:r>
              <a:rPr lang="it-IT" i="1" dirty="0" err="1"/>
              <a:t>Interpretation</a:t>
            </a:r>
            <a:r>
              <a:rPr lang="it-IT" i="1" dirty="0"/>
              <a:t> and </a:t>
            </a:r>
            <a:r>
              <a:rPr lang="it-IT" i="1" dirty="0" err="1"/>
              <a:t>Overinterpretation</a:t>
            </a:r>
            <a:r>
              <a:rPr lang="it-IT" dirty="0"/>
              <a:t>, </a:t>
            </a:r>
            <a:r>
              <a:rPr lang="it-IT" dirty="0" err="1"/>
              <a:t>Tanner</a:t>
            </a:r>
            <a:r>
              <a:rPr lang="it-IT" dirty="0"/>
              <a:t> </a:t>
            </a:r>
            <a:r>
              <a:rPr lang="it-IT" dirty="0" err="1"/>
              <a:t>Lectures</a:t>
            </a:r>
            <a:r>
              <a:rPr lang="it-IT" dirty="0"/>
              <a:t> in Human </a:t>
            </a:r>
            <a:r>
              <a:rPr lang="it-IT" dirty="0" err="1"/>
              <a:t>Values</a:t>
            </a:r>
            <a:r>
              <a:rPr lang="it-IT" dirty="0"/>
              <a:t>, 1990 (online) </a:t>
            </a:r>
          </a:p>
        </p:txBody>
      </p:sp>
    </p:spTree>
    <p:extLst>
      <p:ext uri="{BB962C8B-B14F-4D97-AF65-F5344CB8AC3E}">
        <p14:creationId xmlns:p14="http://schemas.microsoft.com/office/powerpoint/2010/main" val="399055153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fr-CA" dirty="0" smtClean="0"/>
              <a:t>Analyse de préfaces et incipit</a:t>
            </a:r>
            <a:br>
              <a:rPr lang="fr-CA" dirty="0" smtClean="0"/>
            </a:br>
            <a:r>
              <a:rPr lang="fr-CA" dirty="0" smtClean="0"/>
              <a:t>XVIII-XXème siècles</a:t>
            </a:r>
            <a:endParaRPr lang="fr-CA" dirty="0"/>
          </a:p>
        </p:txBody>
      </p:sp>
      <p:sp>
        <p:nvSpPr>
          <p:cNvPr id="3" name="Segnaposto contenuto 2"/>
          <p:cNvSpPr>
            <a:spLocks noGrp="1"/>
          </p:cNvSpPr>
          <p:nvPr>
            <p:ph idx="1"/>
          </p:nvPr>
        </p:nvSpPr>
        <p:spPr/>
        <p:txBody>
          <a:bodyPr/>
          <a:lstStyle/>
          <a:p>
            <a:r>
              <a:rPr lang="fr-CA" dirty="0" smtClean="0"/>
              <a:t>Dialogue entre auteurs et lecteurs </a:t>
            </a:r>
          </a:p>
          <a:p>
            <a:r>
              <a:rPr lang="fr-CA" dirty="0" smtClean="0"/>
              <a:t>Construire son propre public, le sélectionner, lui donner un mode d’emploi </a:t>
            </a:r>
          </a:p>
          <a:p>
            <a:r>
              <a:rPr lang="fr-CA" dirty="0"/>
              <a:t>é</a:t>
            </a:r>
            <a:r>
              <a:rPr lang="fr-CA" dirty="0" smtClean="0"/>
              <a:t>tablir le pacte narratif </a:t>
            </a:r>
          </a:p>
          <a:p>
            <a:r>
              <a:rPr lang="fr-CA" dirty="0" smtClean="0"/>
              <a:t>Lecteur implicite = lecteur idéal</a:t>
            </a:r>
            <a:endParaRPr lang="fr-CA" dirty="0"/>
          </a:p>
        </p:txBody>
      </p:sp>
    </p:spTree>
    <p:extLst>
      <p:ext uri="{BB962C8B-B14F-4D97-AF65-F5344CB8AC3E}">
        <p14:creationId xmlns:p14="http://schemas.microsoft.com/office/powerpoint/2010/main" val="108013250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fr-CA" dirty="0" smtClean="0"/>
              <a:t>Qu’avons-nous négligé? </a:t>
            </a:r>
            <a:endParaRPr lang="fr-CA" dirty="0"/>
          </a:p>
        </p:txBody>
      </p:sp>
      <p:sp>
        <p:nvSpPr>
          <p:cNvPr id="3" name="Segnaposto contenuto 2"/>
          <p:cNvSpPr>
            <a:spLocks noGrp="1"/>
          </p:cNvSpPr>
          <p:nvPr>
            <p:ph idx="1"/>
          </p:nvPr>
        </p:nvSpPr>
        <p:spPr>
          <a:xfrm>
            <a:off x="457200" y="1600200"/>
            <a:ext cx="8229600" cy="4695447"/>
          </a:xfrm>
        </p:spPr>
        <p:txBody>
          <a:bodyPr/>
          <a:lstStyle/>
          <a:p>
            <a:r>
              <a:rPr lang="fr-CA" dirty="0"/>
              <a:t>Histoire sociale et matérielle de la lecture (les supports, les pratiques collectives et individuelles, l’oralité)</a:t>
            </a:r>
          </a:p>
          <a:p>
            <a:r>
              <a:rPr lang="fr-CA" dirty="0" smtClean="0"/>
              <a:t>Réponse émotionnelle du lecteur (étude sur l’empathie philosophique </a:t>
            </a:r>
            <a:r>
              <a:rPr lang="fr-CA" smtClean="0"/>
              <a:t>ou empiriques) </a:t>
            </a:r>
            <a:endParaRPr lang="fr-CA" dirty="0" smtClean="0"/>
          </a:p>
          <a:p>
            <a:r>
              <a:rPr lang="fr-CA" dirty="0" smtClean="0"/>
              <a:t>Lectures </a:t>
            </a:r>
            <a:r>
              <a:rPr lang="fr-CA" dirty="0" err="1" smtClean="0"/>
              <a:t>genrées</a:t>
            </a:r>
            <a:r>
              <a:rPr lang="fr-CA" dirty="0" smtClean="0"/>
              <a:t>, postcoloniales, </a:t>
            </a:r>
            <a:r>
              <a:rPr lang="fr-CA" dirty="0" err="1" smtClean="0"/>
              <a:t>queer</a:t>
            </a:r>
            <a:r>
              <a:rPr lang="fr-CA" dirty="0" smtClean="0"/>
              <a:t>, etc. (le lecteur a une identité sociale, politique, </a:t>
            </a:r>
            <a:r>
              <a:rPr lang="fr-CA" dirty="0" err="1" smtClean="0"/>
              <a:t>genrée</a:t>
            </a:r>
            <a:r>
              <a:rPr lang="fr-CA" dirty="0" smtClean="0"/>
              <a:t>, etc.)</a:t>
            </a:r>
          </a:p>
        </p:txBody>
      </p:sp>
    </p:spTree>
    <p:extLst>
      <p:ext uri="{BB962C8B-B14F-4D97-AF65-F5344CB8AC3E}">
        <p14:creationId xmlns:p14="http://schemas.microsoft.com/office/powerpoint/2010/main" val="2096036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17597"/>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CA" cap="small" dirty="0" smtClean="0"/>
              <a:t>réponse/réception du lecteur </a:t>
            </a:r>
            <a:endParaRPr lang="fr-CA" dirty="0"/>
          </a:p>
        </p:txBody>
      </p:sp>
      <p:sp>
        <p:nvSpPr>
          <p:cNvPr id="3" name="Segnaposto contenuto 2"/>
          <p:cNvSpPr>
            <a:spLocks noGrp="1"/>
          </p:cNvSpPr>
          <p:nvPr>
            <p:ph idx="1"/>
          </p:nvPr>
        </p:nvSpPr>
        <p:spPr>
          <a:xfrm>
            <a:off x="457200" y="1692810"/>
            <a:ext cx="8229600" cy="3453585"/>
          </a:xfrm>
        </p:spPr>
        <p:txBody>
          <a:bodyPr/>
          <a:lstStyle/>
          <a:p>
            <a:r>
              <a:rPr lang="fr-CA" dirty="0" smtClean="0"/>
              <a:t>Critique formaliste-structuraliste (le texte dans son autonomie) </a:t>
            </a:r>
          </a:p>
          <a:p>
            <a:r>
              <a:rPr lang="fr-CA" dirty="0" smtClean="0"/>
              <a:t>À partir des années 1970 attention au destinataire, aux réactions du lecteur</a:t>
            </a:r>
          </a:p>
        </p:txBody>
      </p:sp>
    </p:spTree>
    <p:extLst>
      <p:ext uri="{BB962C8B-B14F-4D97-AF65-F5344CB8AC3E}">
        <p14:creationId xmlns:p14="http://schemas.microsoft.com/office/powerpoint/2010/main" val="752431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r>
              <a:rPr lang="it-IT" b="1" dirty="0" err="1"/>
              <a:t>Booth</a:t>
            </a:r>
            <a:r>
              <a:rPr lang="it-IT" b="1" dirty="0" smtClean="0"/>
              <a:t>, </a:t>
            </a:r>
            <a:r>
              <a:rPr lang="it-IT" b="1" dirty="0" err="1" smtClean="0"/>
              <a:t>W</a:t>
            </a:r>
            <a:r>
              <a:rPr lang="it-IT" b="1" dirty="0" smtClean="0"/>
              <a:t>. </a:t>
            </a:r>
            <a:r>
              <a:rPr lang="it-IT" i="1" dirty="0" err="1"/>
              <a:t>Rhetoric</a:t>
            </a:r>
            <a:r>
              <a:rPr lang="it-IT" i="1" dirty="0"/>
              <a:t> of Fiction, </a:t>
            </a:r>
            <a:r>
              <a:rPr lang="it-IT" dirty="0"/>
              <a:t>. </a:t>
            </a:r>
            <a:r>
              <a:rPr lang="it-IT" dirty="0" err="1"/>
              <a:t>Ch</a:t>
            </a:r>
            <a:r>
              <a:rPr lang="it-IT" dirty="0"/>
              <a:t> 5. ‘General </a:t>
            </a:r>
            <a:r>
              <a:rPr lang="it-IT" dirty="0" err="1"/>
              <a:t>Rules</a:t>
            </a:r>
            <a:r>
              <a:rPr lang="it-IT" dirty="0"/>
              <a:t> IV: </a:t>
            </a:r>
            <a:r>
              <a:rPr lang="it-IT" dirty="0" err="1"/>
              <a:t>Emotions</a:t>
            </a:r>
            <a:r>
              <a:rPr lang="it-IT" dirty="0"/>
              <a:t>, </a:t>
            </a:r>
            <a:r>
              <a:rPr lang="it-IT" dirty="0" err="1"/>
              <a:t>Beliefs</a:t>
            </a:r>
            <a:r>
              <a:rPr lang="it-IT" dirty="0"/>
              <a:t>, and the Reader’s </a:t>
            </a:r>
            <a:r>
              <a:rPr lang="it-IT" dirty="0" err="1"/>
              <a:t>Objectivity</a:t>
            </a:r>
            <a:r>
              <a:rPr lang="it-IT" dirty="0"/>
              <a:t>‘.  </a:t>
            </a:r>
            <a:endParaRPr lang="it-IT" dirty="0" smtClean="0"/>
          </a:p>
          <a:p>
            <a:r>
              <a:rPr lang="it-IT" b="1" dirty="0" err="1" smtClean="0"/>
              <a:t>Nussbaum</a:t>
            </a:r>
            <a:r>
              <a:rPr lang="it-IT" b="1" dirty="0"/>
              <a:t>, M</a:t>
            </a:r>
            <a:r>
              <a:rPr lang="it-IT" dirty="0"/>
              <a:t>. (1995) : </a:t>
            </a:r>
            <a:r>
              <a:rPr lang="it-IT" i="1" dirty="0" err="1"/>
              <a:t>Poetic</a:t>
            </a:r>
            <a:r>
              <a:rPr lang="it-IT" i="1" dirty="0"/>
              <a:t> </a:t>
            </a:r>
            <a:r>
              <a:rPr lang="it-IT" i="1" dirty="0" err="1"/>
              <a:t>Justice</a:t>
            </a:r>
            <a:r>
              <a:rPr lang="it-IT" i="1" dirty="0"/>
              <a:t> : the </a:t>
            </a:r>
            <a:r>
              <a:rPr lang="it-IT" i="1" dirty="0" err="1"/>
              <a:t>Literary</a:t>
            </a:r>
            <a:r>
              <a:rPr lang="it-IT" i="1" dirty="0"/>
              <a:t> </a:t>
            </a:r>
            <a:r>
              <a:rPr lang="it-IT" i="1" dirty="0" err="1"/>
              <a:t>Imagination</a:t>
            </a:r>
            <a:r>
              <a:rPr lang="it-IT" i="1" dirty="0"/>
              <a:t> and Public Life</a:t>
            </a:r>
            <a:r>
              <a:rPr lang="it-IT" dirty="0"/>
              <a:t>. Boston : Beacon </a:t>
            </a:r>
            <a:r>
              <a:rPr lang="it-IT" dirty="0" smtClean="0"/>
              <a:t>Press</a:t>
            </a:r>
          </a:p>
          <a:p>
            <a:r>
              <a:rPr lang="it-IT" dirty="0" err="1"/>
              <a:t>Nussbaum</a:t>
            </a:r>
            <a:r>
              <a:rPr lang="it-IT" dirty="0"/>
              <a:t>, M. (1997) : </a:t>
            </a:r>
            <a:r>
              <a:rPr lang="it-IT" i="1" dirty="0" err="1"/>
              <a:t>Cultivating</a:t>
            </a:r>
            <a:r>
              <a:rPr lang="it-IT" i="1" dirty="0"/>
              <a:t> </a:t>
            </a:r>
            <a:r>
              <a:rPr lang="it-IT" i="1" dirty="0" err="1"/>
              <a:t>Humanity</a:t>
            </a:r>
            <a:r>
              <a:rPr lang="it-IT" i="1" dirty="0"/>
              <a:t> : a </a:t>
            </a:r>
            <a:r>
              <a:rPr lang="it-IT" i="1" dirty="0" err="1"/>
              <a:t>Classical</a:t>
            </a:r>
            <a:r>
              <a:rPr lang="it-IT" i="1" dirty="0"/>
              <a:t> Defense of </a:t>
            </a:r>
            <a:r>
              <a:rPr lang="it-IT" i="1" dirty="0" err="1"/>
              <a:t>Reform</a:t>
            </a:r>
            <a:r>
              <a:rPr lang="it-IT" i="1" dirty="0"/>
              <a:t> in Liberal </a:t>
            </a:r>
            <a:r>
              <a:rPr lang="it-IT" i="1" dirty="0" err="1"/>
              <a:t>Education</a:t>
            </a:r>
            <a:r>
              <a:rPr lang="it-IT" dirty="0"/>
              <a:t>. Cambridge</a:t>
            </a:r>
            <a:r>
              <a:rPr lang="it-IT" dirty="0" smtClean="0"/>
              <a:t>-</a:t>
            </a:r>
            <a:r>
              <a:rPr lang="it-IT" dirty="0" err="1" smtClean="0"/>
              <a:t>London</a:t>
            </a:r>
            <a:r>
              <a:rPr lang="it-IT" dirty="0" smtClean="0"/>
              <a:t> </a:t>
            </a:r>
            <a:r>
              <a:rPr lang="it-IT" dirty="0"/>
              <a:t>: Harvard </a:t>
            </a:r>
            <a:r>
              <a:rPr lang="it-IT" dirty="0" err="1"/>
              <a:t>University</a:t>
            </a:r>
            <a:r>
              <a:rPr lang="it-IT" dirty="0"/>
              <a:t> Press.</a:t>
            </a:r>
          </a:p>
          <a:p>
            <a:r>
              <a:rPr lang="it-IT" dirty="0" err="1"/>
              <a:t>Nussbaum</a:t>
            </a:r>
            <a:r>
              <a:rPr lang="it-IT" dirty="0"/>
              <a:t>, M. (2010) : </a:t>
            </a:r>
            <a:r>
              <a:rPr lang="it-IT" i="1" dirty="0" err="1"/>
              <a:t>Not</a:t>
            </a:r>
            <a:r>
              <a:rPr lang="it-IT" i="1" dirty="0"/>
              <a:t> for Profit : </a:t>
            </a:r>
            <a:r>
              <a:rPr lang="it-IT" i="1" dirty="0" err="1"/>
              <a:t>Why</a:t>
            </a:r>
            <a:r>
              <a:rPr lang="it-IT" i="1" dirty="0"/>
              <a:t> </a:t>
            </a:r>
            <a:r>
              <a:rPr lang="it-IT" i="1" dirty="0" err="1"/>
              <a:t>Democracy</a:t>
            </a:r>
            <a:r>
              <a:rPr lang="it-IT" i="1" dirty="0"/>
              <a:t> </a:t>
            </a:r>
            <a:r>
              <a:rPr lang="it-IT" i="1" dirty="0" err="1"/>
              <a:t>Needs</a:t>
            </a:r>
            <a:r>
              <a:rPr lang="it-IT" i="1" dirty="0"/>
              <a:t> the </a:t>
            </a:r>
            <a:r>
              <a:rPr lang="it-IT" i="1" dirty="0" err="1"/>
              <a:t>Humanities</a:t>
            </a:r>
            <a:r>
              <a:rPr lang="it-IT" dirty="0"/>
              <a:t>. Princeton-Oxford : </a:t>
            </a:r>
            <a:r>
              <a:rPr lang="it-IT" dirty="0" smtClean="0"/>
              <a:t>Princeton </a:t>
            </a:r>
            <a:r>
              <a:rPr lang="it-IT" dirty="0" err="1" smtClean="0"/>
              <a:t>University</a:t>
            </a:r>
            <a:r>
              <a:rPr lang="it-IT" dirty="0" smtClean="0"/>
              <a:t> </a:t>
            </a:r>
            <a:r>
              <a:rPr lang="it-IT" dirty="0"/>
              <a:t>Press.</a:t>
            </a:r>
            <a:endParaRPr lang="it-IT" dirty="0" smtClean="0"/>
          </a:p>
          <a:p>
            <a:r>
              <a:rPr lang="it-IT" b="1" dirty="0" err="1"/>
              <a:t>Keen</a:t>
            </a:r>
            <a:r>
              <a:rPr lang="it-IT" b="1" dirty="0"/>
              <a:t>, S. </a:t>
            </a:r>
            <a:r>
              <a:rPr lang="it-IT" dirty="0"/>
              <a:t>(2007) : </a:t>
            </a:r>
            <a:r>
              <a:rPr lang="it-IT" i="1" dirty="0" err="1"/>
              <a:t>Empathy</a:t>
            </a:r>
            <a:r>
              <a:rPr lang="it-IT" i="1" dirty="0"/>
              <a:t> and the </a:t>
            </a:r>
            <a:r>
              <a:rPr lang="it-IT" i="1" dirty="0" err="1" smtClean="0"/>
              <a:t>Novel</a:t>
            </a:r>
            <a:r>
              <a:rPr lang="it-IT" dirty="0" smtClean="0"/>
              <a:t>. Oxford </a:t>
            </a:r>
            <a:r>
              <a:rPr lang="it-IT" dirty="0"/>
              <a:t>: Oxford </a:t>
            </a:r>
            <a:r>
              <a:rPr lang="it-IT" dirty="0" err="1"/>
              <a:t>University</a:t>
            </a:r>
            <a:r>
              <a:rPr lang="it-IT" dirty="0"/>
              <a:t> </a:t>
            </a:r>
            <a:r>
              <a:rPr lang="it-IT" dirty="0" smtClean="0"/>
              <a:t>Press</a:t>
            </a:r>
            <a:endParaRPr lang="it-IT" dirty="0"/>
          </a:p>
        </p:txBody>
      </p:sp>
    </p:spTree>
    <p:extLst>
      <p:ext uri="{BB962C8B-B14F-4D97-AF65-F5344CB8AC3E}">
        <p14:creationId xmlns:p14="http://schemas.microsoft.com/office/powerpoint/2010/main" val="17696872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6976"/>
          </a:xfrm>
        </p:spPr>
        <p:style>
          <a:lnRef idx="1">
            <a:schemeClr val="accent5"/>
          </a:lnRef>
          <a:fillRef idx="2">
            <a:schemeClr val="accent5"/>
          </a:fillRef>
          <a:effectRef idx="1">
            <a:schemeClr val="accent5"/>
          </a:effectRef>
          <a:fontRef idx="minor">
            <a:schemeClr val="dk1"/>
          </a:fontRef>
        </p:style>
        <p:txBody>
          <a:bodyPr>
            <a:normAutofit/>
          </a:bodyPr>
          <a:lstStyle/>
          <a:p>
            <a:r>
              <a:rPr lang="fr-CA" sz="3000" b="1" dirty="0" smtClean="0"/>
              <a:t>1) Différentes manières de concevoir le lecteur </a:t>
            </a:r>
            <a:endParaRPr lang="fr-CA" sz="3000" b="1" dirty="0"/>
          </a:p>
        </p:txBody>
      </p:sp>
      <p:sp>
        <p:nvSpPr>
          <p:cNvPr id="3" name="Segnaposto contenuto 2"/>
          <p:cNvSpPr>
            <a:spLocks noGrp="1"/>
          </p:cNvSpPr>
          <p:nvPr>
            <p:ph idx="1"/>
          </p:nvPr>
        </p:nvSpPr>
        <p:spPr/>
        <p:txBody>
          <a:bodyPr>
            <a:normAutofit lnSpcReduction="10000"/>
          </a:bodyPr>
          <a:lstStyle/>
          <a:p>
            <a:r>
              <a:rPr lang="fr-CA" b="1" dirty="0" smtClean="0"/>
              <a:t>Lecteur individuel </a:t>
            </a:r>
            <a:r>
              <a:rPr lang="fr-CA" b="1" dirty="0" smtClean="0">
                <a:sym typeface="Wingdings"/>
              </a:rPr>
              <a:t> </a:t>
            </a:r>
            <a:r>
              <a:rPr lang="fr-CA" b="1" dirty="0" smtClean="0"/>
              <a:t> lecteur = ensemble des destinataires </a:t>
            </a:r>
            <a:r>
              <a:rPr lang="fr-CA" dirty="0" smtClean="0"/>
              <a:t>de l’œuvre du moment de sa publication jusqu’à aujourd’hui</a:t>
            </a:r>
          </a:p>
          <a:p>
            <a:r>
              <a:rPr lang="fr-CA" dirty="0" smtClean="0"/>
              <a:t>Dans le premier cas on va privilégier l’acte individuel de la lecture (comment le lecteur lit un texte? Quelles sont les opérations qu’il accomplit?); dans le deuxième on s’intéresse à la dimension historico-collective de la réception</a:t>
            </a:r>
            <a:endParaRPr lang="fr-CA" dirty="0"/>
          </a:p>
        </p:txBody>
      </p:sp>
    </p:spTree>
    <p:extLst>
      <p:ext uri="{BB962C8B-B14F-4D97-AF65-F5344CB8AC3E}">
        <p14:creationId xmlns:p14="http://schemas.microsoft.com/office/powerpoint/2010/main" val="3774965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45156"/>
            <a:ext cx="8229600" cy="5081008"/>
          </a:xfrm>
        </p:spPr>
        <p:txBody>
          <a:bodyPr>
            <a:normAutofit fontScale="92500" lnSpcReduction="10000"/>
          </a:bodyPr>
          <a:lstStyle/>
          <a:p>
            <a:r>
              <a:rPr lang="fr-CA" b="1" dirty="0" smtClean="0"/>
              <a:t>Le lecteur comme instance interne au texte </a:t>
            </a:r>
            <a:r>
              <a:rPr lang="fr-CA" b="1" dirty="0" smtClean="0">
                <a:sym typeface="Wingdings"/>
              </a:rPr>
              <a:t> lecteur empirique, concret  </a:t>
            </a:r>
          </a:p>
          <a:p>
            <a:r>
              <a:rPr lang="fr-CA" b="1" dirty="0" smtClean="0">
                <a:sym typeface="Wingdings"/>
              </a:rPr>
              <a:t>Dans le premier cas: </a:t>
            </a:r>
            <a:r>
              <a:rPr lang="fr-CA" dirty="0" smtClean="0">
                <a:sym typeface="Wingdings"/>
              </a:rPr>
              <a:t>cf. idée de lecteur implicite (</a:t>
            </a:r>
            <a:r>
              <a:rPr lang="fr-CA" dirty="0" err="1" smtClean="0">
                <a:sym typeface="Wingdings"/>
              </a:rPr>
              <a:t>Iser</a:t>
            </a:r>
            <a:r>
              <a:rPr lang="fr-CA" dirty="0" smtClean="0">
                <a:sym typeface="Wingdings"/>
              </a:rPr>
              <a:t>) ou lecteur modèle (Eco) = image du lecteur contenu dans l’œuvre / modes d’emploi explicites ou implicites de l’œuvre  </a:t>
            </a:r>
          </a:p>
          <a:p>
            <a:r>
              <a:rPr lang="fr-CA" dirty="0" smtClean="0">
                <a:sym typeface="Wingdings"/>
              </a:rPr>
              <a:t>Dans le deuxième: cf. lecteur concret, historiquement et socialement déterminé . Qui étaient les lecteur de cette œuvre? Quelle était leur provenance? Quel rôle a joué une certaine initiative éditoriale? Etc.  </a:t>
            </a:r>
            <a:endParaRPr lang="fr-CA" dirty="0"/>
          </a:p>
        </p:txBody>
      </p:sp>
    </p:spTree>
    <p:extLst>
      <p:ext uri="{BB962C8B-B14F-4D97-AF65-F5344CB8AC3E}">
        <p14:creationId xmlns:p14="http://schemas.microsoft.com/office/powerpoint/2010/main" val="3951636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r>
              <a:rPr lang="fr-CA" dirty="0" smtClean="0"/>
              <a:t>« </a:t>
            </a:r>
            <a:r>
              <a:rPr lang="fr-CA" dirty="0" err="1" smtClean="0"/>
              <a:t>Ia</a:t>
            </a:r>
            <a:r>
              <a:rPr lang="fr-CA" dirty="0" smtClean="0"/>
              <a:t> naissance du lecteur doit se payer de la mort de </a:t>
            </a:r>
            <a:r>
              <a:rPr lang="fr-CA" dirty="0" err="1" smtClean="0"/>
              <a:t>I'Auteur</a:t>
            </a:r>
            <a:r>
              <a:rPr lang="fr-CA" dirty="0" smtClean="0"/>
              <a:t> » (Barthes, conclusion de La mort de l’auteur)</a:t>
            </a:r>
          </a:p>
          <a:p>
            <a:r>
              <a:rPr lang="fr-CA" dirty="0" smtClean="0"/>
              <a:t>Si on se débarrasse de l’auteur, on donne plus de liberté au lecteur. </a:t>
            </a:r>
          </a:p>
          <a:p>
            <a:r>
              <a:rPr lang="fr-CA" dirty="0" smtClean="0"/>
              <a:t>Mais jusqu’à quel point le lecteur est libre? Comment il « construit » le sens d’un texte? Comment distinguer entre « usage » et « interprétation » d’un texte? </a:t>
            </a:r>
            <a:endParaRPr lang="fr-CA" dirty="0"/>
          </a:p>
        </p:txBody>
      </p:sp>
      <p:sp>
        <p:nvSpPr>
          <p:cNvPr id="4" name="Titolo 3"/>
          <p:cNvSpPr>
            <a:spLocks noGrp="1"/>
          </p:cNvSpPr>
          <p:nvPr>
            <p:ph type="title"/>
          </p:nvPr>
        </p:nvSpPr>
        <p:spPr>
          <a:xfrm>
            <a:off x="457200" y="274638"/>
            <a:ext cx="8229600" cy="995423"/>
          </a:xfrm>
        </p:spPr>
        <p:style>
          <a:lnRef idx="1">
            <a:schemeClr val="accent5"/>
          </a:lnRef>
          <a:fillRef idx="2">
            <a:schemeClr val="accent5"/>
          </a:fillRef>
          <a:effectRef idx="1">
            <a:schemeClr val="accent5"/>
          </a:effectRef>
          <a:fontRef idx="minor">
            <a:schemeClr val="dk1"/>
          </a:fontRef>
        </p:style>
        <p:txBody>
          <a:bodyPr>
            <a:noAutofit/>
          </a:bodyPr>
          <a:lstStyle/>
          <a:p>
            <a:r>
              <a:rPr lang="fr-CA" sz="2500" b="1" dirty="0" smtClean="0"/>
              <a:t>2) Problème de la dialectique entre les libertés du lecteur et les contraintes du texte</a:t>
            </a:r>
            <a:endParaRPr lang="fr-CA" sz="2500" b="1" dirty="0"/>
          </a:p>
        </p:txBody>
      </p:sp>
    </p:spTree>
    <p:extLst>
      <p:ext uri="{BB962C8B-B14F-4D97-AF65-F5344CB8AC3E}">
        <p14:creationId xmlns:p14="http://schemas.microsoft.com/office/powerpoint/2010/main" val="62422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94754" y="1993712"/>
            <a:ext cx="6497151" cy="1698347"/>
          </a:xfrm>
        </p:spPr>
        <p:style>
          <a:lnRef idx="1">
            <a:schemeClr val="accent4"/>
          </a:lnRef>
          <a:fillRef idx="2">
            <a:schemeClr val="accent4"/>
          </a:fillRef>
          <a:effectRef idx="1">
            <a:schemeClr val="accent4"/>
          </a:effectRef>
          <a:fontRef idx="minor">
            <a:schemeClr val="dk1"/>
          </a:fontRef>
        </p:style>
        <p:txBody>
          <a:bodyPr>
            <a:normAutofit/>
          </a:bodyPr>
          <a:lstStyle/>
          <a:p>
            <a:r>
              <a:rPr lang="fr-CA" b="1" u="sng" dirty="0" smtClean="0"/>
              <a:t>Parcours </a:t>
            </a:r>
            <a:endParaRPr lang="fr-CA" dirty="0"/>
          </a:p>
        </p:txBody>
      </p:sp>
    </p:spTree>
    <p:extLst>
      <p:ext uri="{BB962C8B-B14F-4D97-AF65-F5344CB8AC3E}">
        <p14:creationId xmlns:p14="http://schemas.microsoft.com/office/powerpoint/2010/main" val="17624368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1373</TotalTime>
  <Words>4021</Words>
  <Application>Microsoft Macintosh PowerPoint</Application>
  <PresentationFormat>Presentazione su schermo (4:3)</PresentationFormat>
  <Paragraphs>242</Paragraphs>
  <Slides>50</Slides>
  <Notes>0</Notes>
  <HiddenSlides>0</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Tema di Office</vt:lpstr>
      <vt:lpstr>Les théories de la réception</vt:lpstr>
      <vt:lpstr>Commençons par deux anecdotes</vt:lpstr>
      <vt:lpstr>Presentazione di PowerPoint</vt:lpstr>
      <vt:lpstr>Presentazione di PowerPoint</vt:lpstr>
      <vt:lpstr>réponse/réception du lecteur </vt:lpstr>
      <vt:lpstr>1) Différentes manières de concevoir le lecteur </vt:lpstr>
      <vt:lpstr>Presentazione di PowerPoint</vt:lpstr>
      <vt:lpstr>2) Problème de la dialectique entre les libertés du lecteur et les contraintes du texte</vt:lpstr>
      <vt:lpstr>Parcours </vt:lpstr>
      <vt:lpstr>1) sociologie de la littérature / marché du livre</vt:lpstr>
      <vt:lpstr>Presentazione di PowerPoint</vt:lpstr>
      <vt:lpstr>Presentazione di PowerPoint</vt:lpstr>
      <vt:lpstr>Presentazione di PowerPoint</vt:lpstr>
      <vt:lpstr>Un cas d’étude: Construire un protocole d’enquête</vt:lpstr>
      <vt:lpstr>Commençons la recherche…</vt:lpstr>
      <vt:lpstr>Marché éditorial </vt:lpstr>
      <vt:lpstr>Sapiro et al. </vt:lpstr>
      <vt:lpstr>Jiří Trávníček &amp; Zdeněk Šimeček</vt:lpstr>
      <vt:lpstr>Théories de la traduction </vt:lpstr>
      <vt:lpstr>Très bien, mais…</vt:lpstr>
      <vt:lpstr>Flux de traduction / analyse quantitative et qualitative</vt:lpstr>
      <vt:lpstr>Pour résumer, dans l’approche sociologique : </vt:lpstr>
      <vt:lpstr> 2) Esthétique de la réception École de Constance  </vt:lpstr>
      <vt:lpstr>Presentazione di PowerPoint</vt:lpstr>
      <vt:lpstr>Jauss, Toward an Aesthetic of Reception, ch. 1</vt:lpstr>
      <vt:lpstr>Presentazione di PowerPoint</vt:lpstr>
      <vt:lpstr>Jauss, Toward an Aesthetic of Reception, ch. 1</vt:lpstr>
      <vt:lpstr>Ex. </vt:lpstr>
      <vt:lpstr>Presentazione di PowerPoint</vt:lpstr>
      <vt:lpstr>Problèmes et limites de l’approche</vt:lpstr>
      <vt:lpstr>Virginia Woolf, A Room of One’s Own,1929</vt:lpstr>
      <vt:lpstr>Presentazione di PowerPoint</vt:lpstr>
      <vt:lpstr>Presentazione di PowerPoint</vt:lpstr>
      <vt:lpstr>Presentazione di PowerPoint</vt:lpstr>
      <vt:lpstr>2b: phénoménologie de la réception </vt:lpstr>
      <vt:lpstr>Presentazione di PowerPoint</vt:lpstr>
      <vt:lpstr>Presentazione di PowerPoint</vt:lpstr>
      <vt:lpstr> 3) Reader-Response Criticism  </vt:lpstr>
      <vt:lpstr>Presentazione di PowerPoint</vt:lpstr>
      <vt:lpstr>Problèmes de cette approche</vt:lpstr>
      <vt:lpstr> 4) Umberto Eco (1932-2016) </vt:lpstr>
      <vt:lpstr>  Umberto Eco, Lector in fabula, 1979 </vt:lpstr>
      <vt:lpstr>Presentazione di PowerPoint</vt:lpstr>
      <vt:lpstr> Umberto Eco, Les limites de l’interprétation, 1980 </vt:lpstr>
      <vt:lpstr>Presentazione di PowerPoint</vt:lpstr>
      <vt:lpstr>Presentazione di PowerPoint</vt:lpstr>
      <vt:lpstr>Presentazione di PowerPoint</vt:lpstr>
      <vt:lpstr>Analyse de préfaces et incipit XVIII-XXème siècles</vt:lpstr>
      <vt:lpstr>Qu’avons-nous négligé? </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4-Le teorie della ricezione</dc:title>
  <dc:creator>Chiara Mengozzi</dc:creator>
  <cp:lastModifiedBy>Chiara Mengozzi</cp:lastModifiedBy>
  <cp:revision>238</cp:revision>
  <dcterms:created xsi:type="dcterms:W3CDTF">2017-10-24T10:41:41Z</dcterms:created>
  <dcterms:modified xsi:type="dcterms:W3CDTF">2020-12-15T13:01:56Z</dcterms:modified>
</cp:coreProperties>
</file>