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C665A357-30BB-4B63-8677-A9F302EE589E}" type="datetimeFigureOut">
              <a:rPr lang="cs-CZ" smtClean="0"/>
              <a:t>09.12.2019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E47529-E00C-4E06-AB8F-7493FD7492D9}" type="slidenum">
              <a:rPr lang="cs-CZ" smtClean="0"/>
              <a:t>‹#›</a:t>
            </a:fld>
            <a:endParaRPr lang="cs-CZ"/>
          </a:p>
        </p:txBody>
      </p:sp>
    </p:spTree>
    <p:extLst>
      <p:ext uri="{BB962C8B-B14F-4D97-AF65-F5344CB8AC3E}">
        <p14:creationId xmlns:p14="http://schemas.microsoft.com/office/powerpoint/2010/main" val="2679245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665A357-30BB-4B63-8677-A9F302EE589E}" type="datetimeFigureOut">
              <a:rPr lang="cs-CZ" smtClean="0"/>
              <a:t>09.12.2019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E47529-E00C-4E06-AB8F-7493FD7492D9}" type="slidenum">
              <a:rPr lang="cs-CZ" smtClean="0"/>
              <a:t>‹#›</a:t>
            </a:fld>
            <a:endParaRPr lang="cs-CZ"/>
          </a:p>
        </p:txBody>
      </p:sp>
    </p:spTree>
    <p:extLst>
      <p:ext uri="{BB962C8B-B14F-4D97-AF65-F5344CB8AC3E}">
        <p14:creationId xmlns:p14="http://schemas.microsoft.com/office/powerpoint/2010/main" val="2361826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665A357-30BB-4B63-8677-A9F302EE589E}" type="datetimeFigureOut">
              <a:rPr lang="cs-CZ" smtClean="0"/>
              <a:t>09.12.2019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E47529-E00C-4E06-AB8F-7493FD7492D9}" type="slidenum">
              <a:rPr lang="cs-CZ" smtClean="0"/>
              <a:t>‹#›</a:t>
            </a:fld>
            <a:endParaRPr lang="cs-CZ"/>
          </a:p>
        </p:txBody>
      </p:sp>
    </p:spTree>
    <p:extLst>
      <p:ext uri="{BB962C8B-B14F-4D97-AF65-F5344CB8AC3E}">
        <p14:creationId xmlns:p14="http://schemas.microsoft.com/office/powerpoint/2010/main" val="869565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665A357-30BB-4B63-8677-A9F302EE589E}" type="datetimeFigureOut">
              <a:rPr lang="cs-CZ" smtClean="0"/>
              <a:t>09.12.2019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E47529-E00C-4E06-AB8F-7493FD7492D9}" type="slidenum">
              <a:rPr lang="cs-CZ" smtClean="0"/>
              <a:t>‹#›</a:t>
            </a:fld>
            <a:endParaRPr lang="cs-CZ"/>
          </a:p>
        </p:txBody>
      </p:sp>
    </p:spTree>
    <p:extLst>
      <p:ext uri="{BB962C8B-B14F-4D97-AF65-F5344CB8AC3E}">
        <p14:creationId xmlns:p14="http://schemas.microsoft.com/office/powerpoint/2010/main" val="21075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C665A357-30BB-4B63-8677-A9F302EE589E}" type="datetimeFigureOut">
              <a:rPr lang="cs-CZ" smtClean="0"/>
              <a:t>09.12.2019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E47529-E00C-4E06-AB8F-7493FD7492D9}" type="slidenum">
              <a:rPr lang="cs-CZ" smtClean="0"/>
              <a:t>‹#›</a:t>
            </a:fld>
            <a:endParaRPr lang="cs-CZ"/>
          </a:p>
        </p:txBody>
      </p:sp>
    </p:spTree>
    <p:extLst>
      <p:ext uri="{BB962C8B-B14F-4D97-AF65-F5344CB8AC3E}">
        <p14:creationId xmlns:p14="http://schemas.microsoft.com/office/powerpoint/2010/main" val="4200193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665A357-30BB-4B63-8677-A9F302EE589E}" type="datetimeFigureOut">
              <a:rPr lang="cs-CZ" smtClean="0"/>
              <a:t>09.12.2019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E47529-E00C-4E06-AB8F-7493FD7492D9}" type="slidenum">
              <a:rPr lang="cs-CZ" smtClean="0"/>
              <a:t>‹#›</a:t>
            </a:fld>
            <a:endParaRPr lang="cs-CZ"/>
          </a:p>
        </p:txBody>
      </p:sp>
    </p:spTree>
    <p:extLst>
      <p:ext uri="{BB962C8B-B14F-4D97-AF65-F5344CB8AC3E}">
        <p14:creationId xmlns:p14="http://schemas.microsoft.com/office/powerpoint/2010/main" val="3120226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665A357-30BB-4B63-8677-A9F302EE589E}" type="datetimeFigureOut">
              <a:rPr lang="cs-CZ" smtClean="0"/>
              <a:t>09.12.2019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BE47529-E00C-4E06-AB8F-7493FD7492D9}" type="slidenum">
              <a:rPr lang="cs-CZ" smtClean="0"/>
              <a:t>‹#›</a:t>
            </a:fld>
            <a:endParaRPr lang="cs-CZ"/>
          </a:p>
        </p:txBody>
      </p:sp>
    </p:spTree>
    <p:extLst>
      <p:ext uri="{BB962C8B-B14F-4D97-AF65-F5344CB8AC3E}">
        <p14:creationId xmlns:p14="http://schemas.microsoft.com/office/powerpoint/2010/main" val="880864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665A357-30BB-4B63-8677-A9F302EE589E}" type="datetimeFigureOut">
              <a:rPr lang="cs-CZ" smtClean="0"/>
              <a:t>09.12.2019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BE47529-E00C-4E06-AB8F-7493FD7492D9}" type="slidenum">
              <a:rPr lang="cs-CZ" smtClean="0"/>
              <a:t>‹#›</a:t>
            </a:fld>
            <a:endParaRPr lang="cs-CZ"/>
          </a:p>
        </p:txBody>
      </p:sp>
    </p:spTree>
    <p:extLst>
      <p:ext uri="{BB962C8B-B14F-4D97-AF65-F5344CB8AC3E}">
        <p14:creationId xmlns:p14="http://schemas.microsoft.com/office/powerpoint/2010/main" val="3709787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665A357-30BB-4B63-8677-A9F302EE589E}" type="datetimeFigureOut">
              <a:rPr lang="cs-CZ" smtClean="0"/>
              <a:t>09.12.2019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BE47529-E00C-4E06-AB8F-7493FD7492D9}" type="slidenum">
              <a:rPr lang="cs-CZ" smtClean="0"/>
              <a:t>‹#›</a:t>
            </a:fld>
            <a:endParaRPr lang="cs-CZ"/>
          </a:p>
        </p:txBody>
      </p:sp>
    </p:spTree>
    <p:extLst>
      <p:ext uri="{BB962C8B-B14F-4D97-AF65-F5344CB8AC3E}">
        <p14:creationId xmlns:p14="http://schemas.microsoft.com/office/powerpoint/2010/main" val="2716107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C665A357-30BB-4B63-8677-A9F302EE589E}" type="datetimeFigureOut">
              <a:rPr lang="cs-CZ" smtClean="0"/>
              <a:t>09.12.2019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E47529-E00C-4E06-AB8F-7493FD7492D9}" type="slidenum">
              <a:rPr lang="cs-CZ" smtClean="0"/>
              <a:t>‹#›</a:t>
            </a:fld>
            <a:endParaRPr lang="cs-CZ"/>
          </a:p>
        </p:txBody>
      </p:sp>
    </p:spTree>
    <p:extLst>
      <p:ext uri="{BB962C8B-B14F-4D97-AF65-F5344CB8AC3E}">
        <p14:creationId xmlns:p14="http://schemas.microsoft.com/office/powerpoint/2010/main" val="1655216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C665A357-30BB-4B63-8677-A9F302EE589E}" type="datetimeFigureOut">
              <a:rPr lang="cs-CZ" smtClean="0"/>
              <a:t>09.12.2019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E47529-E00C-4E06-AB8F-7493FD7492D9}" type="slidenum">
              <a:rPr lang="cs-CZ" smtClean="0"/>
              <a:t>‹#›</a:t>
            </a:fld>
            <a:endParaRPr lang="cs-CZ"/>
          </a:p>
        </p:txBody>
      </p:sp>
    </p:spTree>
    <p:extLst>
      <p:ext uri="{BB962C8B-B14F-4D97-AF65-F5344CB8AC3E}">
        <p14:creationId xmlns:p14="http://schemas.microsoft.com/office/powerpoint/2010/main" val="3017552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65A357-30BB-4B63-8677-A9F302EE589E}" type="datetimeFigureOut">
              <a:rPr lang="cs-CZ" smtClean="0"/>
              <a:t>09.12.2019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E47529-E00C-4E06-AB8F-7493FD7492D9}" type="slidenum">
              <a:rPr lang="cs-CZ" smtClean="0"/>
              <a:t>‹#›</a:t>
            </a:fld>
            <a:endParaRPr lang="cs-CZ"/>
          </a:p>
        </p:txBody>
      </p:sp>
    </p:spTree>
    <p:extLst>
      <p:ext uri="{BB962C8B-B14F-4D97-AF65-F5344CB8AC3E}">
        <p14:creationId xmlns:p14="http://schemas.microsoft.com/office/powerpoint/2010/main" val="2009846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PGaXAMgz8_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Blok II – </a:t>
            </a:r>
            <a:r>
              <a:rPr lang="cs-CZ" b="1" dirty="0" smtClean="0"/>
              <a:t>Žák z kulturně odlišného prostředí a limity, kterým čelí</a:t>
            </a:r>
            <a:r>
              <a:rPr lang="cs-CZ" dirty="0" smtClean="0"/>
              <a:t/>
            </a:r>
            <a:br>
              <a:rPr lang="cs-CZ" dirty="0" smtClean="0"/>
            </a:b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036127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Pozice ve společnosti u druhé generace</a:t>
            </a:r>
            <a:endParaRPr lang="en-US" dirty="0"/>
          </a:p>
        </p:txBody>
      </p:sp>
      <p:sp>
        <p:nvSpPr>
          <p:cNvPr id="3" name="Zástupný symbol pro obsah 2"/>
          <p:cNvSpPr>
            <a:spLocks noGrp="1"/>
          </p:cNvSpPr>
          <p:nvPr>
            <p:ph idx="1"/>
          </p:nvPr>
        </p:nvSpPr>
        <p:spPr/>
        <p:txBody>
          <a:bodyPr>
            <a:normAutofit lnSpcReduction="10000"/>
          </a:bodyPr>
          <a:lstStyle/>
          <a:p>
            <a:r>
              <a:rPr lang="en-US" dirty="0">
                <a:hlinkClick r:id="rId2"/>
              </a:rPr>
              <a:t>https://</a:t>
            </a:r>
            <a:r>
              <a:rPr lang="en-US" dirty="0" smtClean="0">
                <a:hlinkClick r:id="rId2"/>
              </a:rPr>
              <a:t>www.youtube.com/watch?v=PGaXAMgz8_o</a:t>
            </a:r>
            <a:endParaRPr lang="cs-CZ" dirty="0" smtClean="0"/>
          </a:p>
          <a:p>
            <a:r>
              <a:rPr lang="cs-CZ" dirty="0"/>
              <a:t>Lidé  si myslí, že musí mít EI, musí vědět kde je jejich místo skrze </a:t>
            </a:r>
            <a:r>
              <a:rPr lang="cs-CZ" dirty="0" smtClean="0"/>
              <a:t>vlast</a:t>
            </a:r>
          </a:p>
          <a:p>
            <a:r>
              <a:rPr lang="cs-CZ" dirty="0" err="1" smtClean="0"/>
              <a:t>Esencialistické</a:t>
            </a:r>
            <a:r>
              <a:rPr lang="cs-CZ" dirty="0" smtClean="0"/>
              <a:t> pojetí etnicity</a:t>
            </a:r>
            <a:endParaRPr lang="cs-CZ" dirty="0"/>
          </a:p>
          <a:p>
            <a:r>
              <a:rPr lang="cs-CZ" dirty="0"/>
              <a:t>Otázka kulturní čistoty – 2.  a 3. generace  - kdo jsem, když žiji ve dvou světech? – </a:t>
            </a:r>
            <a:r>
              <a:rPr lang="cs-CZ" dirty="0" err="1"/>
              <a:t>kreolizovaný</a:t>
            </a:r>
            <a:r>
              <a:rPr lang="cs-CZ" dirty="0"/>
              <a:t> člověk</a:t>
            </a:r>
          </a:p>
          <a:p>
            <a:r>
              <a:rPr lang="cs-CZ" dirty="0"/>
              <a:t>Nárok kulturní čistoty (</a:t>
            </a:r>
            <a:r>
              <a:rPr lang="cs-CZ" dirty="0" err="1"/>
              <a:t>Eriksen</a:t>
            </a:r>
            <a:r>
              <a:rPr lang="cs-CZ" dirty="0"/>
              <a:t> 2007, s. 54-55)</a:t>
            </a:r>
          </a:p>
          <a:p>
            <a:r>
              <a:rPr lang="cs-CZ" dirty="0"/>
              <a:t>s. 17 </a:t>
            </a:r>
            <a:r>
              <a:rPr lang="cs-CZ" i="1" dirty="0"/>
              <a:t>Děti a vnuci přistěhovalců trvají na definici „své vlastní identity“. Když však vystrčí hlavy ze dveří domu, uslyší od okolí, které již vše samo stihlo definovat, že jejich identita je sice dosti autentická, bohužel však méněcenná.“</a:t>
            </a:r>
          </a:p>
          <a:p>
            <a:endParaRPr lang="en-US" dirty="0"/>
          </a:p>
        </p:txBody>
      </p:sp>
    </p:spTree>
    <p:extLst>
      <p:ext uri="{BB962C8B-B14F-4D97-AF65-F5344CB8AC3E}">
        <p14:creationId xmlns:p14="http://schemas.microsoft.com/office/powerpoint/2010/main" val="2559309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Kontext rodiny</a:t>
            </a:r>
            <a:endParaRPr lang="cs-CZ" dirty="0"/>
          </a:p>
        </p:txBody>
      </p:sp>
      <p:sp>
        <p:nvSpPr>
          <p:cNvPr id="3" name="Zástupný symbol pro obsah 2"/>
          <p:cNvSpPr>
            <a:spLocks noGrp="1"/>
          </p:cNvSpPr>
          <p:nvPr>
            <p:ph idx="1"/>
          </p:nvPr>
        </p:nvSpPr>
        <p:spPr/>
        <p:txBody>
          <a:bodyPr>
            <a:normAutofit/>
          </a:bodyPr>
          <a:lstStyle/>
          <a:p>
            <a:r>
              <a:rPr lang="cs-CZ" dirty="0" smtClean="0"/>
              <a:t>Odlišná dynamika učení se kultuře děti x rodiče</a:t>
            </a:r>
          </a:p>
          <a:p>
            <a:r>
              <a:rPr lang="cs-CZ" dirty="0" smtClean="0"/>
              <a:t>Akulturace ve stejném rozsahu x rozdílná akulturace</a:t>
            </a:r>
          </a:p>
          <a:p>
            <a:r>
              <a:rPr lang="cs-CZ" dirty="0"/>
              <a:t>A) </a:t>
            </a:r>
            <a:r>
              <a:rPr lang="cs-CZ" b="1" dirty="0"/>
              <a:t>disonantní </a:t>
            </a:r>
            <a:r>
              <a:rPr lang="cs-CZ" dirty="0"/>
              <a:t>– dítě se učí rychleji než rodiče – rodiče ztrácejí kontrolu</a:t>
            </a:r>
          </a:p>
          <a:p>
            <a:r>
              <a:rPr lang="cs-CZ" dirty="0"/>
              <a:t>B) </a:t>
            </a:r>
            <a:r>
              <a:rPr lang="cs-CZ" b="1" dirty="0"/>
              <a:t>konsonantní</a:t>
            </a:r>
            <a:r>
              <a:rPr lang="cs-CZ" dirty="0"/>
              <a:t> – integrace společná</a:t>
            </a:r>
          </a:p>
          <a:p>
            <a:r>
              <a:rPr lang="cs-CZ" dirty="0"/>
              <a:t>C) </a:t>
            </a:r>
            <a:r>
              <a:rPr lang="cs-CZ" b="1" dirty="0"/>
              <a:t>selektivní</a:t>
            </a:r>
            <a:r>
              <a:rPr lang="cs-CZ" dirty="0"/>
              <a:t> – komunitní zázemí, které dítěti umožní start ( Čína a Rusové v NY)</a:t>
            </a:r>
          </a:p>
          <a:p>
            <a:r>
              <a:rPr lang="cs-CZ" b="1" dirty="0"/>
              <a:t>Akulturační trhlina </a:t>
            </a:r>
            <a:r>
              <a:rPr lang="cs-CZ" dirty="0"/>
              <a:t>(</a:t>
            </a:r>
            <a:r>
              <a:rPr lang="cs-CZ" dirty="0" err="1"/>
              <a:t>acculturation</a:t>
            </a:r>
            <a:r>
              <a:rPr lang="cs-CZ" dirty="0"/>
              <a:t> gap) </a:t>
            </a:r>
            <a:r>
              <a:rPr lang="cs-CZ" dirty="0" err="1"/>
              <a:t>Portes</a:t>
            </a:r>
            <a:r>
              <a:rPr lang="cs-CZ" dirty="0"/>
              <a:t> </a:t>
            </a:r>
            <a:r>
              <a:rPr lang="cs-CZ" dirty="0" err="1"/>
              <a:t>Rumbaut</a:t>
            </a:r>
            <a:r>
              <a:rPr lang="cs-CZ" dirty="0"/>
              <a:t> 1996 in Jánská a kol.),  </a:t>
            </a:r>
          </a:p>
          <a:p>
            <a:r>
              <a:rPr lang="cs-CZ" dirty="0"/>
              <a:t>= generační shoda x neshoda (</a:t>
            </a:r>
            <a:r>
              <a:rPr lang="cs-CZ" dirty="0" err="1"/>
              <a:t>Zhou</a:t>
            </a:r>
            <a:r>
              <a:rPr lang="cs-CZ" dirty="0"/>
              <a:t> 2001 in Jánská a kol. 2011)</a:t>
            </a:r>
          </a:p>
          <a:p>
            <a:endParaRPr lang="cs-CZ" dirty="0" smtClean="0"/>
          </a:p>
          <a:p>
            <a:endParaRPr lang="cs-CZ" dirty="0"/>
          </a:p>
        </p:txBody>
      </p:sp>
    </p:spTree>
    <p:extLst>
      <p:ext uri="{BB962C8B-B14F-4D97-AF65-F5344CB8AC3E}">
        <p14:creationId xmlns:p14="http://schemas.microsoft.com/office/powerpoint/2010/main" val="3652460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Kontext rodiny II</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smtClean="0"/>
              <a:t>vyjednávání vztahu s rodiči</a:t>
            </a:r>
          </a:p>
          <a:p>
            <a:r>
              <a:rPr lang="cs-CZ" dirty="0" smtClean="0"/>
              <a:t>Rodiče zahlceni svoji adaptací, redistribuce kompetencí (rodič absolutně vše x předání jiným)</a:t>
            </a:r>
          </a:p>
          <a:p>
            <a:r>
              <a:rPr lang="cs-CZ" dirty="0" smtClean="0"/>
              <a:t>Dítě zprostředkovatel – předčasná dospělost</a:t>
            </a:r>
          </a:p>
          <a:p>
            <a:r>
              <a:rPr lang="cs-CZ" dirty="0" smtClean="0"/>
              <a:t>Souralová 2015 –</a:t>
            </a:r>
            <a:r>
              <a:rPr lang="cs-CZ" sz="2400" dirty="0"/>
              <a:t> rozpor socializace – úcta x sdílení</a:t>
            </a:r>
          </a:p>
          <a:p>
            <a:r>
              <a:rPr lang="cs-CZ" sz="1700" dirty="0"/>
              <a:t>Vietnamské rodiny přenechaly výchovu jiným</a:t>
            </a:r>
          </a:p>
          <a:p>
            <a:r>
              <a:rPr lang="cs-CZ" sz="1700" dirty="0"/>
              <a:t>uznání oběti, pevná vazba, x kultura Čechů</a:t>
            </a:r>
          </a:p>
          <a:p>
            <a:r>
              <a:rPr lang="cs-CZ" sz="1700" dirty="0"/>
              <a:t>Rétorika cesty za lepším – pro obě generace jinde</a:t>
            </a:r>
          </a:p>
          <a:p>
            <a:r>
              <a:rPr lang="cs-CZ" sz="1700" dirty="0"/>
              <a:t>Akulturační trhlina – v minulosti (s.83)</a:t>
            </a:r>
          </a:p>
          <a:p>
            <a:r>
              <a:rPr lang="cs-CZ" dirty="0" smtClean="0"/>
              <a:t>Tlustá 2014– otázka organizace rodiny</a:t>
            </a:r>
          </a:p>
          <a:p>
            <a:r>
              <a:rPr lang="cs-CZ" dirty="0" err="1" smtClean="0"/>
              <a:t>Ezzeddine</a:t>
            </a:r>
            <a:r>
              <a:rPr lang="cs-CZ" dirty="0" smtClean="0"/>
              <a:t> – Transnacionální mateřství</a:t>
            </a:r>
          </a:p>
          <a:p>
            <a:r>
              <a:rPr lang="cs-CZ" dirty="0"/>
              <a:t>https://www.youtube.com/watch?v=WSMw7trHUcU</a:t>
            </a:r>
            <a:endParaRPr lang="cs-CZ" dirty="0" smtClean="0"/>
          </a:p>
        </p:txBody>
      </p:sp>
    </p:spTree>
    <p:extLst>
      <p:ext uri="{BB962C8B-B14F-4D97-AF65-F5344CB8AC3E}">
        <p14:creationId xmlns:p14="http://schemas.microsoft.com/office/powerpoint/2010/main" val="1690141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Asimilace či </a:t>
            </a:r>
            <a:r>
              <a:rPr lang="cs-CZ" dirty="0" err="1" smtClean="0"/>
              <a:t>bikulturalita</a:t>
            </a:r>
            <a:endParaRPr lang="cs-CZ" dirty="0"/>
          </a:p>
        </p:txBody>
      </p:sp>
      <p:sp>
        <p:nvSpPr>
          <p:cNvPr id="3" name="Zástupný symbol pro obsah 2"/>
          <p:cNvSpPr>
            <a:spLocks noGrp="1"/>
          </p:cNvSpPr>
          <p:nvPr>
            <p:ph idx="1"/>
          </p:nvPr>
        </p:nvSpPr>
        <p:spPr/>
        <p:txBody>
          <a:bodyPr/>
          <a:lstStyle/>
          <a:p>
            <a:r>
              <a:rPr lang="cs-CZ" dirty="0" err="1" smtClean="0"/>
              <a:t>Asimilacionistické</a:t>
            </a:r>
            <a:r>
              <a:rPr lang="cs-CZ" dirty="0" smtClean="0"/>
              <a:t> teorie x </a:t>
            </a:r>
            <a:r>
              <a:rPr lang="cs-CZ" b="1" dirty="0" smtClean="0"/>
              <a:t>alternační teorie</a:t>
            </a:r>
          </a:p>
          <a:p>
            <a:r>
              <a:rPr lang="cs-CZ" dirty="0" smtClean="0"/>
              <a:t>Asimilace x integrace</a:t>
            </a:r>
          </a:p>
          <a:p>
            <a:r>
              <a:rPr lang="cs-CZ" dirty="0" smtClean="0"/>
              <a:t>Alternační – tak dobře si člověk osvojuje kulturu hostitelské společnosti, že si uchová původní = </a:t>
            </a:r>
            <a:r>
              <a:rPr lang="cs-CZ" dirty="0" err="1" smtClean="0"/>
              <a:t>bikulturalita</a:t>
            </a:r>
            <a:r>
              <a:rPr lang="cs-CZ" dirty="0" smtClean="0"/>
              <a:t> x děti třetí kultury</a:t>
            </a:r>
          </a:p>
          <a:p>
            <a:r>
              <a:rPr lang="cs-CZ" dirty="0" smtClean="0"/>
              <a:t>Sféry kompetencí</a:t>
            </a:r>
          </a:p>
          <a:p>
            <a:endParaRPr lang="cs-CZ" dirty="0" smtClean="0"/>
          </a:p>
          <a:p>
            <a:endParaRPr lang="cs-CZ" dirty="0"/>
          </a:p>
        </p:txBody>
      </p:sp>
    </p:spTree>
    <p:extLst>
      <p:ext uri="{BB962C8B-B14F-4D97-AF65-F5344CB8AC3E}">
        <p14:creationId xmlns:p14="http://schemas.microsoft.com/office/powerpoint/2010/main" val="1390562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Děti třetí kultury</a:t>
            </a:r>
            <a:endParaRPr lang="cs-CZ" dirty="0"/>
          </a:p>
        </p:txBody>
      </p:sp>
      <p:sp>
        <p:nvSpPr>
          <p:cNvPr id="3" name="Zástupný symbol pro obsah 2"/>
          <p:cNvSpPr>
            <a:spLocks noGrp="1"/>
          </p:cNvSpPr>
          <p:nvPr>
            <p:ph idx="1"/>
          </p:nvPr>
        </p:nvSpPr>
        <p:spPr/>
        <p:txBody>
          <a:bodyPr/>
          <a:lstStyle/>
          <a:p>
            <a:r>
              <a:rPr lang="cs-CZ" dirty="0" smtClean="0"/>
              <a:t>Reakce na toto vyjednávání mezi významnými druhými (rodina, vrstevníci popř. škola), mezi přijetím a nepřijetím, resp. reakce na reálnou či </a:t>
            </a:r>
            <a:r>
              <a:rPr lang="cs-CZ" dirty="0" err="1" smtClean="0"/>
              <a:t>domělou</a:t>
            </a:r>
            <a:r>
              <a:rPr lang="cs-CZ" dirty="0" smtClean="0"/>
              <a:t> sociální nerovnost→ specifická identita</a:t>
            </a:r>
          </a:p>
          <a:p>
            <a:r>
              <a:rPr lang="cs-CZ" dirty="0" smtClean="0"/>
              <a:t>Ta však nemá či neměla label = nečitelná pro my i oni</a:t>
            </a:r>
          </a:p>
          <a:p>
            <a:r>
              <a:rPr lang="cs-CZ" dirty="0" smtClean="0"/>
              <a:t>Pocit ztracení a nalezení</a:t>
            </a:r>
          </a:p>
          <a:p>
            <a:endParaRPr lang="cs-CZ" dirty="0"/>
          </a:p>
        </p:txBody>
      </p:sp>
    </p:spTree>
    <p:extLst>
      <p:ext uri="{BB962C8B-B14F-4D97-AF65-F5344CB8AC3E}">
        <p14:creationId xmlns:p14="http://schemas.microsoft.com/office/powerpoint/2010/main" val="3285225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11633" y="293431"/>
            <a:ext cx="8226720" cy="1143480"/>
          </a:xfrm>
        </p:spPr>
        <p:txBody>
          <a:bodyPr>
            <a:normAutofit/>
          </a:bodyPr>
          <a:lstStyle/>
          <a:p>
            <a:r>
              <a:rPr lang="cs-CZ" dirty="0" smtClean="0"/>
              <a:t>Vztah ke kultuře – druhá generace</a:t>
            </a:r>
            <a:endParaRPr lang="cs-CZ" dirty="0"/>
          </a:p>
        </p:txBody>
      </p:sp>
      <p:sp>
        <p:nvSpPr>
          <p:cNvPr id="3" name="Zástupný symbol pro obsah 2"/>
          <p:cNvSpPr>
            <a:spLocks noGrp="1"/>
          </p:cNvSpPr>
          <p:nvPr>
            <p:ph idx="1"/>
          </p:nvPr>
        </p:nvSpPr>
        <p:spPr/>
        <p:txBody>
          <a:bodyPr>
            <a:normAutofit/>
          </a:bodyPr>
          <a:lstStyle/>
          <a:p>
            <a:r>
              <a:rPr lang="cs-CZ" sz="2200" dirty="0"/>
              <a:t>Individuální trajektorie</a:t>
            </a:r>
          </a:p>
          <a:p>
            <a:r>
              <a:rPr lang="cs-CZ" sz="2200" dirty="0" err="1"/>
              <a:t>Irving</a:t>
            </a:r>
            <a:r>
              <a:rPr lang="cs-CZ" sz="2200" dirty="0"/>
              <a:t> </a:t>
            </a:r>
            <a:r>
              <a:rPr lang="cs-CZ" sz="2200" dirty="0" err="1"/>
              <a:t>Child</a:t>
            </a:r>
            <a:r>
              <a:rPr lang="cs-CZ" sz="2200" dirty="0"/>
              <a:t> 1943 (in </a:t>
            </a:r>
            <a:r>
              <a:rPr lang="cs-CZ" sz="2200" dirty="0" err="1"/>
              <a:t>Zhou</a:t>
            </a:r>
            <a:r>
              <a:rPr lang="cs-CZ" sz="2200" dirty="0"/>
              <a:t>, </a:t>
            </a:r>
            <a:r>
              <a:rPr lang="cs-CZ" sz="2200" dirty="0" err="1"/>
              <a:t>Bankston</a:t>
            </a:r>
            <a:r>
              <a:rPr lang="cs-CZ" sz="2200" dirty="0"/>
              <a:t> 1994</a:t>
            </a:r>
            <a:r>
              <a:rPr lang="cs-CZ" sz="2200" dirty="0"/>
              <a:t>) v duchu asimilace</a:t>
            </a:r>
            <a:endParaRPr lang="cs-CZ" sz="2200" dirty="0"/>
          </a:p>
          <a:p>
            <a:r>
              <a:rPr lang="cs-CZ" sz="2200" dirty="0"/>
              <a:t>- druhá generace </a:t>
            </a:r>
          </a:p>
          <a:p>
            <a:r>
              <a:rPr lang="cs-CZ" sz="2200" dirty="0"/>
              <a:t>3 reakce na kulturní konflikt hodnot svých, cílů své skupiny a majority</a:t>
            </a:r>
          </a:p>
          <a:p>
            <a:pPr marL="564488" indent="-466567">
              <a:buFont typeface="+mj-lt"/>
              <a:buAutoNum type="arabicPeriod"/>
            </a:pPr>
            <a:r>
              <a:rPr lang="cs-CZ" sz="2200" dirty="0">
                <a:solidFill>
                  <a:srgbClr val="FF0000"/>
                </a:solidFill>
              </a:rPr>
              <a:t>Rebelie</a:t>
            </a:r>
            <a:r>
              <a:rPr lang="cs-CZ" sz="2200" dirty="0"/>
              <a:t> – opouští etnickou </a:t>
            </a:r>
            <a:r>
              <a:rPr lang="cs-CZ" sz="2200" dirty="0"/>
              <a:t>minoritu a </a:t>
            </a:r>
            <a:r>
              <a:rPr lang="cs-CZ" sz="2200" dirty="0"/>
              <a:t>stává se majoritou</a:t>
            </a:r>
          </a:p>
          <a:p>
            <a:pPr marL="564488" indent="-466567">
              <a:buFont typeface="+mj-lt"/>
              <a:buAutoNum type="arabicPeriod"/>
            </a:pPr>
            <a:r>
              <a:rPr lang="cs-CZ" sz="2200" dirty="0">
                <a:solidFill>
                  <a:srgbClr val="FF0000"/>
                </a:solidFill>
              </a:rPr>
              <a:t>Přijetí etnické komunity </a:t>
            </a:r>
            <a:r>
              <a:rPr lang="cs-CZ" sz="2200" dirty="0"/>
              <a:t>– </a:t>
            </a:r>
            <a:r>
              <a:rPr lang="cs-CZ" sz="2200" dirty="0"/>
              <a:t>dodržování pravidel </a:t>
            </a:r>
            <a:r>
              <a:rPr lang="cs-CZ" sz="2200" dirty="0" err="1"/>
              <a:t>vl</a:t>
            </a:r>
            <a:r>
              <a:rPr lang="cs-CZ" sz="2200" dirty="0"/>
              <a:t>. </a:t>
            </a:r>
            <a:r>
              <a:rPr lang="cs-CZ" sz="2200" dirty="0"/>
              <a:t>komunity</a:t>
            </a:r>
          </a:p>
          <a:p>
            <a:pPr marL="564488" indent="-466567">
              <a:buFont typeface="+mj-lt"/>
              <a:buAutoNum type="arabicPeriod"/>
            </a:pPr>
            <a:r>
              <a:rPr lang="cs-CZ" sz="2200" dirty="0">
                <a:solidFill>
                  <a:srgbClr val="FF0000"/>
                </a:solidFill>
              </a:rPr>
              <a:t>Apatie</a:t>
            </a:r>
            <a:r>
              <a:rPr lang="cs-CZ" sz="2200" dirty="0"/>
              <a:t> – únik k jiné skupině – ani svá ani majorita</a:t>
            </a:r>
          </a:p>
          <a:p>
            <a:pPr marL="564488" indent="-466567"/>
            <a:r>
              <a:rPr lang="cs-CZ" sz="2200" dirty="0"/>
              <a:t>Většina jde cestou 1.</a:t>
            </a:r>
          </a:p>
          <a:p>
            <a:pPr marL="564488" indent="-466567"/>
            <a:r>
              <a:rPr lang="cs-CZ" sz="2200" dirty="0"/>
              <a:t>2. a 3.  když je dítě seznámeno s možným odchodem z většinové společnosti.</a:t>
            </a:r>
          </a:p>
          <a:p>
            <a:endParaRPr lang="cs-CZ" sz="2200" dirty="0"/>
          </a:p>
        </p:txBody>
      </p:sp>
    </p:spTree>
    <p:extLst>
      <p:ext uri="{BB962C8B-B14F-4D97-AF65-F5344CB8AC3E}">
        <p14:creationId xmlns:p14="http://schemas.microsoft.com/office/powerpoint/2010/main" val="848080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a:bodyPr>
          <a:lstStyle/>
          <a:p>
            <a:pPr>
              <a:defRPr/>
            </a:pPr>
            <a:r>
              <a:rPr lang="cs-CZ" dirty="0" smtClean="0">
                <a:solidFill>
                  <a:srgbClr val="FF0000"/>
                </a:solidFill>
              </a:rPr>
              <a:t>Situace žáka cizince – jeho vzdělávací potřeby a limity</a:t>
            </a:r>
          </a:p>
        </p:txBody>
      </p:sp>
      <p:sp>
        <p:nvSpPr>
          <p:cNvPr id="3" name="Zástupný symbol pro obsah 2"/>
          <p:cNvSpPr>
            <a:spLocks noGrp="1"/>
          </p:cNvSpPr>
          <p:nvPr>
            <p:ph idx="1"/>
          </p:nvPr>
        </p:nvSpPr>
        <p:spPr/>
        <p:txBody>
          <a:bodyPr rtlCol="0">
            <a:normAutofit/>
          </a:bodyPr>
          <a:lstStyle/>
          <a:p>
            <a:pPr>
              <a:defRPr/>
            </a:pPr>
            <a:r>
              <a:rPr lang="cs-CZ" dirty="0" smtClean="0"/>
              <a:t>Jazyková bariéra </a:t>
            </a:r>
          </a:p>
          <a:p>
            <a:pPr>
              <a:defRPr/>
            </a:pPr>
            <a:r>
              <a:rPr lang="cs-CZ" dirty="0" smtClean="0"/>
              <a:t>Kultura</a:t>
            </a:r>
          </a:p>
          <a:p>
            <a:pPr>
              <a:defRPr/>
            </a:pPr>
            <a:r>
              <a:rPr lang="cs-CZ" dirty="0"/>
              <a:t>Vyrovnání stylu učení (paměťové učení) a </a:t>
            </a:r>
            <a:r>
              <a:rPr lang="cs-CZ" dirty="0" smtClean="0"/>
              <a:t>obsahu</a:t>
            </a:r>
          </a:p>
          <a:p>
            <a:pPr>
              <a:defRPr/>
            </a:pPr>
            <a:r>
              <a:rPr lang="cs-CZ" dirty="0" smtClean="0"/>
              <a:t>Věkový handicap</a:t>
            </a:r>
            <a:endParaRPr lang="cs-CZ" b="1" dirty="0" smtClean="0"/>
          </a:p>
          <a:p>
            <a:pPr>
              <a:defRPr/>
            </a:pPr>
            <a:r>
              <a:rPr lang="cs-CZ" dirty="0" smtClean="0"/>
              <a:t>Korekce nároků rodičů</a:t>
            </a:r>
          </a:p>
          <a:p>
            <a:pPr>
              <a:defRPr/>
            </a:pPr>
            <a:r>
              <a:rPr lang="cs-CZ" dirty="0" smtClean="0"/>
              <a:t>Ekonomické problémy</a:t>
            </a:r>
          </a:p>
          <a:p>
            <a:pPr>
              <a:defRPr/>
            </a:pPr>
            <a:r>
              <a:rPr lang="cs-CZ" dirty="0" smtClean="0"/>
              <a:t>Xenofobie adolescentů</a:t>
            </a:r>
          </a:p>
          <a:p>
            <a:pPr>
              <a:defRPr/>
            </a:pPr>
            <a:r>
              <a:rPr lang="cs-CZ" dirty="0" smtClean="0"/>
              <a:t>Stereotyp učitele o žákovi z menšiny</a:t>
            </a:r>
          </a:p>
          <a:p>
            <a:pPr>
              <a:defRPr/>
            </a:pPr>
            <a:endParaRPr lang="cs-CZ" dirty="0" smtClean="0"/>
          </a:p>
        </p:txBody>
      </p:sp>
    </p:spTree>
    <p:extLst>
      <p:ext uri="{BB962C8B-B14F-4D97-AF65-F5344CB8AC3E}">
        <p14:creationId xmlns:p14="http://schemas.microsoft.com/office/powerpoint/2010/main" val="37332040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Jazyk</a:t>
            </a:r>
            <a:endParaRPr lang="cs-CZ" dirty="0"/>
          </a:p>
        </p:txBody>
      </p:sp>
      <p:sp>
        <p:nvSpPr>
          <p:cNvPr id="3" name="Zástupný symbol pro obsah 2"/>
          <p:cNvSpPr>
            <a:spLocks noGrp="1"/>
          </p:cNvSpPr>
          <p:nvPr>
            <p:ph idx="1"/>
          </p:nvPr>
        </p:nvSpPr>
        <p:spPr>
          <a:xfrm>
            <a:off x="1981200" y="1600200"/>
            <a:ext cx="8229600" cy="5257800"/>
          </a:xfrm>
        </p:spPr>
        <p:txBody>
          <a:bodyPr>
            <a:normAutofit fontScale="92500" lnSpcReduction="10000"/>
          </a:bodyPr>
          <a:lstStyle/>
          <a:p>
            <a:r>
              <a:rPr lang="cs-CZ" dirty="0" smtClean="0"/>
              <a:t>Děti s odlišným mateřským jazykem (</a:t>
            </a:r>
            <a:r>
              <a:rPr lang="cs-CZ" dirty="0" err="1" smtClean="0"/>
              <a:t>Titěrová</a:t>
            </a:r>
            <a:r>
              <a:rPr lang="cs-CZ" dirty="0" smtClean="0"/>
              <a:t>)</a:t>
            </a:r>
          </a:p>
          <a:p>
            <a:r>
              <a:rPr lang="cs-CZ" dirty="0" smtClean="0"/>
              <a:t>Tichá fáze – </a:t>
            </a:r>
            <a:r>
              <a:rPr lang="cs-CZ" dirty="0" err="1" smtClean="0"/>
              <a:t>silent</a:t>
            </a:r>
            <a:r>
              <a:rPr lang="cs-CZ" dirty="0" smtClean="0"/>
              <a:t> </a:t>
            </a:r>
            <a:r>
              <a:rPr lang="cs-CZ" dirty="0" err="1" smtClean="0"/>
              <a:t>stage</a:t>
            </a:r>
            <a:endParaRPr lang="cs-CZ" dirty="0" smtClean="0"/>
          </a:p>
          <a:p>
            <a:pPr lvl="1"/>
            <a:r>
              <a:rPr lang="cs-CZ" dirty="0" smtClean="0"/>
              <a:t> ½ roku – 2 roky dítě nepoužívá jazyk, který si osvojuje</a:t>
            </a:r>
          </a:p>
          <a:p>
            <a:pPr lvl="1"/>
            <a:r>
              <a:rPr lang="cs-CZ" dirty="0" smtClean="0"/>
              <a:t>Musí ale komunikovat, rozumět základním pokynům, říci základní</a:t>
            </a:r>
          </a:p>
          <a:p>
            <a:r>
              <a:rPr lang="cs-CZ" dirty="0" err="1" smtClean="0"/>
              <a:t>Cummisova</a:t>
            </a:r>
            <a:r>
              <a:rPr lang="cs-CZ" dirty="0" smtClean="0"/>
              <a:t> teorie</a:t>
            </a:r>
          </a:p>
          <a:p>
            <a:pPr lvl="1"/>
            <a:r>
              <a:rPr lang="cs-CZ" dirty="0"/>
              <a:t>základní interpersonální </a:t>
            </a:r>
            <a:r>
              <a:rPr lang="cs-CZ" dirty="0" smtClean="0"/>
              <a:t>komunikační schopnosti </a:t>
            </a:r>
          </a:p>
          <a:p>
            <a:pPr lvl="1">
              <a:buNone/>
            </a:pPr>
            <a:r>
              <a:rPr lang="cs-CZ" dirty="0" smtClean="0"/>
              <a:t>x  kognitivní </a:t>
            </a:r>
            <a:r>
              <a:rPr lang="cs-CZ" dirty="0"/>
              <a:t>a </a:t>
            </a:r>
            <a:r>
              <a:rPr lang="cs-CZ" dirty="0" smtClean="0"/>
              <a:t>akademické jazykové dovedností</a:t>
            </a:r>
            <a:r>
              <a:rPr lang="cs-CZ" dirty="0"/>
              <a:t>. </a:t>
            </a:r>
            <a:endParaRPr lang="cs-CZ" dirty="0" smtClean="0"/>
          </a:p>
          <a:p>
            <a:pPr lvl="1"/>
            <a:r>
              <a:rPr lang="cs-CZ" dirty="0" smtClean="0"/>
              <a:t>nejdříve </a:t>
            </a:r>
            <a:r>
              <a:rPr lang="cs-CZ" dirty="0"/>
              <a:t>učí </a:t>
            </a:r>
            <a:r>
              <a:rPr lang="cs-CZ" b="1" dirty="0"/>
              <a:t>základním </a:t>
            </a:r>
            <a:r>
              <a:rPr lang="cs-CZ" b="1" dirty="0" smtClean="0"/>
              <a:t>komunikačním dovednostem</a:t>
            </a:r>
            <a:r>
              <a:rPr lang="cs-CZ" b="1" dirty="0"/>
              <a:t>, tedy komunikovat v základních </a:t>
            </a:r>
            <a:r>
              <a:rPr lang="cs-CZ" b="1" dirty="0" smtClean="0"/>
              <a:t>situacích </a:t>
            </a:r>
            <a:r>
              <a:rPr lang="cs-CZ" dirty="0" smtClean="0"/>
              <a:t>tváří </a:t>
            </a:r>
            <a:r>
              <a:rPr lang="cs-CZ" dirty="0"/>
              <a:t>v tvář. </a:t>
            </a:r>
            <a:endParaRPr lang="cs-CZ" dirty="0" smtClean="0"/>
          </a:p>
          <a:p>
            <a:pPr lvl="1"/>
            <a:r>
              <a:rPr lang="cs-CZ" dirty="0" smtClean="0"/>
              <a:t>Později o </a:t>
            </a:r>
            <a:r>
              <a:rPr lang="cs-CZ" dirty="0"/>
              <a:t>kognitivní a akademické </a:t>
            </a:r>
            <a:r>
              <a:rPr lang="cs-CZ" dirty="0" smtClean="0"/>
              <a:t>dovednosti = pro </a:t>
            </a:r>
            <a:r>
              <a:rPr lang="cs-CZ" dirty="0"/>
              <a:t>školní úspěšnost. </a:t>
            </a:r>
            <a:endParaRPr lang="cs-CZ" dirty="0" smtClean="0"/>
          </a:p>
          <a:p>
            <a:pPr lvl="1"/>
            <a:r>
              <a:rPr lang="cs-CZ" dirty="0" smtClean="0"/>
              <a:t>Jazyková „nadstavba</a:t>
            </a:r>
            <a:r>
              <a:rPr lang="cs-CZ" dirty="0"/>
              <a:t>“ se vyvíjí až po pěti až sedmi </a:t>
            </a:r>
            <a:r>
              <a:rPr lang="cs-CZ" dirty="0" smtClean="0"/>
              <a:t>letech (</a:t>
            </a:r>
            <a:r>
              <a:rPr lang="cs-CZ" dirty="0" err="1" smtClean="0"/>
              <a:t>Titěrová</a:t>
            </a:r>
            <a:r>
              <a:rPr lang="cs-CZ" dirty="0" smtClean="0"/>
              <a:t>)</a:t>
            </a:r>
          </a:p>
          <a:p>
            <a:r>
              <a:rPr lang="cs-CZ" dirty="0" smtClean="0"/>
              <a:t>Jazyk jako handicap mezilidských vztahů – umět se vyjádřit</a:t>
            </a:r>
          </a:p>
          <a:p>
            <a:pPr lvl="1">
              <a:buNone/>
            </a:pPr>
            <a:endParaRPr lang="cs-CZ" dirty="0"/>
          </a:p>
        </p:txBody>
      </p:sp>
    </p:spTree>
    <p:extLst>
      <p:ext uri="{BB962C8B-B14F-4D97-AF65-F5344CB8AC3E}">
        <p14:creationId xmlns:p14="http://schemas.microsoft.com/office/powerpoint/2010/main" val="13782092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Kulturní odlišnost</a:t>
            </a:r>
            <a:endParaRPr lang="cs-CZ" dirty="0"/>
          </a:p>
        </p:txBody>
      </p:sp>
      <p:sp>
        <p:nvSpPr>
          <p:cNvPr id="3" name="Zástupný symbol pro obsah 2"/>
          <p:cNvSpPr>
            <a:spLocks noGrp="1"/>
          </p:cNvSpPr>
          <p:nvPr>
            <p:ph idx="1"/>
          </p:nvPr>
        </p:nvSpPr>
        <p:spPr/>
        <p:txBody>
          <a:bodyPr>
            <a:normAutofit/>
          </a:bodyPr>
          <a:lstStyle/>
          <a:p>
            <a:r>
              <a:rPr lang="cs-CZ" dirty="0" smtClean="0"/>
              <a:t>Kultura – soubor předpokladů</a:t>
            </a:r>
          </a:p>
          <a:p>
            <a:r>
              <a:rPr lang="cs-CZ" dirty="0" err="1" smtClean="0"/>
              <a:t>Enkulturace</a:t>
            </a:r>
            <a:r>
              <a:rPr lang="cs-CZ" dirty="0" smtClean="0"/>
              <a:t> v zemi původu ≠ nástroj orientace v ČR</a:t>
            </a:r>
          </a:p>
          <a:p>
            <a:r>
              <a:rPr lang="cs-CZ" b="1" dirty="0" smtClean="0"/>
              <a:t>Jiná zkušenost</a:t>
            </a:r>
          </a:p>
          <a:p>
            <a:r>
              <a:rPr lang="cs-CZ" dirty="0" smtClean="0"/>
              <a:t>Různé typy kultur - </a:t>
            </a:r>
            <a:r>
              <a:rPr lang="cs-CZ" dirty="0" err="1" smtClean="0"/>
              <a:t>Hofstede</a:t>
            </a:r>
            <a:r>
              <a:rPr lang="cs-CZ" dirty="0" smtClean="0"/>
              <a:t> </a:t>
            </a:r>
          </a:p>
          <a:p>
            <a:r>
              <a:rPr lang="cs-CZ" dirty="0" smtClean="0"/>
              <a:t>Potíže, které nelze předpokládat: např. stud:společné toalety v MŠ, zkušenost: TV a cvičební úbor, náboženská tabu: jídlo, </a:t>
            </a:r>
            <a:r>
              <a:rPr lang="cs-CZ" dirty="0" err="1" smtClean="0"/>
              <a:t>identitní</a:t>
            </a:r>
            <a:r>
              <a:rPr lang="cs-CZ" dirty="0" smtClean="0"/>
              <a:t> otázky: jméno (učitel by neměl komolit jméno)</a:t>
            </a:r>
          </a:p>
          <a:p>
            <a:r>
              <a:rPr lang="cs-CZ" dirty="0" smtClean="0"/>
              <a:t>Interkulturní senzitivita </a:t>
            </a:r>
          </a:p>
        </p:txBody>
      </p:sp>
    </p:spTree>
    <p:extLst>
      <p:ext uri="{BB962C8B-B14F-4D97-AF65-F5344CB8AC3E}">
        <p14:creationId xmlns:p14="http://schemas.microsoft.com/office/powerpoint/2010/main" val="25243787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Věk</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b="1" dirty="0"/>
              <a:t>zařadit cizince do </a:t>
            </a:r>
            <a:r>
              <a:rPr lang="cs-CZ" b="1" dirty="0" smtClean="0"/>
              <a:t>ročníku odpovídajícího </a:t>
            </a:r>
            <a:r>
              <a:rPr lang="cs-CZ" b="1" dirty="0"/>
              <a:t>jeho věku. Roli zde hraje několik faktorů:</a:t>
            </a:r>
          </a:p>
          <a:p>
            <a:r>
              <a:rPr lang="cs-CZ" dirty="0"/>
              <a:t> </a:t>
            </a:r>
            <a:r>
              <a:rPr lang="cs-CZ" b="1" dirty="0"/>
              <a:t>sociální aspekt – žák nebo žákyně s OMJ se stejně </a:t>
            </a:r>
            <a:r>
              <a:rPr lang="cs-CZ" b="1" dirty="0" smtClean="0"/>
              <a:t>jako  </a:t>
            </a:r>
            <a:r>
              <a:rPr lang="cs-CZ" dirty="0" smtClean="0"/>
              <a:t>většina </a:t>
            </a:r>
            <a:r>
              <a:rPr lang="cs-CZ" dirty="0"/>
              <a:t>dětí bude nejlépe cítit mezi stejně starými </a:t>
            </a:r>
            <a:r>
              <a:rPr lang="cs-CZ" dirty="0" smtClean="0"/>
              <a:t>vrstevníky, </a:t>
            </a:r>
            <a:r>
              <a:rPr lang="pl-PL" dirty="0" smtClean="0"/>
              <a:t>a </a:t>
            </a:r>
            <a:r>
              <a:rPr lang="pl-PL" dirty="0"/>
              <a:t>to i v případě, že jim nerozumí</a:t>
            </a:r>
          </a:p>
          <a:p>
            <a:r>
              <a:rPr lang="cs-CZ" dirty="0"/>
              <a:t> </a:t>
            </a:r>
            <a:r>
              <a:rPr lang="cs-CZ" b="1" dirty="0"/>
              <a:t>emocionální aspekt – pobyt mezi mladšími </a:t>
            </a:r>
            <a:r>
              <a:rPr lang="cs-CZ" b="1" dirty="0" smtClean="0"/>
              <a:t>dětmi </a:t>
            </a:r>
            <a:r>
              <a:rPr lang="cs-CZ" dirty="0" smtClean="0"/>
              <a:t>může </a:t>
            </a:r>
            <a:r>
              <a:rPr lang="cs-CZ" dirty="0"/>
              <a:t>být velkou frustrací a spolu s jazykovou </a:t>
            </a:r>
            <a:r>
              <a:rPr lang="cs-CZ" dirty="0" smtClean="0"/>
              <a:t>bariérou mohou </a:t>
            </a:r>
            <a:r>
              <a:rPr lang="cs-CZ" dirty="0"/>
              <a:t>způsobit pasivitu, nebo naopak agresivní chování</a:t>
            </a:r>
          </a:p>
          <a:p>
            <a:r>
              <a:rPr lang="cs-CZ" dirty="0"/>
              <a:t> </a:t>
            </a:r>
            <a:r>
              <a:rPr lang="cs-CZ" b="1" dirty="0"/>
              <a:t>podnětné prostředí – výuka mezi vrstevníky je </a:t>
            </a:r>
            <a:r>
              <a:rPr lang="cs-CZ" b="1" dirty="0" smtClean="0"/>
              <a:t>pro </a:t>
            </a:r>
            <a:r>
              <a:rPr lang="cs-CZ" dirty="0" smtClean="0"/>
              <a:t>žáky </a:t>
            </a:r>
            <a:r>
              <a:rPr lang="cs-CZ" dirty="0"/>
              <a:t>s OMJ nepochybně podnětnější i přesto, že </a:t>
            </a:r>
            <a:r>
              <a:rPr lang="cs-CZ" dirty="0" smtClean="0"/>
              <a:t>výkladu úplně </a:t>
            </a:r>
            <a:r>
              <a:rPr lang="cs-CZ" dirty="0"/>
              <a:t>nerozumí</a:t>
            </a:r>
          </a:p>
          <a:p>
            <a:r>
              <a:rPr lang="cs-CZ" dirty="0"/>
              <a:t> </a:t>
            </a:r>
            <a:r>
              <a:rPr lang="cs-CZ" b="1" dirty="0"/>
              <a:t>ukončení povinné školní docházky </a:t>
            </a:r>
            <a:r>
              <a:rPr lang="cs-CZ" b="1" dirty="0" smtClean="0"/>
              <a:t>– </a:t>
            </a:r>
            <a:r>
              <a:rPr lang="cs-CZ" dirty="0" smtClean="0"/>
              <a:t>aby </a:t>
            </a:r>
            <a:r>
              <a:rPr lang="cs-CZ" dirty="0"/>
              <a:t>ukončili povinnou školní docházku nejpozději </a:t>
            </a:r>
            <a:r>
              <a:rPr lang="cs-CZ" dirty="0" smtClean="0"/>
              <a:t>v 17 </a:t>
            </a:r>
            <a:r>
              <a:rPr lang="cs-CZ" dirty="0"/>
              <a:t>letech; zařazením do nižších ročníků jim </a:t>
            </a:r>
            <a:r>
              <a:rPr lang="cs-CZ" dirty="0" smtClean="0"/>
              <a:t>neumožníte</a:t>
            </a:r>
            <a:r>
              <a:rPr lang="cs-CZ" b="1" dirty="0" smtClean="0"/>
              <a:t> ukončit </a:t>
            </a:r>
            <a:r>
              <a:rPr lang="cs-CZ" b="1" dirty="0"/>
              <a:t>základní vzdělání včas</a:t>
            </a:r>
          </a:p>
          <a:p>
            <a:pPr>
              <a:buNone/>
            </a:pPr>
            <a:endParaRPr lang="cs-CZ" dirty="0"/>
          </a:p>
        </p:txBody>
      </p:sp>
    </p:spTree>
    <p:extLst>
      <p:ext uri="{BB962C8B-B14F-4D97-AF65-F5344CB8AC3E}">
        <p14:creationId xmlns:p14="http://schemas.microsoft.com/office/powerpoint/2010/main" val="3571850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a:t>
            </a:r>
            <a:endParaRPr lang="cs-CZ" dirty="0"/>
          </a:p>
        </p:txBody>
      </p:sp>
      <p:sp>
        <p:nvSpPr>
          <p:cNvPr id="3" name="Zástupný symbol pro obsah 2"/>
          <p:cNvSpPr>
            <a:spLocks noGrp="1"/>
          </p:cNvSpPr>
          <p:nvPr>
            <p:ph idx="1"/>
          </p:nvPr>
        </p:nvSpPr>
        <p:spPr/>
        <p:txBody>
          <a:bodyPr>
            <a:normAutofit/>
          </a:bodyPr>
          <a:lstStyle/>
          <a:p>
            <a:pPr lvl="0"/>
            <a:r>
              <a:rPr lang="cs-CZ" dirty="0" smtClean="0"/>
              <a:t>Sociální </a:t>
            </a:r>
            <a:r>
              <a:rPr lang="cs-CZ" dirty="0"/>
              <a:t>vyloučení a ne/možnost cesty za vzděláním (primární socializace)</a:t>
            </a:r>
          </a:p>
          <a:p>
            <a:pPr lvl="0"/>
            <a:r>
              <a:rPr lang="cs-CZ" dirty="0"/>
              <a:t>Sociální vyloučení a ne/možnost cesty za vzděláním (sekundární socializace, boj o identitu žáka) </a:t>
            </a:r>
          </a:p>
          <a:p>
            <a:pPr lvl="0"/>
            <a:r>
              <a:rPr lang="cs-CZ" dirty="0"/>
              <a:t>Nedobrovolná migrace dětí a její důsledky (nedobrovolná migrace a pocity dítěte, jazyk jako klíčová proměnná, integrace do vrstevnických skupin, konstrukce identit)</a:t>
            </a:r>
          </a:p>
          <a:p>
            <a:pPr lvl="0"/>
            <a:r>
              <a:rPr lang="cs-CZ" dirty="0"/>
              <a:t>Děti migrantů a jejich vzdělávací trajektorie (lineární versus segmentovaná asimilace, limity sociální mobility)</a:t>
            </a:r>
          </a:p>
        </p:txBody>
      </p:sp>
    </p:spTree>
    <p:extLst>
      <p:ext uri="{BB962C8B-B14F-4D97-AF65-F5344CB8AC3E}">
        <p14:creationId xmlns:p14="http://schemas.microsoft.com/office/powerpoint/2010/main" val="2654921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Školní výkon</a:t>
            </a:r>
            <a:endParaRPr lang="cs-CZ" dirty="0"/>
          </a:p>
        </p:txBody>
      </p:sp>
      <p:sp>
        <p:nvSpPr>
          <p:cNvPr id="3" name="Zástupný symbol pro obsah 2"/>
          <p:cNvSpPr>
            <a:spLocks noGrp="1"/>
          </p:cNvSpPr>
          <p:nvPr>
            <p:ph idx="1"/>
          </p:nvPr>
        </p:nvSpPr>
        <p:spPr/>
        <p:txBody>
          <a:bodyPr/>
          <a:lstStyle/>
          <a:p>
            <a:r>
              <a:rPr lang="cs-CZ" dirty="0" smtClean="0"/>
              <a:t>Vyrovnání stylu učení (paměťové učení) a obsahu</a:t>
            </a:r>
          </a:p>
          <a:p>
            <a:r>
              <a:rPr lang="cs-CZ" dirty="0" smtClean="0"/>
              <a:t>Potencionální </a:t>
            </a:r>
            <a:r>
              <a:rPr lang="cs-CZ" dirty="0" err="1" smtClean="0"/>
              <a:t>bilinguálnost</a:t>
            </a:r>
            <a:r>
              <a:rPr lang="cs-CZ" dirty="0" smtClean="0"/>
              <a:t> dětí </a:t>
            </a:r>
          </a:p>
          <a:p>
            <a:pPr lvl="1"/>
            <a:r>
              <a:rPr lang="cs-CZ" dirty="0" smtClean="0"/>
              <a:t>nároky na kognitivní procesy (překládání si – časově náročné) </a:t>
            </a:r>
          </a:p>
          <a:p>
            <a:pPr lvl="1"/>
            <a:r>
              <a:rPr lang="cs-CZ" dirty="0" smtClean="0"/>
              <a:t>Únava = únik k jiným činnostem = vyrušují – odesílány k diagnostice (rodiče nerozumí = obavy, další stres)</a:t>
            </a:r>
          </a:p>
          <a:p>
            <a:pPr lvl="1"/>
            <a:endParaRPr lang="cs-CZ" dirty="0" smtClean="0"/>
          </a:p>
          <a:p>
            <a:endParaRPr lang="cs-CZ" dirty="0" smtClean="0"/>
          </a:p>
          <a:p>
            <a:endParaRPr lang="cs-CZ" dirty="0"/>
          </a:p>
        </p:txBody>
      </p:sp>
    </p:spTree>
    <p:extLst>
      <p:ext uri="{BB962C8B-B14F-4D97-AF65-F5344CB8AC3E}">
        <p14:creationId xmlns:p14="http://schemas.microsoft.com/office/powerpoint/2010/main" val="41934420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cs-CZ" dirty="0" smtClean="0"/>
              <a:t>Sociální vztahy = spolužáci</a:t>
            </a:r>
          </a:p>
        </p:txBody>
      </p:sp>
      <p:sp>
        <p:nvSpPr>
          <p:cNvPr id="18435" name="Rectangle 3"/>
          <p:cNvSpPr>
            <a:spLocks noGrp="1" noChangeArrowheads="1"/>
          </p:cNvSpPr>
          <p:nvPr>
            <p:ph type="body" idx="1"/>
          </p:nvPr>
        </p:nvSpPr>
        <p:spPr>
          <a:xfrm>
            <a:off x="1981200" y="1268760"/>
            <a:ext cx="8229600" cy="5589240"/>
          </a:xfrm>
        </p:spPr>
        <p:txBody>
          <a:bodyPr>
            <a:normAutofit/>
          </a:bodyPr>
          <a:lstStyle/>
          <a:p>
            <a:pPr eaLnBrk="1" hangingPunct="1">
              <a:lnSpc>
                <a:spcPct val="80000"/>
              </a:lnSpc>
            </a:pPr>
            <a:r>
              <a:rPr lang="cs-CZ" dirty="0"/>
              <a:t>Nový žák, s jinou kulturou</a:t>
            </a:r>
          </a:p>
          <a:p>
            <a:pPr>
              <a:lnSpc>
                <a:spcPct val="80000"/>
              </a:lnSpc>
            </a:pPr>
            <a:r>
              <a:rPr lang="cs-CZ" dirty="0"/>
              <a:t>Zodpovědnost </a:t>
            </a:r>
            <a:r>
              <a:rPr lang="cs-CZ" b="1" dirty="0"/>
              <a:t>metodika prevence primárně patologických jevů</a:t>
            </a:r>
          </a:p>
          <a:p>
            <a:pPr>
              <a:lnSpc>
                <a:spcPct val="80000"/>
              </a:lnSpc>
            </a:pPr>
            <a:r>
              <a:rPr lang="cs-CZ" dirty="0"/>
              <a:t>Ustanovení patrona – žáka – který překlene </a:t>
            </a:r>
            <a:r>
              <a:rPr lang="cs-CZ" dirty="0" err="1"/>
              <a:t>soc</a:t>
            </a:r>
            <a:r>
              <a:rPr lang="cs-CZ" dirty="0"/>
              <a:t>. izolaci nového žáka cizince – výhody a nevýhody krajana – </a:t>
            </a:r>
            <a:r>
              <a:rPr lang="cs-CZ" dirty="0" err="1"/>
              <a:t>marginalizace</a:t>
            </a:r>
            <a:r>
              <a:rPr lang="cs-CZ" dirty="0"/>
              <a:t> x tlumočení</a:t>
            </a:r>
          </a:p>
          <a:p>
            <a:r>
              <a:rPr lang="cs-CZ" dirty="0"/>
              <a:t>Zvládnout začlenění do třídy </a:t>
            </a:r>
          </a:p>
          <a:p>
            <a:pPr>
              <a:buNone/>
            </a:pPr>
            <a:r>
              <a:rPr lang="cs-CZ" dirty="0"/>
              <a:t>         = otázka najít sám sebe ve vztahu k druhým (otázka </a:t>
            </a:r>
            <a:r>
              <a:rPr lang="cs-CZ" dirty="0" err="1"/>
              <a:t>identitní</a:t>
            </a:r>
            <a:r>
              <a:rPr lang="cs-CZ" dirty="0"/>
              <a:t>) </a:t>
            </a:r>
            <a:r>
              <a:rPr lang="cs-CZ" sz="2400" dirty="0"/>
              <a:t>= </a:t>
            </a:r>
          </a:p>
          <a:p>
            <a:pPr>
              <a:buNone/>
            </a:pPr>
            <a:r>
              <a:rPr lang="cs-CZ" sz="2400" dirty="0"/>
              <a:t>mladší děti lépe – komunikace činností </a:t>
            </a:r>
          </a:p>
          <a:p>
            <a:pPr>
              <a:buNone/>
            </a:pPr>
            <a:r>
              <a:rPr lang="cs-CZ" sz="2400" dirty="0"/>
              <a:t>x starší děti – komunikace jazykem – R:</a:t>
            </a:r>
            <a:r>
              <a:rPr lang="cs-CZ" sz="1800" i="1" dirty="0"/>
              <a:t>„Nejsme úplní lidé, jsme lidé druhé kategorie“</a:t>
            </a:r>
            <a:r>
              <a:rPr lang="cs-CZ" sz="2400" dirty="0"/>
              <a:t> x U: „</a:t>
            </a:r>
            <a:r>
              <a:rPr lang="cs-CZ" sz="1800" i="1" dirty="0"/>
              <a:t>Děti se vždy nějak domluví“</a:t>
            </a:r>
          </a:p>
          <a:p>
            <a:pPr eaLnBrk="1" hangingPunct="1">
              <a:lnSpc>
                <a:spcPct val="80000"/>
              </a:lnSpc>
            </a:pPr>
            <a:endParaRPr lang="cs-CZ" dirty="0"/>
          </a:p>
          <a:p>
            <a:pPr eaLnBrk="1" hangingPunct="1">
              <a:lnSpc>
                <a:spcPct val="80000"/>
              </a:lnSpc>
            </a:pPr>
            <a:endParaRPr lang="cs-CZ" dirty="0"/>
          </a:p>
        </p:txBody>
      </p:sp>
    </p:spTree>
    <p:extLst>
      <p:ext uri="{BB962C8B-B14F-4D97-AF65-F5344CB8AC3E}">
        <p14:creationId xmlns:p14="http://schemas.microsoft.com/office/powerpoint/2010/main" val="2602131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Sociální vztahy = spolužáci</a:t>
            </a:r>
            <a:endParaRPr lang="cs-CZ" dirty="0"/>
          </a:p>
        </p:txBody>
      </p:sp>
      <p:sp>
        <p:nvSpPr>
          <p:cNvPr id="3" name="Zástupný symbol pro obsah 2"/>
          <p:cNvSpPr>
            <a:spLocks noGrp="1"/>
          </p:cNvSpPr>
          <p:nvPr>
            <p:ph idx="1"/>
          </p:nvPr>
        </p:nvSpPr>
        <p:spPr/>
        <p:txBody>
          <a:bodyPr/>
          <a:lstStyle/>
          <a:p>
            <a:pPr>
              <a:lnSpc>
                <a:spcPct val="80000"/>
              </a:lnSpc>
            </a:pPr>
            <a:r>
              <a:rPr lang="cs-CZ" b="1" dirty="0"/>
              <a:t>Nebezpečí  </a:t>
            </a:r>
            <a:r>
              <a:rPr lang="cs-CZ" b="1" dirty="0" err="1"/>
              <a:t>xenofóbie</a:t>
            </a:r>
            <a:r>
              <a:rPr lang="cs-CZ" b="1" dirty="0"/>
              <a:t> a </a:t>
            </a:r>
            <a:r>
              <a:rPr lang="cs-CZ" b="1" dirty="0" err="1"/>
              <a:t>a</a:t>
            </a:r>
            <a:r>
              <a:rPr lang="cs-CZ" b="1" dirty="0"/>
              <a:t> šikany: </a:t>
            </a:r>
          </a:p>
          <a:p>
            <a:pPr lvl="1">
              <a:lnSpc>
                <a:spcPct val="80000"/>
              </a:lnSpc>
            </a:pPr>
            <a:r>
              <a:rPr lang="cs-CZ" b="1" dirty="0"/>
              <a:t>Mladší</a:t>
            </a:r>
            <a:r>
              <a:rPr lang="cs-CZ" dirty="0"/>
              <a:t> – </a:t>
            </a:r>
            <a:r>
              <a:rPr lang="cs-CZ" dirty="0" err="1"/>
              <a:t>xenofóbní</a:t>
            </a:r>
            <a:r>
              <a:rPr lang="cs-CZ" dirty="0"/>
              <a:t> názory</a:t>
            </a:r>
            <a:r>
              <a:rPr lang="cs-CZ" dirty="0">
                <a:latin typeface="Arial" pitchFamily="34" charset="0"/>
              </a:rPr>
              <a:t>,</a:t>
            </a:r>
            <a:r>
              <a:rPr lang="cs-CZ" dirty="0"/>
              <a:t> ale v kolektivu často spolužáka cizince jako cizince neregistrují</a:t>
            </a:r>
            <a:r>
              <a:rPr lang="cs-CZ" dirty="0">
                <a:latin typeface="Arial" pitchFamily="34" charset="0"/>
              </a:rPr>
              <a:t>  </a:t>
            </a:r>
            <a:r>
              <a:rPr lang="cs-CZ" sz="2200" dirty="0">
                <a:latin typeface="Arial" pitchFamily="34" charset="0"/>
              </a:rPr>
              <a:t>= důsledky v integraci Vietnamců</a:t>
            </a:r>
          </a:p>
          <a:p>
            <a:pPr lvl="1">
              <a:lnSpc>
                <a:spcPct val="80000"/>
              </a:lnSpc>
            </a:pPr>
            <a:r>
              <a:rPr lang="cs-CZ" dirty="0">
                <a:latin typeface="Arial" pitchFamily="34" charset="0"/>
              </a:rPr>
              <a:t>x    </a:t>
            </a:r>
            <a:r>
              <a:rPr lang="cs-CZ" b="1" dirty="0"/>
              <a:t>Starší</a:t>
            </a:r>
            <a:r>
              <a:rPr lang="cs-CZ" dirty="0"/>
              <a:t> – vstřícní k jinakosti, více dívky</a:t>
            </a:r>
          </a:p>
          <a:p>
            <a:pPr>
              <a:lnSpc>
                <a:spcPct val="80000"/>
              </a:lnSpc>
            </a:pPr>
            <a:r>
              <a:rPr lang="cs-CZ" dirty="0"/>
              <a:t>Kontaktní hypotéza </a:t>
            </a:r>
            <a:r>
              <a:rPr lang="cs-CZ" dirty="0">
                <a:latin typeface="Arial" pitchFamily="34" charset="0"/>
              </a:rPr>
              <a:t>platí (</a:t>
            </a:r>
            <a:r>
              <a:rPr lang="cs-CZ" dirty="0" err="1">
                <a:latin typeface="Arial" pitchFamily="34" charset="0"/>
              </a:rPr>
              <a:t>desegregace</a:t>
            </a:r>
            <a:r>
              <a:rPr lang="cs-CZ" dirty="0">
                <a:latin typeface="Arial" pitchFamily="34" charset="0"/>
              </a:rPr>
              <a:t> USA)</a:t>
            </a:r>
          </a:p>
          <a:p>
            <a:pPr>
              <a:lnSpc>
                <a:spcPct val="80000"/>
              </a:lnSpc>
            </a:pPr>
            <a:r>
              <a:rPr lang="cs-CZ" dirty="0"/>
              <a:t>Obecně velká </a:t>
            </a:r>
            <a:r>
              <a:rPr lang="cs-CZ" b="1" dirty="0"/>
              <a:t>zvědavost </a:t>
            </a:r>
            <a:r>
              <a:rPr lang="cs-CZ" dirty="0"/>
              <a:t>k jinému v období puberty- </a:t>
            </a:r>
          </a:p>
          <a:p>
            <a:pPr>
              <a:lnSpc>
                <a:spcPct val="80000"/>
              </a:lnSpc>
            </a:pPr>
            <a:r>
              <a:rPr lang="cs-CZ" b="1" dirty="0"/>
              <a:t>kolize v důsledku chyb v komunikaci</a:t>
            </a:r>
            <a:r>
              <a:rPr lang="cs-CZ" dirty="0">
                <a:latin typeface="Arial" pitchFamily="34" charset="0"/>
              </a:rPr>
              <a:t>, nízké sociální inteligenci, šikana z důvodu jinakosti až druhotná záležitost</a:t>
            </a:r>
          </a:p>
          <a:p>
            <a:pPr>
              <a:lnSpc>
                <a:spcPct val="80000"/>
              </a:lnSpc>
            </a:pPr>
            <a:r>
              <a:rPr lang="cs-CZ" dirty="0"/>
              <a:t> Projevy xenofobie často mezi dětmi imigrantů (Vietnam x </a:t>
            </a:r>
            <a:r>
              <a:rPr lang="cs-CZ" dirty="0" err="1"/>
              <a:t>Čečna</a:t>
            </a:r>
            <a:r>
              <a:rPr lang="cs-CZ" dirty="0"/>
              <a:t>)</a:t>
            </a:r>
          </a:p>
          <a:p>
            <a:endParaRPr lang="cs-CZ" dirty="0"/>
          </a:p>
        </p:txBody>
      </p:sp>
    </p:spTree>
    <p:extLst>
      <p:ext uri="{BB962C8B-B14F-4D97-AF65-F5344CB8AC3E}">
        <p14:creationId xmlns:p14="http://schemas.microsoft.com/office/powerpoint/2010/main" val="7835904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Vrstevnické </a:t>
            </a:r>
            <a:r>
              <a:rPr lang="cs-CZ" dirty="0" smtClean="0"/>
              <a:t>skupiny</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Ne/přijetí</a:t>
            </a:r>
          </a:p>
          <a:p>
            <a:r>
              <a:rPr lang="cs-CZ" dirty="0" smtClean="0"/>
              <a:t>Lišková: Mluví jako Češka</a:t>
            </a:r>
          </a:p>
          <a:p>
            <a:pPr marL="342900" lvl="2" indent="-342900"/>
            <a:r>
              <a:rPr lang="cs-CZ" sz="3000" dirty="0"/>
              <a:t>Postoje Cizinců: Nepřipustit rozdíly = Morální </a:t>
            </a:r>
            <a:r>
              <a:rPr lang="cs-CZ" sz="3000" dirty="0"/>
              <a:t>dilema být </a:t>
            </a:r>
            <a:r>
              <a:rPr lang="cs-CZ" sz="3000" dirty="0"/>
              <a:t>jiný + stigma stereotypu = nebouří se</a:t>
            </a:r>
            <a:endParaRPr lang="cs-CZ" sz="3000" dirty="0"/>
          </a:p>
          <a:p>
            <a:pPr lvl="2"/>
            <a:r>
              <a:rPr lang="cs-CZ" dirty="0" smtClean="0"/>
              <a:t>X když ano - identifikace s úspěchem = mnohem lepší než Č</a:t>
            </a:r>
          </a:p>
          <a:p>
            <a:pPr lvl="2"/>
            <a:r>
              <a:rPr lang="cs-CZ" dirty="0" smtClean="0"/>
              <a:t>X když „usvědčeni“ = to je minulost, jiný prostor</a:t>
            </a:r>
          </a:p>
          <a:p>
            <a:pPr lvl="2"/>
            <a:r>
              <a:rPr lang="cs-CZ" dirty="0" smtClean="0"/>
              <a:t>Mezi sebou jsme jiní x ale ne mezi vámi</a:t>
            </a:r>
          </a:p>
          <a:p>
            <a:r>
              <a:rPr lang="cs-CZ" sz="3000" dirty="0"/>
              <a:t>Postoje českých dětí: </a:t>
            </a:r>
            <a:r>
              <a:rPr lang="cs-CZ" sz="3000" dirty="0" err="1"/>
              <a:t>Expertství</a:t>
            </a:r>
            <a:r>
              <a:rPr lang="cs-CZ" sz="3000" dirty="0"/>
              <a:t> na cizince</a:t>
            </a:r>
          </a:p>
          <a:p>
            <a:pPr lvl="2"/>
            <a:r>
              <a:rPr lang="cs-CZ" dirty="0" smtClean="0"/>
              <a:t>Nerovnost: Vyloučení = jazyk, Koncept úlev, nepřípadnost rovnosti (potvora </a:t>
            </a:r>
            <a:r>
              <a:rPr lang="cs-CZ" dirty="0"/>
              <a:t>jedna)</a:t>
            </a:r>
          </a:p>
          <a:p>
            <a:pPr lvl="2"/>
            <a:r>
              <a:rPr lang="cs-CZ" dirty="0" smtClean="0"/>
              <a:t>Identifikace jiného: dobrý x špatný (s.63)</a:t>
            </a:r>
          </a:p>
          <a:p>
            <a:pPr lvl="2"/>
            <a:r>
              <a:rPr lang="cs-CZ" dirty="0" smtClean="0"/>
              <a:t>Identifikace sebe jako ne -rasisty</a:t>
            </a:r>
            <a:endParaRPr lang="cs-CZ" dirty="0"/>
          </a:p>
          <a:p>
            <a:pPr marL="0" indent="0">
              <a:buNone/>
            </a:pPr>
            <a:r>
              <a:rPr lang="cs-CZ" dirty="0" smtClean="0"/>
              <a:t>=) </a:t>
            </a:r>
            <a:r>
              <a:rPr lang="cs-CZ" dirty="0" err="1" smtClean="0"/>
              <a:t>Rejchová</a:t>
            </a:r>
            <a:r>
              <a:rPr lang="cs-CZ" dirty="0" smtClean="0"/>
              <a:t> = identifikace s vrstevníky - pařit</a:t>
            </a:r>
            <a:endParaRPr lang="cs-CZ" dirty="0"/>
          </a:p>
        </p:txBody>
      </p:sp>
    </p:spTree>
    <p:extLst>
      <p:ext uri="{BB962C8B-B14F-4D97-AF65-F5344CB8AC3E}">
        <p14:creationId xmlns:p14="http://schemas.microsoft.com/office/powerpoint/2010/main" val="362332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pPr eaLnBrk="1" hangingPunct="1"/>
            <a:r>
              <a:rPr lang="cs-CZ" smtClean="0"/>
              <a:t>Pozice dětí</a:t>
            </a:r>
          </a:p>
        </p:txBody>
      </p:sp>
      <p:sp>
        <p:nvSpPr>
          <p:cNvPr id="19459" name="Zástupný symbol pro obsah 2"/>
          <p:cNvSpPr>
            <a:spLocks noGrp="1"/>
          </p:cNvSpPr>
          <p:nvPr>
            <p:ph idx="1"/>
          </p:nvPr>
        </p:nvSpPr>
        <p:spPr/>
        <p:txBody>
          <a:bodyPr>
            <a:normAutofit lnSpcReduction="10000"/>
          </a:bodyPr>
          <a:lstStyle/>
          <a:p>
            <a:pPr marL="457200" indent="-457200">
              <a:lnSpc>
                <a:spcPct val="60000"/>
              </a:lnSpc>
            </a:pPr>
            <a:r>
              <a:rPr lang="cs-CZ" sz="3000" b="1" dirty="0"/>
              <a:t>Dle vnitřní motivace a věku</a:t>
            </a:r>
          </a:p>
          <a:p>
            <a:pPr marL="457200" indent="-457200">
              <a:lnSpc>
                <a:spcPct val="60000"/>
              </a:lnSpc>
            </a:pPr>
            <a:r>
              <a:rPr lang="cs-CZ" sz="3000" dirty="0"/>
              <a:t>Tři pozice:  škola x rodina x vrstevníci</a:t>
            </a:r>
          </a:p>
          <a:p>
            <a:pPr marL="457200" indent="-457200">
              <a:lnSpc>
                <a:spcPct val="60000"/>
              </a:lnSpc>
            </a:pPr>
            <a:r>
              <a:rPr lang="cs-CZ" sz="3000" dirty="0"/>
              <a:t>Dvě strategie </a:t>
            </a:r>
          </a:p>
          <a:p>
            <a:pPr marL="457200" indent="-457200">
              <a:lnSpc>
                <a:spcPct val="60000"/>
              </a:lnSpc>
              <a:buFont typeface="Wingdings" pitchFamily="2" charset="2"/>
              <a:buAutoNum type="arabicPeriod"/>
            </a:pPr>
            <a:r>
              <a:rPr lang="cs-CZ" sz="3000" dirty="0"/>
              <a:t>Integrovat se</a:t>
            </a:r>
          </a:p>
          <a:p>
            <a:pPr marL="457200" indent="-457200">
              <a:lnSpc>
                <a:spcPct val="60000"/>
              </a:lnSpc>
              <a:buFont typeface="Wingdings" pitchFamily="2" charset="2"/>
              <a:buAutoNum type="arabicPeriod"/>
            </a:pPr>
            <a:r>
              <a:rPr lang="cs-CZ" sz="3000" dirty="0"/>
              <a:t>Izolovat se</a:t>
            </a:r>
          </a:p>
          <a:p>
            <a:pPr marL="457200" indent="-457200">
              <a:lnSpc>
                <a:spcPct val="60000"/>
              </a:lnSpc>
              <a:buFontTx/>
              <a:buChar char="-"/>
            </a:pPr>
            <a:r>
              <a:rPr lang="cs-CZ" sz="3000" dirty="0"/>
              <a:t>v závislosti na názoru rodiny a sociálním přijetí</a:t>
            </a:r>
          </a:p>
          <a:p>
            <a:pPr marL="457200" indent="-457200">
              <a:lnSpc>
                <a:spcPct val="60000"/>
              </a:lnSpc>
              <a:buNone/>
            </a:pPr>
            <a:r>
              <a:rPr lang="cs-CZ" sz="3000" dirty="0"/>
              <a:t>Důsledky: 1. preference české kultury, negace výchozí</a:t>
            </a:r>
          </a:p>
          <a:p>
            <a:pPr marL="457200" indent="-457200">
              <a:lnSpc>
                <a:spcPct val="60000"/>
              </a:lnSpc>
              <a:buNone/>
            </a:pPr>
            <a:r>
              <a:rPr lang="cs-CZ" sz="3000" dirty="0"/>
              <a:t>                   2. neschopnost komunikace, </a:t>
            </a:r>
            <a:r>
              <a:rPr lang="cs-CZ" sz="3000" dirty="0">
                <a:latin typeface="Arial" pitchFamily="34" charset="0"/>
              </a:rPr>
              <a:t>nevybudování si </a:t>
            </a:r>
            <a:r>
              <a:rPr lang="cs-CZ" sz="3000" dirty="0"/>
              <a:t>vazeb, omezení vazeb jen na rodinu (</a:t>
            </a:r>
            <a:r>
              <a:rPr lang="cs-CZ" sz="1700" dirty="0"/>
              <a:t>popřípadě uzavírání v rámci výchozí skupiny</a:t>
            </a:r>
            <a:r>
              <a:rPr lang="cs-CZ" sz="3000" dirty="0"/>
              <a:t>)</a:t>
            </a:r>
          </a:p>
          <a:p>
            <a:pPr marL="457200" indent="-457200">
              <a:lnSpc>
                <a:spcPct val="60000"/>
              </a:lnSpc>
              <a:buNone/>
            </a:pPr>
            <a:r>
              <a:rPr lang="cs-CZ" sz="3000" dirty="0"/>
              <a:t>Děti třetí kultury</a:t>
            </a:r>
            <a:r>
              <a:rPr lang="cs-CZ" sz="3000" dirty="0">
                <a:latin typeface="Arial" pitchFamily="34" charset="0"/>
              </a:rPr>
              <a:t> = v</a:t>
            </a:r>
            <a:r>
              <a:rPr lang="cs-CZ" sz="3000" dirty="0"/>
              <a:t>ykořeněnost</a:t>
            </a:r>
            <a:endParaRPr lang="cs-CZ" sz="3000" dirty="0">
              <a:latin typeface="Arial" pitchFamily="34" charset="0"/>
            </a:endParaRPr>
          </a:p>
          <a:p>
            <a:pPr marL="457200" indent="-457200">
              <a:lnSpc>
                <a:spcPct val="60000"/>
              </a:lnSpc>
              <a:buNone/>
            </a:pPr>
            <a:r>
              <a:rPr lang="cs-CZ" sz="3000" dirty="0">
                <a:latin typeface="Arial" pitchFamily="34" charset="0"/>
              </a:rPr>
              <a:t>Vazba na komunitu = izolace</a:t>
            </a:r>
          </a:p>
          <a:p>
            <a:pPr marL="457200" indent="-457200">
              <a:lnSpc>
                <a:spcPct val="60000"/>
              </a:lnSpc>
              <a:buNone/>
            </a:pPr>
            <a:r>
              <a:rPr lang="cs-CZ" sz="3000" dirty="0">
                <a:latin typeface="Arial" pitchFamily="34" charset="0"/>
              </a:rPr>
              <a:t>Integrace/asimilace</a:t>
            </a:r>
          </a:p>
          <a:p>
            <a:pPr marL="457200" indent="-457200">
              <a:lnSpc>
                <a:spcPct val="80000"/>
              </a:lnSpc>
            </a:pPr>
            <a:endParaRPr lang="cs-CZ" sz="3000" dirty="0"/>
          </a:p>
        </p:txBody>
      </p:sp>
    </p:spTree>
    <p:extLst>
      <p:ext uri="{BB962C8B-B14F-4D97-AF65-F5344CB8AC3E}">
        <p14:creationId xmlns:p14="http://schemas.microsoft.com/office/powerpoint/2010/main" val="11410132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normAutofit/>
          </a:bodyPr>
          <a:lstStyle/>
          <a:p>
            <a:r>
              <a:rPr lang="cs-CZ" sz="2900" dirty="0"/>
              <a:t>Přímá/lineární asimilace x Segmentovaná </a:t>
            </a:r>
            <a:r>
              <a:rPr lang="cs-CZ" sz="2900" dirty="0"/>
              <a:t>asimilace = </a:t>
            </a:r>
            <a:r>
              <a:rPr lang="cs-CZ" sz="2900" dirty="0" err="1"/>
              <a:t>Segmented</a:t>
            </a:r>
            <a:r>
              <a:rPr lang="cs-CZ" sz="2900" dirty="0"/>
              <a:t> </a:t>
            </a:r>
            <a:r>
              <a:rPr lang="cs-CZ" sz="2900" dirty="0" err="1"/>
              <a:t>assimilation</a:t>
            </a:r>
            <a:endParaRPr lang="cs-CZ" dirty="0" smtClean="0"/>
          </a:p>
        </p:txBody>
      </p:sp>
      <p:sp>
        <p:nvSpPr>
          <p:cNvPr id="3" name="Zástupný symbol pro obsah 2"/>
          <p:cNvSpPr>
            <a:spLocks noGrp="1"/>
          </p:cNvSpPr>
          <p:nvPr>
            <p:ph idx="1"/>
          </p:nvPr>
        </p:nvSpPr>
        <p:spPr/>
        <p:txBody>
          <a:bodyPr>
            <a:normAutofit/>
          </a:bodyPr>
          <a:lstStyle/>
          <a:p>
            <a:pPr>
              <a:defRPr/>
            </a:pPr>
            <a:r>
              <a:rPr lang="cs-CZ" sz="2400" dirty="0"/>
              <a:t>Teorie </a:t>
            </a:r>
            <a:r>
              <a:rPr lang="cs-CZ" sz="2400" dirty="0"/>
              <a:t>přímé asimilace dle Chicagské školy - </a:t>
            </a:r>
            <a:r>
              <a:rPr lang="cs-CZ" sz="2400" dirty="0" err="1"/>
              <a:t>straight</a:t>
            </a:r>
            <a:r>
              <a:rPr lang="cs-CZ" sz="2400" dirty="0"/>
              <a:t>-line – ta  adekvátní na asimilaci evropských migrantů ve 20. století = tradiční model </a:t>
            </a:r>
            <a:r>
              <a:rPr lang="cs-CZ" sz="2400" dirty="0"/>
              <a:t>– sociální mobilita vzhůru každou generací = (</a:t>
            </a:r>
            <a:r>
              <a:rPr lang="cs-CZ" sz="2400" dirty="0" err="1"/>
              <a:t>Gordon</a:t>
            </a:r>
            <a:r>
              <a:rPr lang="cs-CZ" sz="2400" dirty="0"/>
              <a:t>; Alba – </a:t>
            </a:r>
            <a:r>
              <a:rPr lang="cs-CZ" sz="2400" dirty="0" err="1"/>
              <a:t>Wathers</a:t>
            </a:r>
            <a:r>
              <a:rPr lang="cs-CZ" sz="2400" dirty="0"/>
              <a:t> Nová teorie asimilace) – asimilace ve 3 – 4. generaci- předpoklad</a:t>
            </a:r>
            <a:endParaRPr lang="cs-CZ" sz="2400" dirty="0"/>
          </a:p>
          <a:p>
            <a:pPr>
              <a:buFont typeface="Wingdings" pitchFamily="2" charset="2"/>
              <a:buNone/>
              <a:defRPr/>
            </a:pPr>
            <a:r>
              <a:rPr lang="cs-CZ" sz="2400" dirty="0"/>
              <a:t>X segmentovaná  = různé způsoby zařazování do hostitelské společnosti, nezáleží jen na prostředcích, které přivezu (</a:t>
            </a:r>
            <a:r>
              <a:rPr lang="cs-CZ" sz="2400" dirty="0" err="1"/>
              <a:t>Portes</a:t>
            </a:r>
            <a:r>
              <a:rPr lang="cs-CZ" sz="2400" dirty="0"/>
              <a:t>, </a:t>
            </a:r>
            <a:r>
              <a:rPr lang="cs-CZ" sz="2400" dirty="0" err="1"/>
              <a:t>Zhou</a:t>
            </a:r>
            <a:r>
              <a:rPr lang="cs-CZ" sz="2400" dirty="0"/>
              <a:t>) –- </a:t>
            </a:r>
            <a:r>
              <a:rPr lang="cs-CZ" sz="2400" dirty="0"/>
              <a:t>zvažováno ve vztahu k 2. </a:t>
            </a:r>
            <a:r>
              <a:rPr lang="cs-CZ" sz="2400" dirty="0"/>
              <a:t>generaci</a:t>
            </a:r>
          </a:p>
          <a:p>
            <a:pPr>
              <a:buNone/>
              <a:defRPr/>
            </a:pPr>
            <a:r>
              <a:rPr lang="cs-CZ" sz="2400" dirty="0"/>
              <a:t>Záleží = Asimilační překážky: rasa, etnicita, lokalita, změny na trhu </a:t>
            </a:r>
            <a:r>
              <a:rPr lang="cs-CZ" sz="2400" dirty="0"/>
              <a:t>práce (fatální pro asimilaci)</a:t>
            </a:r>
            <a:endParaRPr lang="cs-CZ" sz="2400" dirty="0"/>
          </a:p>
        </p:txBody>
      </p:sp>
    </p:spTree>
    <p:extLst>
      <p:ext uri="{BB962C8B-B14F-4D97-AF65-F5344CB8AC3E}">
        <p14:creationId xmlns:p14="http://schemas.microsoft.com/office/powerpoint/2010/main" val="26737503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Přímá asimilace</a:t>
            </a:r>
            <a:endParaRPr lang="cs-CZ" dirty="0"/>
          </a:p>
        </p:txBody>
      </p:sp>
      <p:sp>
        <p:nvSpPr>
          <p:cNvPr id="3" name="Zástupný symbol pro obsah 2"/>
          <p:cNvSpPr>
            <a:spLocks noGrp="1"/>
          </p:cNvSpPr>
          <p:nvPr>
            <p:ph idx="1"/>
          </p:nvPr>
        </p:nvSpPr>
        <p:spPr>
          <a:xfrm>
            <a:off x="1847528" y="1844825"/>
            <a:ext cx="8229600" cy="4525963"/>
          </a:xfrm>
        </p:spPr>
        <p:txBody>
          <a:bodyPr>
            <a:normAutofit fontScale="85000" lnSpcReduction="20000"/>
          </a:bodyPr>
          <a:lstStyle/>
          <a:p>
            <a:pPr>
              <a:defRPr/>
            </a:pPr>
            <a:r>
              <a:rPr lang="cs-CZ" i="1" dirty="0"/>
              <a:t>Fáze či typ asimilace: Změna (dílčí proces):</a:t>
            </a:r>
          </a:p>
          <a:p>
            <a:pPr marL="107950" indent="0">
              <a:buNone/>
              <a:defRPr/>
            </a:pPr>
            <a:r>
              <a:rPr lang="cs-CZ" dirty="0"/>
              <a:t>1. </a:t>
            </a:r>
            <a:r>
              <a:rPr lang="cs-CZ" dirty="0" smtClean="0"/>
              <a:t>Kulturní </a:t>
            </a:r>
            <a:r>
              <a:rPr lang="cs-CZ" dirty="0"/>
              <a:t>či </a:t>
            </a:r>
            <a:r>
              <a:rPr lang="cs-CZ" dirty="0" smtClean="0"/>
              <a:t>behaviorální asimilace </a:t>
            </a:r>
            <a:r>
              <a:rPr lang="cs-CZ" dirty="0"/>
              <a:t>(akulturace) = </a:t>
            </a:r>
            <a:r>
              <a:rPr lang="cs-CZ" dirty="0" smtClean="0"/>
              <a:t>Přebíraní kulturních </a:t>
            </a:r>
            <a:r>
              <a:rPr lang="cs-CZ" dirty="0"/>
              <a:t>vzorců od </a:t>
            </a:r>
            <a:r>
              <a:rPr lang="cs-CZ" dirty="0" smtClean="0"/>
              <a:t>většinové </a:t>
            </a:r>
            <a:r>
              <a:rPr lang="cs-CZ" dirty="0"/>
              <a:t>společnosti</a:t>
            </a:r>
          </a:p>
          <a:p>
            <a:pPr marL="107950" indent="0">
              <a:buNone/>
              <a:defRPr/>
            </a:pPr>
            <a:r>
              <a:rPr lang="cs-CZ" dirty="0"/>
              <a:t>2. </a:t>
            </a:r>
            <a:r>
              <a:rPr lang="cs-CZ" dirty="0" smtClean="0"/>
              <a:t>Strukturální </a:t>
            </a:r>
            <a:r>
              <a:rPr lang="cs-CZ" dirty="0"/>
              <a:t>asimilace = </a:t>
            </a:r>
            <a:r>
              <a:rPr lang="cs-CZ" dirty="0" err="1" smtClean="0"/>
              <a:t>Rozsahlý</a:t>
            </a:r>
            <a:r>
              <a:rPr lang="cs-CZ" dirty="0" smtClean="0"/>
              <a:t> </a:t>
            </a:r>
            <a:r>
              <a:rPr lang="cs-CZ" dirty="0"/>
              <a:t>vstup do </a:t>
            </a:r>
            <a:r>
              <a:rPr lang="cs-CZ" dirty="0" smtClean="0"/>
              <a:t>institucí většinové </a:t>
            </a:r>
            <a:r>
              <a:rPr lang="cs-CZ" dirty="0"/>
              <a:t>společnosti</a:t>
            </a:r>
          </a:p>
          <a:p>
            <a:pPr marL="107950" indent="0">
              <a:buNone/>
              <a:defRPr/>
            </a:pPr>
            <a:r>
              <a:rPr lang="cs-CZ" dirty="0"/>
              <a:t>3. </a:t>
            </a:r>
            <a:r>
              <a:rPr lang="cs-CZ" dirty="0" smtClean="0"/>
              <a:t>Manželská </a:t>
            </a:r>
            <a:r>
              <a:rPr lang="cs-CZ" dirty="0"/>
              <a:t>asimilace (amalgamace) = </a:t>
            </a:r>
            <a:r>
              <a:rPr lang="cs-CZ" dirty="0" smtClean="0"/>
              <a:t>Rozsáhlé uzavíraní smísených manželství</a:t>
            </a:r>
            <a:endParaRPr lang="cs-CZ" dirty="0"/>
          </a:p>
          <a:p>
            <a:pPr marL="107950" indent="0">
              <a:buNone/>
              <a:defRPr/>
            </a:pPr>
            <a:r>
              <a:rPr lang="cs-CZ" dirty="0"/>
              <a:t>4. </a:t>
            </a:r>
            <a:r>
              <a:rPr lang="cs-CZ" dirty="0" smtClean="0"/>
              <a:t>Identifikační </a:t>
            </a:r>
            <a:r>
              <a:rPr lang="cs-CZ" dirty="0"/>
              <a:t>asimilace = Přijeti smyslu </a:t>
            </a:r>
            <a:r>
              <a:rPr lang="cs-CZ" dirty="0" smtClean="0"/>
              <a:t>lidského bytí založeného výhradně </a:t>
            </a:r>
            <a:r>
              <a:rPr lang="cs-CZ" dirty="0"/>
              <a:t>na pohledu </a:t>
            </a:r>
            <a:r>
              <a:rPr lang="cs-CZ" dirty="0" smtClean="0"/>
              <a:t>majoritní </a:t>
            </a:r>
            <a:r>
              <a:rPr lang="cs-CZ" dirty="0"/>
              <a:t>společnosti</a:t>
            </a:r>
          </a:p>
          <a:p>
            <a:pPr marL="107950" indent="0">
              <a:buNone/>
              <a:defRPr/>
            </a:pPr>
            <a:r>
              <a:rPr lang="en-US" dirty="0"/>
              <a:t>5. </a:t>
            </a:r>
            <a:r>
              <a:rPr lang="en-US" dirty="0" smtClean="0"/>
              <a:t>Assimilate </a:t>
            </a:r>
            <a:r>
              <a:rPr lang="en-US" dirty="0"/>
              <a:t>v </a:t>
            </a:r>
            <a:r>
              <a:rPr lang="en-US" dirty="0" err="1" smtClean="0"/>
              <a:t>přijat</a:t>
            </a:r>
            <a:r>
              <a:rPr lang="cs-CZ" dirty="0" smtClean="0"/>
              <a:t>ý</a:t>
            </a:r>
            <a:r>
              <a:rPr lang="en-US" dirty="0" err="1" smtClean="0"/>
              <a:t>ch</a:t>
            </a:r>
            <a:r>
              <a:rPr lang="en-US" dirty="0" smtClean="0"/>
              <a:t> </a:t>
            </a:r>
            <a:r>
              <a:rPr lang="en-US" dirty="0" err="1" smtClean="0"/>
              <a:t>postoj</a:t>
            </a:r>
            <a:r>
              <a:rPr lang="cs-CZ" dirty="0" smtClean="0"/>
              <a:t>í</a:t>
            </a:r>
            <a:r>
              <a:rPr lang="en-US" dirty="0" err="1" smtClean="0"/>
              <a:t>ch</a:t>
            </a:r>
            <a:r>
              <a:rPr lang="en-US" dirty="0" smtClean="0"/>
              <a:t> </a:t>
            </a:r>
            <a:r>
              <a:rPr lang="cs-CZ" dirty="0"/>
              <a:t>= </a:t>
            </a:r>
            <a:r>
              <a:rPr lang="en-US" dirty="0"/>
              <a:t>Absence </a:t>
            </a:r>
            <a:r>
              <a:rPr lang="en-US" dirty="0" err="1"/>
              <a:t>předsudků</a:t>
            </a:r>
            <a:endParaRPr lang="en-US" dirty="0"/>
          </a:p>
          <a:p>
            <a:pPr marL="107950" indent="0">
              <a:buNone/>
              <a:defRPr/>
            </a:pPr>
            <a:r>
              <a:rPr lang="cs-CZ" dirty="0"/>
              <a:t>6. Asimilace v </a:t>
            </a:r>
            <a:r>
              <a:rPr lang="cs-CZ" dirty="0" smtClean="0"/>
              <a:t>přijatém chovaní </a:t>
            </a:r>
            <a:r>
              <a:rPr lang="cs-CZ" dirty="0"/>
              <a:t>= Absence diskriminace</a:t>
            </a:r>
          </a:p>
          <a:p>
            <a:pPr marL="107950" indent="0">
              <a:buNone/>
              <a:defRPr/>
            </a:pPr>
            <a:r>
              <a:rPr lang="cs-CZ" dirty="0"/>
              <a:t>7. Občanská asimilace = Absence konfliktů </a:t>
            </a:r>
            <a:r>
              <a:rPr lang="cs-CZ" dirty="0" smtClean="0"/>
              <a:t>týkajících </a:t>
            </a:r>
            <a:r>
              <a:rPr lang="cs-CZ" dirty="0"/>
              <a:t>se </a:t>
            </a:r>
            <a:r>
              <a:rPr lang="cs-CZ" dirty="0" smtClean="0"/>
              <a:t>hodnotových </a:t>
            </a:r>
            <a:r>
              <a:rPr lang="cs-CZ" dirty="0"/>
              <a:t>orientaci a moci, politická participace</a:t>
            </a:r>
          </a:p>
          <a:p>
            <a:endParaRPr lang="cs-CZ" dirty="0"/>
          </a:p>
        </p:txBody>
      </p:sp>
    </p:spTree>
    <p:extLst>
      <p:ext uri="{BB962C8B-B14F-4D97-AF65-F5344CB8AC3E}">
        <p14:creationId xmlns:p14="http://schemas.microsoft.com/office/powerpoint/2010/main" val="2389180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Segmentovaná asimilace </a:t>
            </a:r>
            <a:endParaRPr lang="cs-CZ" dirty="0"/>
          </a:p>
        </p:txBody>
      </p:sp>
      <p:sp>
        <p:nvSpPr>
          <p:cNvPr id="3" name="Zástupný symbol pro obsah 2"/>
          <p:cNvSpPr>
            <a:spLocks noGrp="1"/>
          </p:cNvSpPr>
          <p:nvPr>
            <p:ph idx="1"/>
          </p:nvPr>
        </p:nvSpPr>
        <p:spPr/>
        <p:txBody>
          <a:bodyPr>
            <a:normAutofit/>
          </a:bodyPr>
          <a:lstStyle/>
          <a:p>
            <a:pPr>
              <a:buFont typeface="Wingdings" pitchFamily="2" charset="2"/>
              <a:buNone/>
              <a:defRPr/>
            </a:pPr>
            <a:r>
              <a:rPr lang="cs-CZ" dirty="0"/>
              <a:t>Volí segment společnosti, do kterého se zařadí (</a:t>
            </a:r>
            <a:r>
              <a:rPr lang="cs-CZ" dirty="0" err="1"/>
              <a:t>Portes</a:t>
            </a:r>
            <a:r>
              <a:rPr lang="cs-CZ" dirty="0"/>
              <a:t> -  Zhou1993)</a:t>
            </a:r>
            <a:endParaRPr lang="cs-CZ" dirty="0">
              <a:solidFill>
                <a:srgbClr val="FF0000"/>
              </a:solidFill>
            </a:endParaRPr>
          </a:p>
          <a:p>
            <a:pPr marL="97921" indent="0">
              <a:buNone/>
              <a:defRPr/>
            </a:pPr>
            <a:r>
              <a:rPr lang="cs-CZ" dirty="0">
                <a:solidFill>
                  <a:srgbClr val="FF0000"/>
                </a:solidFill>
              </a:rPr>
              <a:t>asimilace </a:t>
            </a:r>
            <a:r>
              <a:rPr lang="cs-CZ" dirty="0">
                <a:solidFill>
                  <a:srgbClr val="FF0000"/>
                </a:solidFill>
              </a:rPr>
              <a:t>dolů x asimilace nahoru</a:t>
            </a:r>
            <a:endParaRPr lang="cs-CZ" sz="2500" dirty="0"/>
          </a:p>
          <a:p>
            <a:pPr marL="564488" indent="-466567">
              <a:buFont typeface="+mj-lt"/>
              <a:buAutoNum type="arabicPeriod"/>
              <a:defRPr/>
            </a:pPr>
            <a:r>
              <a:rPr lang="cs-CZ" sz="2500" dirty="0"/>
              <a:t>Tradiční </a:t>
            </a:r>
            <a:r>
              <a:rPr lang="cs-CZ" sz="2500" dirty="0"/>
              <a:t>model asimilace do bílé třídy = vzestup</a:t>
            </a:r>
          </a:p>
          <a:p>
            <a:pPr marL="564488" indent="-466567">
              <a:buFont typeface="+mj-lt"/>
              <a:buAutoNum type="arabicPeriod"/>
              <a:defRPr/>
            </a:pPr>
            <a:r>
              <a:rPr lang="cs-CZ" sz="2500" dirty="0"/>
              <a:t>Asimilace do spodiny (</a:t>
            </a:r>
            <a:r>
              <a:rPr lang="cs-CZ" sz="2500" dirty="0" err="1"/>
              <a:t>underclass</a:t>
            </a:r>
            <a:r>
              <a:rPr lang="cs-CZ" sz="2500" dirty="0"/>
              <a:t>) = pokles, (viz (</a:t>
            </a:r>
            <a:r>
              <a:rPr lang="cs-CZ" sz="2500" dirty="0" err="1"/>
              <a:t>Perlmann</a:t>
            </a:r>
            <a:r>
              <a:rPr lang="cs-CZ" sz="2500" dirty="0"/>
              <a:t> 2004 – asimilace </a:t>
            </a:r>
            <a:r>
              <a:rPr lang="cs-CZ" sz="2500" dirty="0" err="1"/>
              <a:t>Mexikoameričanů</a:t>
            </a:r>
            <a:r>
              <a:rPr lang="cs-CZ" sz="2500" dirty="0"/>
              <a:t>)</a:t>
            </a:r>
          </a:p>
          <a:p>
            <a:pPr marL="564488" indent="-466567">
              <a:buFont typeface="+mj-lt"/>
              <a:buAutoNum type="arabicPeriod"/>
              <a:defRPr/>
            </a:pPr>
            <a:r>
              <a:rPr lang="cs-CZ" sz="2500" dirty="0"/>
              <a:t>Asimilace v rámci vlastní uzavřené imigrační skupiny směrem k vzestupné sociální mobilitě (Číňané v USA, ruští židé) = iniciativa – materiální a morální podpora rodin – i tam kde žijí v rámci městského </a:t>
            </a:r>
            <a:r>
              <a:rPr lang="cs-CZ" sz="2500" dirty="0" err="1"/>
              <a:t>getha</a:t>
            </a:r>
            <a:r>
              <a:rPr lang="cs-CZ" sz="2500" dirty="0"/>
              <a:t>, či jeho blízkosti (</a:t>
            </a:r>
            <a:r>
              <a:rPr lang="cs-CZ" sz="2500" dirty="0" err="1"/>
              <a:t>Zhou</a:t>
            </a:r>
            <a:r>
              <a:rPr lang="cs-CZ" sz="2500" dirty="0"/>
              <a:t>, </a:t>
            </a:r>
            <a:r>
              <a:rPr lang="cs-CZ" sz="2500" dirty="0" err="1"/>
              <a:t>Bankston</a:t>
            </a:r>
            <a:r>
              <a:rPr lang="cs-CZ" sz="2500" dirty="0"/>
              <a:t> 1994)</a:t>
            </a:r>
          </a:p>
          <a:p>
            <a:endParaRPr lang="cs-CZ" dirty="0"/>
          </a:p>
        </p:txBody>
      </p:sp>
    </p:spTree>
    <p:extLst>
      <p:ext uri="{BB962C8B-B14F-4D97-AF65-F5344CB8AC3E}">
        <p14:creationId xmlns:p14="http://schemas.microsoft.com/office/powerpoint/2010/main" val="40364316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r>
              <a:rPr lang="cs-CZ" dirty="0" smtClean="0"/>
              <a:t>Spor přímá x segmentovaná</a:t>
            </a:r>
          </a:p>
        </p:txBody>
      </p:sp>
      <p:sp>
        <p:nvSpPr>
          <p:cNvPr id="33795" name="Zástupný symbol pro obsah 2"/>
          <p:cNvSpPr>
            <a:spLocks noGrp="1"/>
          </p:cNvSpPr>
          <p:nvPr>
            <p:ph idx="1"/>
          </p:nvPr>
        </p:nvSpPr>
        <p:spPr/>
        <p:txBody>
          <a:bodyPr>
            <a:normAutofit fontScale="77500" lnSpcReduction="20000"/>
          </a:bodyPr>
          <a:lstStyle/>
          <a:p>
            <a:r>
              <a:rPr lang="cs-CZ" sz="1800" dirty="0"/>
              <a:t>Argumenty (</a:t>
            </a:r>
            <a:r>
              <a:rPr lang="cs-CZ" sz="1800" dirty="0" err="1"/>
              <a:t>Portes</a:t>
            </a:r>
            <a:r>
              <a:rPr lang="cs-CZ" sz="1800" dirty="0"/>
              <a:t> </a:t>
            </a:r>
            <a:r>
              <a:rPr lang="cs-CZ" sz="1800" dirty="0" err="1"/>
              <a:t>et</a:t>
            </a:r>
            <a:r>
              <a:rPr lang="cs-CZ" sz="1800" dirty="0"/>
              <a:t> </a:t>
            </a:r>
            <a:r>
              <a:rPr lang="cs-CZ" sz="1800" dirty="0" err="1"/>
              <a:t>al</a:t>
            </a:r>
            <a:r>
              <a:rPr lang="cs-CZ" sz="1800" dirty="0"/>
              <a:t>, 2005): </a:t>
            </a:r>
          </a:p>
          <a:p>
            <a:r>
              <a:rPr lang="cs-CZ" sz="1800" dirty="0"/>
              <a:t>změna společenských a ekonomických podmínek, </a:t>
            </a:r>
          </a:p>
          <a:p>
            <a:r>
              <a:rPr lang="cs-CZ" sz="1800" dirty="0"/>
              <a:t>Jiný původ migrantů z hlediska občanství a sociální třídy</a:t>
            </a:r>
          </a:p>
          <a:p>
            <a:r>
              <a:rPr lang="cs-CZ" sz="1800" dirty="0"/>
              <a:t>To vliv na možnosti, které se dětem otevírají</a:t>
            </a:r>
          </a:p>
          <a:p>
            <a:r>
              <a:rPr lang="cs-CZ" sz="1800" dirty="0"/>
              <a:t>Děti imigrantů mexických </a:t>
            </a:r>
            <a:r>
              <a:rPr lang="cs-CZ" sz="1800" dirty="0" err="1"/>
              <a:t>Američamů</a:t>
            </a:r>
            <a:r>
              <a:rPr lang="cs-CZ" sz="1800" dirty="0"/>
              <a:t>, co přišli mladší 3. let = rané mateřství, opuštění školy, nezaměstnanost, mužské skupiny – cesta stagnace asimilace a sestupné asimilace) (</a:t>
            </a:r>
            <a:r>
              <a:rPr lang="cs-CZ" sz="1800" dirty="0" err="1"/>
              <a:t>Perlmann</a:t>
            </a:r>
            <a:r>
              <a:rPr lang="cs-CZ" sz="1800" dirty="0"/>
              <a:t> 2004) ‘</a:t>
            </a:r>
            <a:r>
              <a:rPr lang="cs-CZ" sz="1800" dirty="0" err="1"/>
              <a:t>complex</a:t>
            </a:r>
            <a:r>
              <a:rPr lang="cs-CZ" sz="1800" dirty="0"/>
              <a:t> </a:t>
            </a:r>
            <a:r>
              <a:rPr lang="cs-CZ" sz="1800" dirty="0" err="1"/>
              <a:t>of</a:t>
            </a:r>
            <a:r>
              <a:rPr lang="cs-CZ" sz="1800" dirty="0"/>
              <a:t> </a:t>
            </a:r>
            <a:r>
              <a:rPr lang="cs-CZ" sz="1800" dirty="0" err="1"/>
              <a:t>underclass</a:t>
            </a:r>
            <a:r>
              <a:rPr lang="cs-CZ" sz="1800" dirty="0"/>
              <a:t> </a:t>
            </a:r>
            <a:r>
              <a:rPr lang="cs-CZ" sz="1800" dirty="0" err="1"/>
              <a:t>behaviors</a:t>
            </a:r>
            <a:r>
              <a:rPr lang="cs-CZ" sz="1800" dirty="0"/>
              <a:t>’  = tedy druhá generace tím predestinována = sestupná mobilita, asimilace </a:t>
            </a:r>
            <a:r>
              <a:rPr lang="cs-CZ" sz="1800" dirty="0"/>
              <a:t>dolů</a:t>
            </a:r>
          </a:p>
          <a:p>
            <a:endParaRPr lang="cs-CZ" sz="1800" dirty="0"/>
          </a:p>
          <a:p>
            <a:pPr marL="0" indent="0">
              <a:buNone/>
            </a:pPr>
            <a:r>
              <a:rPr lang="cs-CZ" sz="1800" dirty="0"/>
              <a:t>X</a:t>
            </a:r>
          </a:p>
          <a:p>
            <a:r>
              <a:rPr lang="cs-CZ" sz="1600" dirty="0"/>
              <a:t>Alba, </a:t>
            </a:r>
            <a:r>
              <a:rPr lang="cs-CZ" sz="1600" dirty="0" err="1"/>
              <a:t>Kasinitz</a:t>
            </a:r>
            <a:r>
              <a:rPr lang="cs-CZ" sz="1600" dirty="0"/>
              <a:t> a </a:t>
            </a:r>
            <a:r>
              <a:rPr lang="cs-CZ" sz="1600" dirty="0" err="1"/>
              <a:t>Waters</a:t>
            </a:r>
            <a:r>
              <a:rPr lang="cs-CZ" sz="1800" dirty="0"/>
              <a:t>, Jen </a:t>
            </a:r>
            <a:r>
              <a:rPr lang="cs-CZ" sz="1800" dirty="0"/>
              <a:t>způsob jak teoretizovat rasové rozdíly</a:t>
            </a:r>
          </a:p>
          <a:p>
            <a:r>
              <a:rPr lang="cs-CZ" sz="1800" dirty="0"/>
              <a:t>Jinak všichni </a:t>
            </a:r>
            <a:r>
              <a:rPr lang="cs-CZ" sz="1800" dirty="0"/>
              <a:t>pokrok (např. diskuse se situací v Evropě)</a:t>
            </a:r>
            <a:endParaRPr lang="cs-CZ" sz="1800" dirty="0"/>
          </a:p>
          <a:p>
            <a:r>
              <a:rPr lang="cs-CZ" sz="1800" dirty="0"/>
              <a:t>Různost je etnická – daná vrstvou </a:t>
            </a:r>
            <a:r>
              <a:rPr lang="cs-CZ" sz="1800" dirty="0"/>
              <a:t>migrantů</a:t>
            </a:r>
            <a:endParaRPr lang="cs-CZ" sz="1800" dirty="0"/>
          </a:p>
          <a:p>
            <a:r>
              <a:rPr lang="cs-CZ" sz="1800" dirty="0"/>
              <a:t>Problematičnost sociální </a:t>
            </a:r>
            <a:r>
              <a:rPr lang="cs-CZ" sz="1800" dirty="0"/>
              <a:t>mobility – VŠ nemá ani většina bílých Američanů</a:t>
            </a:r>
          </a:p>
          <a:p>
            <a:r>
              <a:rPr lang="cs-CZ" sz="1800" dirty="0"/>
              <a:t>Konstruování odmítavého postoje u majority = nebezpečné</a:t>
            </a:r>
            <a:endParaRPr lang="cs-CZ" sz="1800" dirty="0"/>
          </a:p>
          <a:p>
            <a:pPr marL="0" indent="0">
              <a:buNone/>
            </a:pPr>
            <a:endParaRPr lang="cs-CZ" sz="1800" dirty="0"/>
          </a:p>
          <a:p>
            <a:pPr marL="0" indent="0">
              <a:buNone/>
            </a:pPr>
            <a:r>
              <a:rPr lang="cs-CZ" sz="1800" dirty="0"/>
              <a:t>X koncept non –</a:t>
            </a:r>
            <a:r>
              <a:rPr lang="cs-CZ" sz="1800" dirty="0" err="1"/>
              <a:t>zero</a:t>
            </a:r>
            <a:r>
              <a:rPr lang="cs-CZ" sz="1800" dirty="0"/>
              <a:t>-sum mobility: nenulového součtu mobility = za určitých okolností ti </a:t>
            </a:r>
            <a:r>
              <a:rPr lang="cs-CZ" sz="1800" dirty="0" err="1"/>
              <a:t>defavorizovaní</a:t>
            </a:r>
            <a:r>
              <a:rPr lang="cs-CZ" sz="1800" dirty="0"/>
              <a:t> projdou sociální mobilitou, aniž by musela favorizovaná skupiny utrpět. (Alba 2009 s. 15)</a:t>
            </a:r>
            <a:endParaRPr lang="cs-CZ" sz="1800" dirty="0"/>
          </a:p>
        </p:txBody>
      </p:sp>
    </p:spTree>
    <p:extLst>
      <p:ext uri="{BB962C8B-B14F-4D97-AF65-F5344CB8AC3E}">
        <p14:creationId xmlns:p14="http://schemas.microsoft.com/office/powerpoint/2010/main" val="40765512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Strategie začlenění na trh práce </a:t>
            </a:r>
            <a:r>
              <a:rPr lang="cs-CZ" sz="900" dirty="0"/>
              <a:t>(</a:t>
            </a:r>
            <a:r>
              <a:rPr lang="cs-CZ" sz="900" dirty="0" err="1"/>
              <a:t>Portes</a:t>
            </a:r>
            <a:r>
              <a:rPr lang="cs-CZ" sz="900" dirty="0"/>
              <a:t> </a:t>
            </a:r>
            <a:r>
              <a:rPr lang="cs-CZ" sz="900" dirty="0" err="1"/>
              <a:t>RaRumbaut</a:t>
            </a:r>
            <a:r>
              <a:rPr lang="cs-CZ" sz="900" dirty="0"/>
              <a:t> 2001, 283)</a:t>
            </a:r>
          </a:p>
        </p:txBody>
      </p:sp>
      <p:graphicFrame>
        <p:nvGraphicFramePr>
          <p:cNvPr id="4" name="Zástupný symbol pro obsah 3"/>
          <p:cNvGraphicFramePr>
            <a:graphicFrameLocks noGrp="1"/>
          </p:cNvGraphicFramePr>
          <p:nvPr>
            <p:ph idx="1"/>
            <p:extLst/>
          </p:nvPr>
        </p:nvGraphicFramePr>
        <p:xfrm>
          <a:off x="1980481" y="1604329"/>
          <a:ext cx="8226720" cy="5461042"/>
        </p:xfrm>
        <a:graphic>
          <a:graphicData uri="http://schemas.openxmlformats.org/drawingml/2006/table">
            <a:tbl>
              <a:tblPr firstRow="1" bandRow="1">
                <a:tableStyleId>{5C22544A-7EE6-4342-B048-85BDC9FD1C3A}</a:tableStyleId>
              </a:tblPr>
              <a:tblGrid>
                <a:gridCol w="2056680">
                  <a:extLst>
                    <a:ext uri="{9D8B030D-6E8A-4147-A177-3AD203B41FA5}">
                      <a16:colId xmlns:a16="http://schemas.microsoft.com/office/drawing/2014/main" val="20000"/>
                    </a:ext>
                  </a:extLst>
                </a:gridCol>
                <a:gridCol w="2056680">
                  <a:extLst>
                    <a:ext uri="{9D8B030D-6E8A-4147-A177-3AD203B41FA5}">
                      <a16:colId xmlns:a16="http://schemas.microsoft.com/office/drawing/2014/main" val="20001"/>
                    </a:ext>
                  </a:extLst>
                </a:gridCol>
                <a:gridCol w="2056680">
                  <a:extLst>
                    <a:ext uri="{9D8B030D-6E8A-4147-A177-3AD203B41FA5}">
                      <a16:colId xmlns:a16="http://schemas.microsoft.com/office/drawing/2014/main" val="20002"/>
                    </a:ext>
                  </a:extLst>
                </a:gridCol>
                <a:gridCol w="2056680">
                  <a:extLst>
                    <a:ext uri="{9D8B030D-6E8A-4147-A177-3AD203B41FA5}">
                      <a16:colId xmlns:a16="http://schemas.microsoft.com/office/drawing/2014/main" val="20003"/>
                    </a:ext>
                  </a:extLst>
                </a:gridCol>
              </a:tblGrid>
              <a:tr h="913659">
                <a:tc>
                  <a:txBody>
                    <a:bodyPr/>
                    <a:lstStyle/>
                    <a:p>
                      <a:r>
                        <a:rPr lang="cs-CZ" sz="1600" dirty="0" smtClean="0">
                          <a:solidFill>
                            <a:schemeClr val="tx1"/>
                          </a:solidFill>
                        </a:rPr>
                        <a:t>Vlivy , které hrají roli ve variantě  sociální mobility</a:t>
                      </a:r>
                      <a:endParaRPr lang="cs-CZ" sz="1600" dirty="0">
                        <a:solidFill>
                          <a:schemeClr val="tx1"/>
                        </a:solidFill>
                      </a:endParaRPr>
                    </a:p>
                  </a:txBody>
                  <a:tcPr marL="82944" marR="82944" marT="41476" marB="41476">
                    <a:solidFill>
                      <a:schemeClr val="accent1">
                        <a:tint val="20000"/>
                      </a:schemeClr>
                    </a:solidFill>
                  </a:tcPr>
                </a:tc>
                <a:tc>
                  <a:txBody>
                    <a:bodyPr/>
                    <a:lstStyle/>
                    <a:p>
                      <a:pPr marL="342900" indent="-342900">
                        <a:buAutoNum type="arabicPeriod"/>
                      </a:pPr>
                      <a:r>
                        <a:rPr lang="cs-CZ" sz="1600" dirty="0" smtClean="0">
                          <a:solidFill>
                            <a:schemeClr val="tx1"/>
                          </a:solidFill>
                        </a:rPr>
                        <a:t>G</a:t>
                      </a:r>
                    </a:p>
                    <a:p>
                      <a:pPr marL="342900" indent="-342900">
                        <a:buNone/>
                      </a:pPr>
                      <a:endParaRPr lang="cs-CZ" sz="1600" dirty="0" smtClean="0">
                        <a:solidFill>
                          <a:schemeClr val="tx1"/>
                        </a:solidFill>
                      </a:endParaRPr>
                    </a:p>
                    <a:p>
                      <a:pPr marL="342900" indent="-342900">
                        <a:buNone/>
                      </a:pPr>
                      <a:r>
                        <a:rPr lang="cs-CZ" sz="1600" dirty="0" smtClean="0">
                          <a:solidFill>
                            <a:schemeClr val="tx1"/>
                          </a:solidFill>
                        </a:rPr>
                        <a:t>varianty</a:t>
                      </a:r>
                      <a:endParaRPr lang="cs-CZ" sz="1600" dirty="0">
                        <a:solidFill>
                          <a:schemeClr val="tx1"/>
                        </a:solidFill>
                      </a:endParaRPr>
                    </a:p>
                  </a:txBody>
                  <a:tcPr marL="82944" marR="82944" marT="41476" marB="41476">
                    <a:solidFill>
                      <a:schemeClr val="accent1">
                        <a:tint val="20000"/>
                      </a:schemeClr>
                    </a:solidFill>
                  </a:tcPr>
                </a:tc>
                <a:tc>
                  <a:txBody>
                    <a:bodyPr/>
                    <a:lstStyle/>
                    <a:p>
                      <a:r>
                        <a:rPr lang="cs-CZ" sz="1600" dirty="0" smtClean="0">
                          <a:solidFill>
                            <a:schemeClr val="tx1"/>
                          </a:solidFill>
                        </a:rPr>
                        <a:t>2 G.</a:t>
                      </a:r>
                      <a:endParaRPr lang="cs-CZ" sz="1600" dirty="0">
                        <a:solidFill>
                          <a:schemeClr val="tx1"/>
                        </a:solidFill>
                      </a:endParaRPr>
                    </a:p>
                  </a:txBody>
                  <a:tcPr marL="82944" marR="82944" marT="41476" marB="41476">
                    <a:solidFill>
                      <a:schemeClr val="accent1">
                        <a:tint val="20000"/>
                      </a:schemeClr>
                    </a:solidFill>
                  </a:tcPr>
                </a:tc>
                <a:tc>
                  <a:txBody>
                    <a:bodyPr/>
                    <a:lstStyle/>
                    <a:p>
                      <a:r>
                        <a:rPr lang="cs-CZ" sz="1600" dirty="0" smtClean="0">
                          <a:solidFill>
                            <a:schemeClr val="tx1"/>
                          </a:solidFill>
                        </a:rPr>
                        <a:t>3. G</a:t>
                      </a:r>
                      <a:endParaRPr lang="cs-CZ" sz="1600" dirty="0">
                        <a:solidFill>
                          <a:schemeClr val="tx1"/>
                        </a:solidFill>
                      </a:endParaRPr>
                    </a:p>
                  </a:txBody>
                  <a:tcPr marL="82944" marR="82944" marT="41476" marB="41476">
                    <a:solidFill>
                      <a:schemeClr val="accent1">
                        <a:tint val="20000"/>
                      </a:schemeClr>
                    </a:solidFill>
                  </a:tcPr>
                </a:tc>
                <a:extLst>
                  <a:ext uri="{0D108BD9-81ED-4DB2-BD59-A6C34878D82A}">
                    <a16:rowId xmlns:a16="http://schemas.microsoft.com/office/drawing/2014/main" val="10000"/>
                  </a:ext>
                </a:extLst>
              </a:tr>
              <a:tr h="9136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dirty="0" smtClean="0"/>
                        <a:t>Lidský kapitál, Struktura</a:t>
                      </a:r>
                      <a:r>
                        <a:rPr lang="cs-CZ" sz="1600" baseline="0" dirty="0" smtClean="0"/>
                        <a:t> rodiny,</a:t>
                      </a:r>
                    </a:p>
                    <a:p>
                      <a:pPr marL="0" marR="0" indent="0" algn="l" defTabSz="914400" rtl="0" eaLnBrk="1" fontAlgn="auto" latinLnBrk="0" hangingPunct="1">
                        <a:lnSpc>
                          <a:spcPct val="100000"/>
                        </a:lnSpc>
                        <a:spcBef>
                          <a:spcPts val="0"/>
                        </a:spcBef>
                        <a:spcAft>
                          <a:spcPts val="0"/>
                        </a:spcAft>
                        <a:buClrTx/>
                        <a:buSzTx/>
                        <a:buFontTx/>
                        <a:buNone/>
                        <a:tabLst/>
                        <a:defRPr/>
                      </a:pPr>
                      <a:r>
                        <a:rPr lang="cs-CZ" sz="1600" dirty="0" smtClean="0"/>
                        <a:t>Forma spolupráce s majoritou x minoritou</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600" dirty="0" smtClean="0"/>
                    </a:p>
                    <a:p>
                      <a:endParaRPr lang="cs-CZ" sz="1600" dirty="0"/>
                    </a:p>
                  </a:txBody>
                  <a:tcPr marL="82944" marR="82944" marT="41476" marB="41476">
                    <a:solidFill>
                      <a:schemeClr val="accent1">
                        <a:tint val="20000"/>
                      </a:schemeClr>
                    </a:solidFill>
                  </a:tcPr>
                </a:tc>
                <a:tc>
                  <a:txBody>
                    <a:bodyPr/>
                    <a:lstStyle/>
                    <a:p>
                      <a:r>
                        <a:rPr lang="cs-CZ" sz="1600" dirty="0" smtClean="0"/>
                        <a:t>Status střední</a:t>
                      </a:r>
                      <a:r>
                        <a:rPr lang="cs-CZ" sz="1600" baseline="0" dirty="0" smtClean="0"/>
                        <a:t> třídy</a:t>
                      </a:r>
                      <a:endParaRPr lang="cs-CZ" sz="1600" dirty="0"/>
                    </a:p>
                  </a:txBody>
                  <a:tcPr marL="82944" marR="82944" marT="41476" marB="41476">
                    <a:solidFill>
                      <a:schemeClr val="accent1">
                        <a:tint val="20000"/>
                      </a:schemeClr>
                    </a:solidFill>
                  </a:tcPr>
                </a:tc>
                <a:tc>
                  <a:txBody>
                    <a:bodyPr/>
                    <a:lstStyle/>
                    <a:p>
                      <a:r>
                        <a:rPr lang="cs-CZ" sz="1600" dirty="0" smtClean="0"/>
                        <a:t>Vysoce kvalifikovaní</a:t>
                      </a:r>
                    </a:p>
                    <a:p>
                      <a:r>
                        <a:rPr lang="cs-CZ" sz="1600" dirty="0" smtClean="0"/>
                        <a:t>Úplná</a:t>
                      </a:r>
                      <a:r>
                        <a:rPr lang="cs-CZ" sz="1600" baseline="0" dirty="0" smtClean="0"/>
                        <a:t> akulturace</a:t>
                      </a:r>
                      <a:endParaRPr lang="cs-CZ" sz="1600" dirty="0"/>
                    </a:p>
                  </a:txBody>
                  <a:tcPr marL="82944" marR="82944" marT="41476" marB="41476">
                    <a:solidFill>
                      <a:schemeClr val="accent1">
                        <a:tint val="20000"/>
                      </a:schemeClr>
                    </a:solidFill>
                  </a:tcPr>
                </a:tc>
                <a:tc>
                  <a:txBody>
                    <a:bodyPr/>
                    <a:lstStyle/>
                    <a:p>
                      <a:r>
                        <a:rPr lang="cs-CZ" sz="1600" dirty="0" smtClean="0"/>
                        <a:t>Plná integrace do </a:t>
                      </a:r>
                      <a:r>
                        <a:rPr lang="cs-CZ" sz="1600" dirty="0" err="1" smtClean="0"/>
                        <a:t>soc</a:t>
                      </a:r>
                      <a:r>
                        <a:rPr lang="cs-CZ" sz="1600" dirty="0" smtClean="0"/>
                        <a:t>. a </a:t>
                      </a:r>
                      <a:r>
                        <a:rPr lang="cs-CZ" sz="1600" dirty="0" err="1" smtClean="0"/>
                        <a:t>ek</a:t>
                      </a:r>
                      <a:r>
                        <a:rPr lang="cs-CZ" sz="1600" dirty="0" smtClean="0"/>
                        <a:t>. Struktur majority</a:t>
                      </a:r>
                      <a:endParaRPr lang="cs-CZ" sz="1600" dirty="0"/>
                    </a:p>
                  </a:txBody>
                  <a:tcPr marL="82944" marR="82944" marT="41476" marB="41476">
                    <a:solidFill>
                      <a:schemeClr val="accent1">
                        <a:tint val="20000"/>
                      </a:schemeClr>
                    </a:solidFill>
                  </a:tcPr>
                </a:tc>
                <a:extLst>
                  <a:ext uri="{0D108BD9-81ED-4DB2-BD59-A6C34878D82A}">
                    <a16:rowId xmlns:a16="http://schemas.microsoft.com/office/drawing/2014/main" val="10001"/>
                  </a:ext>
                </a:extLst>
              </a:tr>
              <a:tr h="913659">
                <a:tc>
                  <a:txBody>
                    <a:bodyPr/>
                    <a:lstStyle/>
                    <a:p>
                      <a:endParaRPr lang="cs-CZ" sz="1600" dirty="0"/>
                    </a:p>
                  </a:txBody>
                  <a:tcPr marL="82944" marR="82944" marT="41476" marB="41476"/>
                </a:tc>
                <a:tc>
                  <a:txBody>
                    <a:bodyPr/>
                    <a:lstStyle/>
                    <a:p>
                      <a:r>
                        <a:rPr lang="cs-CZ" sz="1600" dirty="0" smtClean="0"/>
                        <a:t>Dělnická rodina a siné vazby na minoritu</a:t>
                      </a:r>
                      <a:endParaRPr lang="cs-CZ" sz="1600" dirty="0"/>
                    </a:p>
                  </a:txBody>
                  <a:tcPr marL="82944" marR="82944" marT="41476" marB="41476">
                    <a:solidFill>
                      <a:schemeClr val="accent1">
                        <a:tint val="20000"/>
                      </a:schemeClr>
                    </a:solidFill>
                  </a:tcPr>
                </a:tc>
                <a:tc>
                  <a:txBody>
                    <a:bodyPr/>
                    <a:lstStyle/>
                    <a:p>
                      <a:r>
                        <a:rPr lang="cs-CZ" sz="1600" dirty="0" smtClean="0"/>
                        <a:t>Dosažení střední třídy skrze vzdělání,</a:t>
                      </a:r>
                      <a:r>
                        <a:rPr lang="cs-CZ" sz="1600" baseline="0" dirty="0" smtClean="0"/>
                        <a:t> částečná akulturace</a:t>
                      </a:r>
                      <a:endParaRPr lang="cs-CZ" sz="1600" dirty="0"/>
                    </a:p>
                  </a:txBody>
                  <a:tcPr marL="82944" marR="82944" marT="41476" marB="41476"/>
                </a:tc>
                <a:tc>
                  <a:txBody>
                    <a:bodyPr/>
                    <a:lstStyle/>
                    <a:p>
                      <a:r>
                        <a:rPr lang="cs-CZ" sz="1600" dirty="0" smtClean="0"/>
                        <a:t>Plná akulturace do majority</a:t>
                      </a:r>
                      <a:endParaRPr lang="cs-CZ" sz="1600" dirty="0"/>
                    </a:p>
                  </a:txBody>
                  <a:tcPr marL="82944" marR="82944" marT="41476" marB="41476"/>
                </a:tc>
                <a:extLst>
                  <a:ext uri="{0D108BD9-81ED-4DB2-BD59-A6C34878D82A}">
                    <a16:rowId xmlns:a16="http://schemas.microsoft.com/office/drawing/2014/main" val="10002"/>
                  </a:ext>
                </a:extLst>
              </a:tr>
              <a:tr h="1174073">
                <a:tc>
                  <a:txBody>
                    <a:bodyPr/>
                    <a:lstStyle/>
                    <a:p>
                      <a:endParaRPr lang="cs-CZ" sz="1600" dirty="0"/>
                    </a:p>
                  </a:txBody>
                  <a:tcPr marL="82944" marR="82944" marT="41476" marB="41476">
                    <a:solidFill>
                      <a:schemeClr val="accent1">
                        <a:tint val="20000"/>
                      </a:schemeClr>
                    </a:solidFill>
                  </a:tcPr>
                </a:tc>
                <a:tc>
                  <a:txBody>
                    <a:bodyPr/>
                    <a:lstStyle/>
                    <a:p>
                      <a:r>
                        <a:rPr lang="cs-CZ" sz="1600" dirty="0" smtClean="0"/>
                        <a:t>Dělnická třída a slabé vazby na minoritu</a:t>
                      </a:r>
                      <a:endParaRPr lang="cs-CZ" sz="1600" dirty="0"/>
                    </a:p>
                  </a:txBody>
                  <a:tcPr marL="82944" marR="82944" marT="41476" marB="41476">
                    <a:solidFill>
                      <a:schemeClr val="accent1">
                        <a:tint val="20000"/>
                      </a:schemeClr>
                    </a:solidFill>
                  </a:tcPr>
                </a:tc>
                <a:tc>
                  <a:txBody>
                    <a:bodyPr/>
                    <a:lstStyle/>
                    <a:p>
                      <a:r>
                        <a:rPr lang="cs-CZ" sz="1600" dirty="0" err="1" smtClean="0"/>
                        <a:t>Nízská</a:t>
                      </a:r>
                      <a:r>
                        <a:rPr lang="cs-CZ" sz="1600" dirty="0" smtClean="0"/>
                        <a:t> úroveň vzdělání, problematická akulturace</a:t>
                      </a:r>
                      <a:endParaRPr lang="cs-CZ" sz="1600" dirty="0"/>
                    </a:p>
                  </a:txBody>
                  <a:tcPr marL="82944" marR="82944" marT="41476" marB="41476">
                    <a:solidFill>
                      <a:schemeClr val="accent1">
                        <a:tint val="20000"/>
                      </a:schemeClr>
                    </a:solidFill>
                  </a:tcPr>
                </a:tc>
                <a:tc rowSpan="2">
                  <a:txBody>
                    <a:bodyPr/>
                    <a:lstStyle/>
                    <a:p>
                      <a:pPr>
                        <a:buFont typeface="Arial" pitchFamily="34" charset="0"/>
                        <a:buChar char="•"/>
                      </a:pPr>
                      <a:r>
                        <a:rPr lang="cs-CZ" sz="1600" dirty="0" smtClean="0"/>
                        <a:t>Okrajové skupiny děl. třídy, „reaktivní etnicita“</a:t>
                      </a:r>
                    </a:p>
                    <a:p>
                      <a:pPr>
                        <a:buFont typeface="Arial" pitchFamily="34" charset="0"/>
                        <a:buNone/>
                      </a:pPr>
                      <a:endParaRPr lang="cs-CZ" sz="1600" dirty="0"/>
                    </a:p>
                    <a:p>
                      <a:pPr>
                        <a:buFont typeface="Arial" pitchFamily="34" charset="0"/>
                        <a:buChar char="•"/>
                      </a:pPr>
                      <a:r>
                        <a:rPr lang="cs-CZ" sz="1600" dirty="0" smtClean="0"/>
                        <a:t>Sestupná mobilita do nejchudší</a:t>
                      </a:r>
                      <a:r>
                        <a:rPr lang="cs-CZ" sz="1600" baseline="0" dirty="0" smtClean="0"/>
                        <a:t> sociální vrstvy, „reaktivní etnicita“</a:t>
                      </a:r>
                      <a:endParaRPr lang="cs-CZ" sz="1600" dirty="0"/>
                    </a:p>
                  </a:txBody>
                  <a:tcPr marL="82944" marR="82944" marT="41476" marB="41476">
                    <a:solidFill>
                      <a:schemeClr val="accent1">
                        <a:tint val="20000"/>
                      </a:schemeClr>
                    </a:solidFill>
                  </a:tcPr>
                </a:tc>
                <a:extLst>
                  <a:ext uri="{0D108BD9-81ED-4DB2-BD59-A6C34878D82A}">
                    <a16:rowId xmlns:a16="http://schemas.microsoft.com/office/drawing/2014/main" val="10003"/>
                  </a:ext>
                </a:extLst>
              </a:tr>
              <a:tr h="913659">
                <a:tc>
                  <a:txBody>
                    <a:bodyPr/>
                    <a:lstStyle/>
                    <a:p>
                      <a:endParaRPr lang="cs-CZ" sz="1600" dirty="0"/>
                    </a:p>
                  </a:txBody>
                  <a:tcPr marL="82944" marR="82944" marT="41476" marB="41476"/>
                </a:tc>
                <a:tc>
                  <a:txBody>
                    <a:bodyPr/>
                    <a:lstStyle/>
                    <a:p>
                      <a:endParaRPr lang="cs-CZ" sz="1600"/>
                    </a:p>
                  </a:txBody>
                  <a:tcPr marL="82944" marR="82944" marT="41476" marB="41476"/>
                </a:tc>
                <a:tc>
                  <a:txBody>
                    <a:bodyPr/>
                    <a:lstStyle/>
                    <a:p>
                      <a:endParaRPr lang="cs-CZ" sz="1600" dirty="0"/>
                    </a:p>
                  </a:txBody>
                  <a:tcPr marL="82944" marR="82944" marT="41476" marB="41476"/>
                </a:tc>
                <a:tc vMerge="1">
                  <a:txBody>
                    <a:bodyPr/>
                    <a:lstStyle/>
                    <a:p>
                      <a:endParaRPr lang="cs-CZ"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29061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Děti v migraci</a:t>
            </a:r>
            <a:endParaRPr lang="cs-CZ" dirty="0"/>
          </a:p>
        </p:txBody>
      </p:sp>
      <p:sp>
        <p:nvSpPr>
          <p:cNvPr id="3" name="Zástupný symbol pro obsah 2"/>
          <p:cNvSpPr>
            <a:spLocks noGrp="1"/>
          </p:cNvSpPr>
          <p:nvPr>
            <p:ph idx="1"/>
          </p:nvPr>
        </p:nvSpPr>
        <p:spPr/>
        <p:txBody>
          <a:bodyPr>
            <a:normAutofit/>
          </a:bodyPr>
          <a:lstStyle/>
          <a:p>
            <a:r>
              <a:rPr lang="cs-CZ" dirty="0" smtClean="0"/>
              <a:t>Potomci 1 generace, která zaujala pozici v majoritě</a:t>
            </a:r>
          </a:p>
          <a:p>
            <a:pPr lvl="1"/>
            <a:r>
              <a:rPr lang="cs-CZ" dirty="0" smtClean="0"/>
              <a:t>Vnucená migrace dětí</a:t>
            </a:r>
          </a:p>
          <a:p>
            <a:pPr lvl="1"/>
            <a:r>
              <a:rPr lang="cs-CZ" dirty="0" smtClean="0"/>
              <a:t>Druhá generace</a:t>
            </a:r>
          </a:p>
          <a:p>
            <a:pPr lvl="1"/>
            <a:r>
              <a:rPr lang="cs-CZ" dirty="0" smtClean="0"/>
              <a:t>Děti zanechané v zemi původu</a:t>
            </a:r>
          </a:p>
          <a:p>
            <a:endParaRPr lang="cs-CZ" dirty="0" smtClean="0"/>
          </a:p>
          <a:p>
            <a:endParaRPr lang="cs-CZ" dirty="0"/>
          </a:p>
        </p:txBody>
      </p:sp>
    </p:spTree>
    <p:extLst>
      <p:ext uri="{BB962C8B-B14F-4D97-AF65-F5344CB8AC3E}">
        <p14:creationId xmlns:p14="http://schemas.microsoft.com/office/powerpoint/2010/main" val="1004543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Adaptace na nové prostředí</a:t>
            </a:r>
            <a:endParaRPr lang="cs-CZ" dirty="0"/>
          </a:p>
        </p:txBody>
      </p:sp>
      <p:sp>
        <p:nvSpPr>
          <p:cNvPr id="3" name="Zástupný symbol pro obsah 2"/>
          <p:cNvSpPr>
            <a:spLocks noGrp="1"/>
          </p:cNvSpPr>
          <p:nvPr>
            <p:ph idx="1"/>
          </p:nvPr>
        </p:nvSpPr>
        <p:spPr>
          <a:xfrm>
            <a:off x="1991544" y="1628801"/>
            <a:ext cx="8229600" cy="4525963"/>
          </a:xfrm>
        </p:spPr>
        <p:txBody>
          <a:bodyPr>
            <a:normAutofit/>
          </a:bodyPr>
          <a:lstStyle/>
          <a:p>
            <a:r>
              <a:rPr lang="cs-CZ" dirty="0" err="1" smtClean="0"/>
              <a:t>Ellen</a:t>
            </a:r>
            <a:r>
              <a:rPr lang="cs-CZ" dirty="0" smtClean="0"/>
              <a:t> Van </a:t>
            </a:r>
            <a:r>
              <a:rPr lang="cs-CZ" dirty="0" err="1" smtClean="0"/>
              <a:t>Bochaute</a:t>
            </a:r>
            <a:r>
              <a:rPr lang="cs-CZ" dirty="0" smtClean="0"/>
              <a:t>:  </a:t>
            </a:r>
          </a:p>
          <a:p>
            <a:r>
              <a:rPr lang="cs-CZ" dirty="0" smtClean="0"/>
              <a:t>Dospělí se orientují na budoucnost (jak to bude), </a:t>
            </a:r>
          </a:p>
          <a:p>
            <a:r>
              <a:rPr lang="cs-CZ" dirty="0" smtClean="0"/>
              <a:t>Děti se orientují na minulost (proč to není, jak to bylo). </a:t>
            </a:r>
          </a:p>
          <a:p>
            <a:pPr>
              <a:buNone/>
            </a:pPr>
            <a:r>
              <a:rPr lang="cs-CZ" dirty="0" smtClean="0"/>
              <a:t>= velké napětí mezi rodiči a dětmi, které mají pocit, že jim rodiče vůbec nerozumí.  </a:t>
            </a:r>
          </a:p>
          <a:p>
            <a:pPr>
              <a:buNone/>
            </a:pPr>
            <a:r>
              <a:rPr lang="cs-CZ" sz="1600" dirty="0"/>
              <a:t>(VAN BOCHAUTE. </a:t>
            </a:r>
            <a:r>
              <a:rPr lang="cs-CZ" sz="1600" i="1" dirty="0" err="1"/>
              <a:t>What</a:t>
            </a:r>
            <a:r>
              <a:rPr lang="cs-CZ" sz="1600" i="1" dirty="0"/>
              <a:t> </a:t>
            </a:r>
            <a:r>
              <a:rPr lang="cs-CZ" sz="1600" i="1" dirty="0" err="1"/>
              <a:t>Expatriate</a:t>
            </a:r>
            <a:r>
              <a:rPr lang="cs-CZ" sz="1600" i="1" dirty="0"/>
              <a:t> </a:t>
            </a:r>
            <a:r>
              <a:rPr lang="cs-CZ" sz="1600" i="1" dirty="0" err="1"/>
              <a:t>Children</a:t>
            </a:r>
            <a:r>
              <a:rPr lang="cs-CZ" sz="1600" i="1" dirty="0"/>
              <a:t> </a:t>
            </a:r>
            <a:r>
              <a:rPr lang="cs-CZ" sz="1600" i="1" dirty="0" err="1"/>
              <a:t>Never</a:t>
            </a:r>
            <a:r>
              <a:rPr lang="cs-CZ" sz="1600" i="1" dirty="0"/>
              <a:t> Tell </a:t>
            </a:r>
            <a:r>
              <a:rPr lang="cs-CZ" sz="1600" i="1" dirty="0" err="1"/>
              <a:t>Their</a:t>
            </a:r>
            <a:r>
              <a:rPr lang="cs-CZ" sz="1600" i="1" dirty="0"/>
              <a:t> </a:t>
            </a:r>
            <a:r>
              <a:rPr lang="cs-CZ" sz="1600" i="1" dirty="0" err="1"/>
              <a:t>Parents</a:t>
            </a:r>
            <a:r>
              <a:rPr lang="cs-CZ" sz="1600" i="1" dirty="0"/>
              <a:t>)</a:t>
            </a:r>
            <a:endParaRPr lang="cs-CZ" sz="1600" dirty="0"/>
          </a:p>
          <a:p>
            <a:pPr>
              <a:buNone/>
            </a:pPr>
            <a:endParaRPr lang="cs-CZ" dirty="0" smtClean="0"/>
          </a:p>
          <a:p>
            <a:endParaRPr lang="cs-CZ" dirty="0"/>
          </a:p>
        </p:txBody>
      </p:sp>
    </p:spTree>
    <p:extLst>
      <p:ext uri="{BB962C8B-B14F-4D97-AF65-F5344CB8AC3E}">
        <p14:creationId xmlns:p14="http://schemas.microsoft.com/office/powerpoint/2010/main" val="3230003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Kulturní šok</a:t>
            </a:r>
            <a:endParaRPr lang="cs-CZ" dirty="0"/>
          </a:p>
        </p:txBody>
      </p:sp>
      <p:sp>
        <p:nvSpPr>
          <p:cNvPr id="3" name="Zástupný symbol pro obsah 2"/>
          <p:cNvSpPr>
            <a:spLocks noGrp="1"/>
          </p:cNvSpPr>
          <p:nvPr>
            <p:ph idx="1"/>
          </p:nvPr>
        </p:nvSpPr>
        <p:spPr>
          <a:xfrm>
            <a:off x="1981200" y="1600200"/>
            <a:ext cx="8229600" cy="5501208"/>
          </a:xfrm>
        </p:spPr>
        <p:txBody>
          <a:bodyPr>
            <a:normAutofit fontScale="70000" lnSpcReduction="20000"/>
          </a:bodyPr>
          <a:lstStyle/>
          <a:p>
            <a:pPr lvl="0"/>
            <a:r>
              <a:rPr lang="cs-CZ" b="1" i="1" dirty="0" smtClean="0"/>
              <a:t>Fáze </a:t>
            </a:r>
            <a:r>
              <a:rPr lang="cs-CZ" b="1" i="1" dirty="0" err="1"/>
              <a:t>líbánek</a:t>
            </a:r>
            <a:r>
              <a:rPr lang="cs-CZ" b="1" i="1" dirty="0"/>
              <a:t> (</a:t>
            </a:r>
            <a:r>
              <a:rPr lang="cs-CZ" b="1" i="1" dirty="0" err="1"/>
              <a:t>honeymoon</a:t>
            </a:r>
            <a:r>
              <a:rPr lang="cs-CZ" b="1" i="1" dirty="0"/>
              <a:t>)</a:t>
            </a:r>
            <a:r>
              <a:rPr lang="cs-CZ" dirty="0"/>
              <a:t> – období nadšení ze všeho </a:t>
            </a:r>
            <a:r>
              <a:rPr lang="cs-CZ" dirty="0" smtClean="0"/>
              <a:t>nového</a:t>
            </a:r>
            <a:endParaRPr lang="cs-CZ" dirty="0"/>
          </a:p>
          <a:p>
            <a:pPr lvl="0"/>
            <a:r>
              <a:rPr lang="cs-CZ" b="1" i="1" dirty="0"/>
              <a:t>Fáze frustrace, odcizení</a:t>
            </a:r>
            <a:r>
              <a:rPr lang="cs-CZ" dirty="0"/>
              <a:t> – zhruba po čtyřech až šesti týdnech pobytu </a:t>
            </a:r>
            <a:r>
              <a:rPr lang="cs-CZ" dirty="0" smtClean="0"/>
              <a:t> - </a:t>
            </a:r>
            <a:r>
              <a:rPr lang="cs-CZ" dirty="0"/>
              <a:t>věci kolem </a:t>
            </a:r>
            <a:r>
              <a:rPr lang="cs-CZ" dirty="0" smtClean="0"/>
              <a:t>nefungují</a:t>
            </a:r>
            <a:r>
              <a:rPr lang="cs-CZ" dirty="0"/>
              <a:t>, tak jak předpokládal. </a:t>
            </a:r>
            <a:r>
              <a:rPr lang="cs-CZ" dirty="0" smtClean="0"/>
              <a:t>nerozumí </a:t>
            </a:r>
            <a:r>
              <a:rPr lang="cs-CZ" dirty="0"/>
              <a:t>způsobům chování </a:t>
            </a:r>
            <a:r>
              <a:rPr lang="cs-CZ" dirty="0" smtClean="0"/>
              <a:t>,opakovaně </a:t>
            </a:r>
            <a:r>
              <a:rPr lang="cs-CZ" dirty="0"/>
              <a:t>do nepříjemných či trapných situací, ale často netuší, co vlastně udělal špatně. </a:t>
            </a:r>
            <a:r>
              <a:rPr lang="cs-CZ" dirty="0" smtClean="0"/>
              <a:t>stesk </a:t>
            </a:r>
            <a:r>
              <a:rPr lang="cs-CZ" dirty="0"/>
              <a:t>po domově, </a:t>
            </a:r>
            <a:r>
              <a:rPr lang="cs-CZ" dirty="0" smtClean="0"/>
              <a:t>deprese </a:t>
            </a:r>
            <a:r>
              <a:rPr lang="cs-CZ" dirty="0"/>
              <a:t>a pochybnosti </a:t>
            </a:r>
            <a:r>
              <a:rPr lang="cs-CZ" dirty="0" smtClean="0"/>
              <a:t>o </a:t>
            </a:r>
            <a:r>
              <a:rPr lang="cs-CZ" dirty="0"/>
              <a:t> </a:t>
            </a:r>
            <a:r>
              <a:rPr lang="cs-CZ" dirty="0" smtClean="0"/>
              <a:t>migraci </a:t>
            </a:r>
            <a:endParaRPr lang="cs-CZ" dirty="0"/>
          </a:p>
          <a:p>
            <a:pPr lvl="0"/>
            <a:r>
              <a:rPr lang="cs-CZ" b="1" i="1" dirty="0"/>
              <a:t>Fáze krize </a:t>
            </a:r>
            <a:r>
              <a:rPr lang="cs-CZ" dirty="0" smtClean="0"/>
              <a:t>vztek </a:t>
            </a:r>
            <a:r>
              <a:rPr lang="cs-CZ" dirty="0"/>
              <a:t>na lidi kolem sebe, znechucení kulturou, </a:t>
            </a:r>
            <a:r>
              <a:rPr lang="cs-CZ" dirty="0" err="1" smtClean="0"/>
              <a:t>Schröder</a:t>
            </a:r>
            <a:r>
              <a:rPr lang="cs-CZ" dirty="0" smtClean="0"/>
              <a:t> </a:t>
            </a:r>
            <a:r>
              <a:rPr lang="cs-CZ" dirty="0"/>
              <a:t>a Richter </a:t>
            </a:r>
            <a:r>
              <a:rPr lang="cs-CZ" dirty="0" smtClean="0"/>
              <a:t>tendence </a:t>
            </a:r>
            <a:r>
              <a:rPr lang="cs-CZ" dirty="0"/>
              <a:t>chování v této fázi:</a:t>
            </a:r>
          </a:p>
          <a:p>
            <a:pPr lvl="1"/>
            <a:r>
              <a:rPr lang="cs-CZ" b="1" dirty="0"/>
              <a:t>Únik</a:t>
            </a:r>
            <a:r>
              <a:rPr lang="cs-CZ" dirty="0"/>
              <a:t> – člověk utíká před tím, co ho obklopuje, jí jen importované jídlo, komunikuje pouze s ostatními cizinci a sleduje přes satelit programy z vlastní země</a:t>
            </a:r>
          </a:p>
          <a:p>
            <a:pPr lvl="1"/>
            <a:r>
              <a:rPr lang="cs-CZ" b="1" dirty="0"/>
              <a:t>Odmítání</a:t>
            </a:r>
            <a:r>
              <a:rPr lang="cs-CZ" dirty="0"/>
              <a:t> – neustálá kritika a odmítání všeho z místní </a:t>
            </a:r>
            <a:r>
              <a:rPr lang="cs-CZ" dirty="0" smtClean="0"/>
              <a:t>kultury x všechno </a:t>
            </a:r>
            <a:r>
              <a:rPr lang="cs-CZ" dirty="0"/>
              <a:t>doma </a:t>
            </a:r>
            <a:r>
              <a:rPr lang="cs-CZ" dirty="0" smtClean="0"/>
              <a:t>lepší</a:t>
            </a:r>
          </a:p>
          <a:p>
            <a:pPr lvl="1"/>
            <a:r>
              <a:rPr lang="cs-CZ" b="1" dirty="0" smtClean="0"/>
              <a:t>Izolace</a:t>
            </a:r>
            <a:r>
              <a:rPr lang="cs-CZ" dirty="0" smtClean="0"/>
              <a:t> – vytvoření si vlastní subkultury, okolí je vnímáno pouze jako kulisa, </a:t>
            </a:r>
          </a:p>
          <a:p>
            <a:r>
              <a:rPr lang="cs-CZ" dirty="0" smtClean="0"/>
              <a:t>Někteří nikdy </a:t>
            </a:r>
            <a:r>
              <a:rPr lang="cs-CZ" dirty="0"/>
              <a:t>nepřeklenou </a:t>
            </a:r>
            <a:r>
              <a:rPr lang="cs-CZ" dirty="0" smtClean="0"/>
              <a:t>tuto </a:t>
            </a:r>
            <a:r>
              <a:rPr lang="cs-CZ" dirty="0"/>
              <a:t>fázi. </a:t>
            </a:r>
            <a:r>
              <a:rPr lang="cs-CZ" dirty="0" err="1" smtClean="0"/>
              <a:t>Craig</a:t>
            </a:r>
            <a:r>
              <a:rPr lang="cs-CZ" dirty="0" smtClean="0"/>
              <a:t> </a:t>
            </a:r>
            <a:r>
              <a:rPr lang="cs-CZ" dirty="0" err="1"/>
              <a:t>Storti</a:t>
            </a:r>
            <a:r>
              <a:rPr lang="cs-CZ" dirty="0"/>
              <a:t>. </a:t>
            </a:r>
            <a:r>
              <a:rPr lang="cs-CZ" dirty="0" smtClean="0"/>
              <a:t> = nutnost </a:t>
            </a:r>
            <a:r>
              <a:rPr lang="cs-CZ" dirty="0"/>
              <a:t>kontrolovat tyto negativní pocity, </a:t>
            </a:r>
            <a:r>
              <a:rPr lang="cs-CZ" dirty="0" smtClean="0"/>
              <a:t>reflektovat je. důležité </a:t>
            </a:r>
            <a:r>
              <a:rPr lang="cs-CZ" dirty="0"/>
              <a:t>k tomu, aby </a:t>
            </a:r>
            <a:r>
              <a:rPr lang="cs-CZ" dirty="0" smtClean="0"/>
              <a:t>do </a:t>
            </a:r>
            <a:r>
              <a:rPr lang="cs-CZ" dirty="0"/>
              <a:t>další fáze. </a:t>
            </a:r>
          </a:p>
          <a:p>
            <a:pPr lvl="0"/>
            <a:r>
              <a:rPr lang="cs-CZ" b="1" i="1" dirty="0"/>
              <a:t>Fáze přizpůsobení se</a:t>
            </a:r>
            <a:r>
              <a:rPr lang="cs-CZ" dirty="0"/>
              <a:t> </a:t>
            </a:r>
            <a:r>
              <a:rPr lang="cs-CZ" dirty="0" smtClean="0"/>
              <a:t>– po </a:t>
            </a:r>
            <a:r>
              <a:rPr lang="cs-CZ" dirty="0"/>
              <a:t>zhruba třech měsících. </a:t>
            </a:r>
            <a:r>
              <a:rPr lang="cs-CZ" dirty="0" smtClean="0"/>
              <a:t> touha </a:t>
            </a:r>
            <a:r>
              <a:rPr lang="cs-CZ" dirty="0"/>
              <a:t>po poznávání nového a prožívá radost z toho, že se začíná </a:t>
            </a:r>
            <a:r>
              <a:rPr lang="cs-CZ" dirty="0" smtClean="0"/>
              <a:t>orientovat, obstojně </a:t>
            </a:r>
            <a:r>
              <a:rPr lang="cs-CZ" dirty="0"/>
              <a:t>rozumět </a:t>
            </a:r>
            <a:r>
              <a:rPr lang="cs-CZ" dirty="0" smtClean="0"/>
              <a:t>jazyku, </a:t>
            </a:r>
            <a:r>
              <a:rPr lang="cs-CZ" dirty="0"/>
              <a:t>rozrůstá se jeho sociální síť, líbí se mu v novém domě</a:t>
            </a:r>
            <a:r>
              <a:rPr lang="cs-CZ" dirty="0" smtClean="0"/>
              <a:t>,.  </a:t>
            </a:r>
            <a:endParaRPr lang="cs-CZ" dirty="0"/>
          </a:p>
          <a:p>
            <a:pPr lvl="0"/>
            <a:r>
              <a:rPr lang="cs-CZ" b="1" i="1" dirty="0"/>
              <a:t>Návrat</a:t>
            </a:r>
            <a:r>
              <a:rPr lang="cs-CZ" dirty="0"/>
              <a:t> -  </a:t>
            </a:r>
            <a:r>
              <a:rPr lang="cs-CZ" dirty="0" smtClean="0"/>
              <a:t>Jejich </a:t>
            </a:r>
            <a:r>
              <a:rPr lang="cs-CZ" dirty="0"/>
              <a:t>okolí neví  nic o věcech, které prožili a často nemá ani zájem se o jejich mezinárodních zkušenostech něco dozvědět. </a:t>
            </a:r>
            <a:r>
              <a:rPr lang="cs-CZ" dirty="0" smtClean="0"/>
              <a:t>jako vychloubání . Migranti nemají  </a:t>
            </a:r>
            <a:r>
              <a:rPr lang="cs-CZ" dirty="0"/>
              <a:t>naopak přehled o </a:t>
            </a:r>
            <a:r>
              <a:rPr lang="cs-CZ" dirty="0" smtClean="0"/>
              <a:t>skutečnostech v</a:t>
            </a:r>
            <a:r>
              <a:rPr lang="cs-CZ" dirty="0"/>
              <a:t> jejich </a:t>
            </a:r>
            <a:r>
              <a:rPr lang="cs-CZ" dirty="0" smtClean="0"/>
              <a:t>původní zemi</a:t>
            </a:r>
            <a:endParaRPr lang="cs-CZ" dirty="0"/>
          </a:p>
          <a:p>
            <a:r>
              <a:rPr lang="cs-CZ" sz="2100" dirty="0"/>
              <a:t>Srovnej SCHRODER-KUHN, H., RICHTER, M. </a:t>
            </a:r>
            <a:r>
              <a:rPr lang="cs-CZ" sz="2100" i="1" dirty="0" err="1"/>
              <a:t>Kulturschock</a:t>
            </a:r>
            <a:r>
              <a:rPr lang="cs-CZ" sz="2100" dirty="0"/>
              <a:t>, str. 130</a:t>
            </a:r>
          </a:p>
          <a:p>
            <a:r>
              <a:rPr lang="cs-CZ" sz="2100" dirty="0"/>
              <a:t>STORTI,C. </a:t>
            </a:r>
            <a:r>
              <a:rPr lang="cs-CZ" sz="2100" i="1" dirty="0" err="1"/>
              <a:t>The</a:t>
            </a:r>
            <a:r>
              <a:rPr lang="cs-CZ" sz="2100" i="1" dirty="0"/>
              <a:t> </a:t>
            </a:r>
            <a:r>
              <a:rPr lang="cs-CZ" sz="2100" i="1" dirty="0" err="1"/>
              <a:t>Art</a:t>
            </a:r>
            <a:r>
              <a:rPr lang="cs-CZ" sz="2100" i="1" dirty="0"/>
              <a:t> </a:t>
            </a:r>
            <a:r>
              <a:rPr lang="cs-CZ" sz="2100" i="1" dirty="0" err="1"/>
              <a:t>of</a:t>
            </a:r>
            <a:r>
              <a:rPr lang="cs-CZ" sz="2100" i="1" dirty="0"/>
              <a:t> </a:t>
            </a:r>
            <a:r>
              <a:rPr lang="cs-CZ" sz="2100" i="1" dirty="0" err="1"/>
              <a:t>Crossing</a:t>
            </a:r>
            <a:r>
              <a:rPr lang="cs-CZ" sz="2100" i="1" dirty="0"/>
              <a:t> </a:t>
            </a:r>
            <a:r>
              <a:rPr lang="cs-CZ" sz="2100" i="1" dirty="0" err="1"/>
              <a:t>Cultures</a:t>
            </a:r>
            <a:r>
              <a:rPr lang="cs-CZ" sz="2100" dirty="0"/>
              <a:t>, str. 59</a:t>
            </a:r>
          </a:p>
          <a:p>
            <a:endParaRPr lang="cs-CZ" dirty="0"/>
          </a:p>
        </p:txBody>
      </p:sp>
    </p:spTree>
    <p:extLst>
      <p:ext uri="{BB962C8B-B14F-4D97-AF65-F5344CB8AC3E}">
        <p14:creationId xmlns:p14="http://schemas.microsoft.com/office/powerpoint/2010/main" val="3736624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bg1">
                    <a:lumMod val="50000"/>
                  </a:schemeClr>
                </a:solidFill>
              </a:rPr>
              <a:t>Obtíže při adaptaci</a:t>
            </a:r>
            <a:endParaRPr lang="cs-CZ" dirty="0">
              <a:solidFill>
                <a:schemeClr val="bg1">
                  <a:lumMod val="50000"/>
                </a:schemeClr>
              </a:solidFill>
            </a:endParaRPr>
          </a:p>
        </p:txBody>
      </p:sp>
      <p:sp>
        <p:nvSpPr>
          <p:cNvPr id="3" name="Zástupný symbol pro obsah 2"/>
          <p:cNvSpPr>
            <a:spLocks noGrp="1"/>
          </p:cNvSpPr>
          <p:nvPr>
            <p:ph idx="1"/>
          </p:nvPr>
        </p:nvSpPr>
        <p:spPr>
          <a:xfrm>
            <a:off x="1981200" y="1600200"/>
            <a:ext cx="8229600" cy="5257800"/>
          </a:xfrm>
        </p:spPr>
        <p:txBody>
          <a:bodyPr>
            <a:normAutofit fontScale="92500" lnSpcReduction="20000"/>
          </a:bodyPr>
          <a:lstStyle/>
          <a:p>
            <a:r>
              <a:rPr lang="cs-CZ" dirty="0" err="1" smtClean="0">
                <a:solidFill>
                  <a:schemeClr val="bg1">
                    <a:lumMod val="50000"/>
                  </a:schemeClr>
                </a:solidFill>
              </a:rPr>
              <a:t>Coleen</a:t>
            </a:r>
            <a:r>
              <a:rPr lang="cs-CZ" dirty="0" smtClean="0">
                <a:solidFill>
                  <a:schemeClr val="bg1">
                    <a:lumMod val="50000"/>
                  </a:schemeClr>
                </a:solidFill>
              </a:rPr>
              <a:t> </a:t>
            </a:r>
            <a:r>
              <a:rPr lang="cs-CZ" dirty="0" err="1">
                <a:solidFill>
                  <a:schemeClr val="bg1">
                    <a:lumMod val="50000"/>
                  </a:schemeClr>
                </a:solidFill>
              </a:rPr>
              <a:t>Knuston</a:t>
            </a:r>
            <a:r>
              <a:rPr lang="cs-CZ" dirty="0">
                <a:solidFill>
                  <a:schemeClr val="bg1">
                    <a:lumMod val="50000"/>
                  </a:schemeClr>
                </a:solidFill>
              </a:rPr>
              <a:t> </a:t>
            </a:r>
            <a:r>
              <a:rPr lang="cs-CZ" dirty="0" smtClean="0">
                <a:solidFill>
                  <a:schemeClr val="bg1">
                    <a:lumMod val="50000"/>
                  </a:schemeClr>
                </a:solidFill>
              </a:rPr>
              <a:t> - pro rodiče:</a:t>
            </a:r>
            <a:endParaRPr lang="cs-CZ" dirty="0">
              <a:solidFill>
                <a:schemeClr val="bg1">
                  <a:lumMod val="50000"/>
                </a:schemeClr>
              </a:solidFill>
            </a:endParaRPr>
          </a:p>
          <a:p>
            <a:pPr lvl="1"/>
            <a:r>
              <a:rPr lang="cs-CZ" dirty="0">
                <a:solidFill>
                  <a:schemeClr val="bg1">
                    <a:lumMod val="50000"/>
                  </a:schemeClr>
                </a:solidFill>
              </a:rPr>
              <a:t>„dítě chce být stále samo, zavírá se v pokoji na dlouhé hodiny, nekomunikuje s rodinou</a:t>
            </a:r>
          </a:p>
          <a:p>
            <a:pPr lvl="1"/>
            <a:r>
              <a:rPr lang="cs-CZ" dirty="0">
                <a:solidFill>
                  <a:schemeClr val="bg1">
                    <a:lumMod val="50000"/>
                  </a:schemeClr>
                </a:solidFill>
              </a:rPr>
              <a:t>náhlé zhoršení školního prospěchu</a:t>
            </a:r>
          </a:p>
          <a:p>
            <a:pPr lvl="1"/>
            <a:r>
              <a:rPr lang="cs-CZ" dirty="0">
                <a:solidFill>
                  <a:schemeClr val="bg1">
                    <a:lumMod val="50000"/>
                  </a:schemeClr>
                </a:solidFill>
              </a:rPr>
              <a:t>emoční změny – náladovost, plačtivost, vzteklost</a:t>
            </a:r>
          </a:p>
          <a:p>
            <a:pPr lvl="1"/>
            <a:r>
              <a:rPr lang="cs-CZ" dirty="0">
                <a:solidFill>
                  <a:schemeClr val="bg1">
                    <a:lumMod val="50000"/>
                  </a:schemeClr>
                </a:solidFill>
              </a:rPr>
              <a:t>významné změny spánku – chce spát mnohem více nebo zůstává dlouho vzhůru</a:t>
            </a:r>
          </a:p>
          <a:p>
            <a:pPr lvl="1"/>
            <a:r>
              <a:rPr lang="cs-CZ" dirty="0">
                <a:solidFill>
                  <a:schemeClr val="bg1">
                    <a:lumMod val="50000"/>
                  </a:schemeClr>
                </a:solidFill>
              </a:rPr>
              <a:t>regrese v chování</a:t>
            </a:r>
          </a:p>
          <a:p>
            <a:pPr lvl="1"/>
            <a:r>
              <a:rPr lang="cs-CZ" dirty="0">
                <a:solidFill>
                  <a:schemeClr val="bg1">
                    <a:lumMod val="50000"/>
                  </a:schemeClr>
                </a:solidFill>
              </a:rPr>
              <a:t>častější nemocnost – nachlazení, bolesti hlavy, nedostatek energie</a:t>
            </a:r>
          </a:p>
          <a:p>
            <a:pPr lvl="1"/>
            <a:r>
              <a:rPr lang="cs-CZ" dirty="0">
                <a:solidFill>
                  <a:schemeClr val="bg1">
                    <a:lumMod val="50000"/>
                  </a:schemeClr>
                </a:solidFill>
              </a:rPr>
              <a:t>změna stravovacích návyků – zejména sledovat diety u dívek</a:t>
            </a:r>
          </a:p>
          <a:p>
            <a:pPr lvl="1"/>
            <a:r>
              <a:rPr lang="cs-CZ" dirty="0">
                <a:solidFill>
                  <a:schemeClr val="bg1">
                    <a:lumMod val="50000"/>
                  </a:schemeClr>
                </a:solidFill>
              </a:rPr>
              <a:t>ztráta zájmů </a:t>
            </a:r>
            <a:r>
              <a:rPr lang="cs-CZ" dirty="0" smtClean="0">
                <a:solidFill>
                  <a:schemeClr val="bg1">
                    <a:lumMod val="50000"/>
                  </a:schemeClr>
                </a:solidFill>
              </a:rPr>
              <a:t>– </a:t>
            </a:r>
            <a:r>
              <a:rPr lang="cs-CZ" dirty="0">
                <a:solidFill>
                  <a:schemeClr val="bg1">
                    <a:lumMod val="50000"/>
                  </a:schemeClr>
                </a:solidFill>
              </a:rPr>
              <a:t>popř. neprojevuje zájem téměř o nic</a:t>
            </a:r>
          </a:p>
          <a:p>
            <a:pPr lvl="1"/>
            <a:r>
              <a:rPr lang="cs-CZ" dirty="0">
                <a:solidFill>
                  <a:schemeClr val="bg1">
                    <a:lumMod val="50000"/>
                  </a:schemeClr>
                </a:solidFill>
              </a:rPr>
              <a:t>neschopnost vycházet s ostatními členy </a:t>
            </a:r>
            <a:r>
              <a:rPr lang="cs-CZ" dirty="0" smtClean="0">
                <a:solidFill>
                  <a:schemeClr val="bg1">
                    <a:lumMod val="50000"/>
                  </a:schemeClr>
                </a:solidFill>
              </a:rPr>
              <a:t>rodiny, </a:t>
            </a:r>
            <a:r>
              <a:rPr lang="cs-CZ" dirty="0">
                <a:solidFill>
                  <a:schemeClr val="bg1">
                    <a:lumMod val="50000"/>
                  </a:schemeClr>
                </a:solidFill>
              </a:rPr>
              <a:t>odmítání projevů lásky či dotyků</a:t>
            </a:r>
          </a:p>
          <a:p>
            <a:pPr lvl="1"/>
            <a:r>
              <a:rPr lang="cs-CZ" dirty="0">
                <a:solidFill>
                  <a:schemeClr val="bg1">
                    <a:lumMod val="50000"/>
                  </a:schemeClr>
                </a:solidFill>
              </a:rPr>
              <a:t>samotářství, neschopnost navázat přátelství“</a:t>
            </a:r>
          </a:p>
          <a:p>
            <a:r>
              <a:rPr lang="cs-CZ" dirty="0" smtClean="0">
                <a:solidFill>
                  <a:schemeClr val="bg1">
                    <a:lumMod val="50000"/>
                  </a:schemeClr>
                </a:solidFill>
              </a:rPr>
              <a:t>KNUSTON</a:t>
            </a:r>
            <a:r>
              <a:rPr lang="cs-CZ" dirty="0">
                <a:solidFill>
                  <a:schemeClr val="bg1">
                    <a:lumMod val="50000"/>
                  </a:schemeClr>
                </a:solidFill>
              </a:rPr>
              <a:t>, C. </a:t>
            </a:r>
            <a:r>
              <a:rPr lang="cs-CZ" i="1" dirty="0" err="1">
                <a:solidFill>
                  <a:schemeClr val="bg1">
                    <a:lumMod val="50000"/>
                  </a:schemeClr>
                </a:solidFill>
              </a:rPr>
              <a:t>Tips</a:t>
            </a:r>
            <a:r>
              <a:rPr lang="cs-CZ" i="1" dirty="0">
                <a:solidFill>
                  <a:schemeClr val="bg1">
                    <a:lumMod val="50000"/>
                  </a:schemeClr>
                </a:solidFill>
              </a:rPr>
              <a:t> </a:t>
            </a:r>
            <a:r>
              <a:rPr lang="cs-CZ" i="1" dirty="0" err="1">
                <a:solidFill>
                  <a:schemeClr val="bg1">
                    <a:lumMod val="50000"/>
                  </a:schemeClr>
                </a:solidFill>
              </a:rPr>
              <a:t>for</a:t>
            </a:r>
            <a:r>
              <a:rPr lang="cs-CZ" i="1" dirty="0">
                <a:solidFill>
                  <a:schemeClr val="bg1">
                    <a:lumMod val="50000"/>
                  </a:schemeClr>
                </a:solidFill>
              </a:rPr>
              <a:t> </a:t>
            </a:r>
            <a:r>
              <a:rPr lang="cs-CZ" i="1" dirty="0" err="1">
                <a:solidFill>
                  <a:schemeClr val="bg1">
                    <a:lumMod val="50000"/>
                  </a:schemeClr>
                </a:solidFill>
              </a:rPr>
              <a:t>Moving</a:t>
            </a:r>
            <a:r>
              <a:rPr lang="cs-CZ" i="1" dirty="0">
                <a:solidFill>
                  <a:schemeClr val="bg1">
                    <a:lumMod val="50000"/>
                  </a:schemeClr>
                </a:solidFill>
              </a:rPr>
              <a:t> </a:t>
            </a:r>
            <a:r>
              <a:rPr lang="cs-CZ" i="1" dirty="0" err="1">
                <a:solidFill>
                  <a:schemeClr val="bg1">
                    <a:lumMod val="50000"/>
                  </a:schemeClr>
                </a:solidFill>
              </a:rPr>
              <a:t>and</a:t>
            </a:r>
            <a:r>
              <a:rPr lang="cs-CZ" i="1" dirty="0">
                <a:solidFill>
                  <a:schemeClr val="bg1">
                    <a:lumMod val="50000"/>
                  </a:schemeClr>
                </a:solidFill>
              </a:rPr>
              <a:t> </a:t>
            </a:r>
            <a:r>
              <a:rPr lang="cs-CZ" i="1" dirty="0" err="1">
                <a:solidFill>
                  <a:schemeClr val="bg1">
                    <a:lumMod val="50000"/>
                  </a:schemeClr>
                </a:solidFill>
              </a:rPr>
              <a:t>Staying</a:t>
            </a:r>
            <a:r>
              <a:rPr lang="cs-CZ" dirty="0">
                <a:solidFill>
                  <a:schemeClr val="bg1">
                    <a:lumMod val="50000"/>
                  </a:schemeClr>
                </a:solidFill>
              </a:rPr>
              <a:t>, materiál k prezentaci 29. dubna 2009</a:t>
            </a:r>
          </a:p>
          <a:p>
            <a:pPr>
              <a:buNone/>
            </a:pPr>
            <a:endParaRPr lang="cs-CZ" dirty="0">
              <a:solidFill>
                <a:schemeClr val="bg1">
                  <a:lumMod val="50000"/>
                </a:schemeClr>
              </a:solidFill>
            </a:endParaRPr>
          </a:p>
        </p:txBody>
      </p:sp>
    </p:spTree>
    <p:extLst>
      <p:ext uri="{BB962C8B-B14F-4D97-AF65-F5344CB8AC3E}">
        <p14:creationId xmlns:p14="http://schemas.microsoft.com/office/powerpoint/2010/main" val="1510897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Dítě a adaptace na nové prostředí</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i="1" dirty="0" smtClean="0"/>
              <a:t>děti </a:t>
            </a:r>
            <a:r>
              <a:rPr lang="cs-CZ" b="1" i="1" dirty="0"/>
              <a:t>do 5 let věku</a:t>
            </a:r>
            <a:r>
              <a:rPr lang="cs-CZ" dirty="0"/>
              <a:t>. </a:t>
            </a:r>
            <a:endParaRPr lang="cs-CZ" dirty="0" smtClean="0"/>
          </a:p>
          <a:p>
            <a:r>
              <a:rPr lang="cs-CZ" dirty="0" smtClean="0"/>
              <a:t>silně </a:t>
            </a:r>
            <a:r>
              <a:rPr lang="cs-CZ" dirty="0"/>
              <a:t>vázány na </a:t>
            </a:r>
            <a:r>
              <a:rPr lang="cs-CZ" dirty="0" smtClean="0"/>
              <a:t>rodiče=zdrojem </a:t>
            </a:r>
            <a:r>
              <a:rPr lang="cs-CZ" dirty="0"/>
              <a:t>pocitu bezpečí</a:t>
            </a:r>
            <a:r>
              <a:rPr lang="cs-CZ" dirty="0" smtClean="0"/>
              <a:t>.</a:t>
            </a:r>
          </a:p>
          <a:p>
            <a:r>
              <a:rPr lang="cs-CZ" dirty="0" smtClean="0"/>
              <a:t> </a:t>
            </a:r>
            <a:r>
              <a:rPr lang="cs-CZ" dirty="0" err="1"/>
              <a:t>Meltzer</a:t>
            </a:r>
            <a:r>
              <a:rPr lang="cs-CZ" dirty="0"/>
              <a:t> a </a:t>
            </a:r>
            <a:r>
              <a:rPr lang="cs-CZ" dirty="0" err="1"/>
              <a:t>Grandjean</a:t>
            </a:r>
            <a:r>
              <a:rPr lang="cs-CZ" dirty="0"/>
              <a:t> </a:t>
            </a:r>
            <a:r>
              <a:rPr lang="cs-CZ" dirty="0" smtClean="0"/>
              <a:t>- stres </a:t>
            </a:r>
            <a:r>
              <a:rPr lang="cs-CZ" dirty="0"/>
              <a:t>spojený se stěhováním, neznámé prostředí, změnu denního rytmu, časový posun, výraznou změnu klimatu atd. </a:t>
            </a:r>
            <a:endParaRPr lang="cs-CZ" dirty="0" smtClean="0"/>
          </a:p>
          <a:p>
            <a:r>
              <a:rPr lang="cs-CZ" dirty="0" smtClean="0"/>
              <a:t>reaguje </a:t>
            </a:r>
            <a:r>
              <a:rPr lang="cs-CZ" dirty="0"/>
              <a:t>plačtivě, vztekle </a:t>
            </a:r>
            <a:r>
              <a:rPr lang="cs-CZ" dirty="0" smtClean="0"/>
              <a:t>= dožaduje </a:t>
            </a:r>
            <a:r>
              <a:rPr lang="cs-CZ" dirty="0"/>
              <a:t>znovunarození pocitu bezpečí. </a:t>
            </a:r>
            <a:endParaRPr lang="cs-CZ" dirty="0" smtClean="0"/>
          </a:p>
          <a:p>
            <a:r>
              <a:rPr lang="cs-CZ" dirty="0" smtClean="0"/>
              <a:t>Častá  </a:t>
            </a:r>
            <a:r>
              <a:rPr lang="cs-CZ" b="1" dirty="0">
                <a:solidFill>
                  <a:srgbClr val="FF0000"/>
                </a:solidFill>
              </a:rPr>
              <a:t>fixace na matku </a:t>
            </a:r>
            <a:r>
              <a:rPr lang="cs-CZ" dirty="0"/>
              <a:t>a separační </a:t>
            </a:r>
            <a:r>
              <a:rPr lang="cs-CZ" dirty="0" smtClean="0"/>
              <a:t>úzkost </a:t>
            </a:r>
          </a:p>
          <a:p>
            <a:r>
              <a:rPr lang="cs-CZ" dirty="0" smtClean="0"/>
              <a:t>Jak překonat?</a:t>
            </a:r>
          </a:p>
          <a:p>
            <a:r>
              <a:rPr lang="cs-CZ" dirty="0" err="1" smtClean="0"/>
              <a:t>McKay</a:t>
            </a:r>
            <a:r>
              <a:rPr lang="cs-CZ" dirty="0" smtClean="0"/>
              <a:t>: </a:t>
            </a:r>
            <a:r>
              <a:rPr lang="cs-CZ" b="1" dirty="0" smtClean="0"/>
              <a:t>vytvoření </a:t>
            </a:r>
            <a:r>
              <a:rPr lang="cs-CZ" b="1" dirty="0"/>
              <a:t>pravidelného denního rytmu </a:t>
            </a:r>
            <a:r>
              <a:rPr lang="cs-CZ" dirty="0"/>
              <a:t>(jídlo, spánek, hra, pobyt venku), který odpovídá potřebám dítěte. </a:t>
            </a:r>
            <a:endParaRPr lang="cs-CZ" dirty="0" smtClean="0"/>
          </a:p>
          <a:p>
            <a:r>
              <a:rPr lang="cs-CZ" dirty="0" smtClean="0"/>
              <a:t> </a:t>
            </a:r>
            <a:r>
              <a:rPr lang="cs-CZ" b="1" dirty="0"/>
              <a:t>být zapojeny do procesu stěhování</a:t>
            </a:r>
            <a:r>
              <a:rPr lang="cs-CZ" dirty="0"/>
              <a:t>, mít nějakou zodpovědnost, která jim pomůže se změnami lépe vyrovnat a lépe porozumět tomu, co se kolem nich vlastně děje. </a:t>
            </a:r>
            <a:endParaRPr lang="cs-CZ" dirty="0" smtClean="0"/>
          </a:p>
          <a:p>
            <a:r>
              <a:rPr lang="cs-CZ" dirty="0" smtClean="0"/>
              <a:t>rodiče dítěti umožní </a:t>
            </a:r>
            <a:r>
              <a:rPr lang="cs-CZ" b="1" dirty="0" smtClean="0"/>
              <a:t>najít si kamarády </a:t>
            </a:r>
            <a:r>
              <a:rPr lang="cs-CZ" dirty="0" smtClean="0"/>
              <a:t>mezi jeho vrstevníky (v sousedství, na nějakém kroužku, v mateřské škole atd.).</a:t>
            </a:r>
          </a:p>
          <a:p>
            <a:r>
              <a:rPr lang="cs-CZ" sz="2000" dirty="0"/>
              <a:t>MELTZER, G., GRANDJEAN, E. </a:t>
            </a:r>
            <a:r>
              <a:rPr lang="cs-CZ" sz="2000" i="1" dirty="0" err="1"/>
              <a:t>The</a:t>
            </a:r>
            <a:r>
              <a:rPr lang="cs-CZ" sz="2000" i="1" dirty="0"/>
              <a:t> </a:t>
            </a:r>
            <a:r>
              <a:rPr lang="cs-CZ" sz="2000" i="1" dirty="0" err="1"/>
              <a:t>Moving</a:t>
            </a:r>
            <a:r>
              <a:rPr lang="cs-CZ" sz="2000" i="1" dirty="0"/>
              <a:t> </a:t>
            </a:r>
            <a:r>
              <a:rPr lang="cs-CZ" sz="2000" i="1" dirty="0" err="1"/>
              <a:t>Experience</a:t>
            </a:r>
            <a:r>
              <a:rPr lang="cs-CZ" sz="2000" dirty="0"/>
              <a:t>, str. 118</a:t>
            </a:r>
          </a:p>
          <a:p>
            <a:r>
              <a:rPr lang="cs-CZ" sz="2000" dirty="0" err="1"/>
              <a:t>McKAY</a:t>
            </a:r>
            <a:r>
              <a:rPr lang="cs-CZ" sz="2000" dirty="0"/>
              <a:t>,V. </a:t>
            </a:r>
            <a:r>
              <a:rPr lang="cs-CZ" sz="2000" i="1" dirty="0" err="1"/>
              <a:t>Moving</a:t>
            </a:r>
            <a:r>
              <a:rPr lang="cs-CZ" sz="2000" i="1" dirty="0"/>
              <a:t> </a:t>
            </a:r>
            <a:r>
              <a:rPr lang="cs-CZ" sz="2000" i="1" dirty="0" err="1"/>
              <a:t>Abroad</a:t>
            </a:r>
            <a:r>
              <a:rPr lang="cs-CZ" sz="2000" dirty="0"/>
              <a:t>, str. 122</a:t>
            </a:r>
          </a:p>
          <a:p>
            <a:endParaRPr lang="cs-CZ" dirty="0"/>
          </a:p>
        </p:txBody>
      </p:sp>
    </p:spTree>
    <p:extLst>
      <p:ext uri="{BB962C8B-B14F-4D97-AF65-F5344CB8AC3E}">
        <p14:creationId xmlns:p14="http://schemas.microsoft.com/office/powerpoint/2010/main" val="2171635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Dítě a adaptace na nové prostředí</a:t>
            </a:r>
            <a:endParaRPr lang="cs-CZ" dirty="0"/>
          </a:p>
        </p:txBody>
      </p:sp>
      <p:sp>
        <p:nvSpPr>
          <p:cNvPr id="3" name="Zástupný symbol pro obsah 2"/>
          <p:cNvSpPr>
            <a:spLocks noGrp="1"/>
          </p:cNvSpPr>
          <p:nvPr>
            <p:ph idx="1"/>
          </p:nvPr>
        </p:nvSpPr>
        <p:spPr>
          <a:xfrm>
            <a:off x="1981200" y="1600200"/>
            <a:ext cx="8229600" cy="5257800"/>
          </a:xfrm>
        </p:spPr>
        <p:txBody>
          <a:bodyPr>
            <a:normAutofit fontScale="62500" lnSpcReduction="20000"/>
          </a:bodyPr>
          <a:lstStyle/>
          <a:p>
            <a:r>
              <a:rPr lang="cs-CZ" sz="4400" b="1" i="1" dirty="0"/>
              <a:t>děti </a:t>
            </a:r>
            <a:r>
              <a:rPr lang="cs-CZ" sz="4400" b="1" i="1" dirty="0"/>
              <a:t>mladšího školního věku</a:t>
            </a:r>
            <a:r>
              <a:rPr lang="cs-CZ" sz="4400" dirty="0"/>
              <a:t> </a:t>
            </a:r>
            <a:r>
              <a:rPr lang="cs-CZ" sz="4400" dirty="0"/>
              <a:t>= nemají </a:t>
            </a:r>
            <a:r>
              <a:rPr lang="cs-CZ" sz="4400" dirty="0"/>
              <a:t>rády změny, mají silnou potřebu pravidelných každodenních rituálů. Sociální vazby mimo rodinu nabývají na důležitosti </a:t>
            </a:r>
            <a:endParaRPr lang="cs-CZ" sz="4400" dirty="0"/>
          </a:p>
          <a:p>
            <a:r>
              <a:rPr lang="cs-CZ" sz="4400" dirty="0"/>
              <a:t>stěhování </a:t>
            </a:r>
            <a:r>
              <a:rPr lang="cs-CZ" sz="4400" dirty="0"/>
              <a:t>znamená ztrátu známého světa. </a:t>
            </a:r>
            <a:endParaRPr lang="cs-CZ" sz="4400" dirty="0"/>
          </a:p>
          <a:p>
            <a:r>
              <a:rPr lang="cs-CZ" dirty="0" err="1" smtClean="0"/>
              <a:t>Ann</a:t>
            </a:r>
            <a:r>
              <a:rPr lang="cs-CZ" dirty="0" smtClean="0"/>
              <a:t> </a:t>
            </a:r>
            <a:r>
              <a:rPr lang="cs-CZ" dirty="0"/>
              <a:t>Marie </a:t>
            </a:r>
            <a:r>
              <a:rPr lang="cs-CZ" dirty="0" err="1"/>
              <a:t>Atkinson</a:t>
            </a:r>
            <a:r>
              <a:rPr lang="cs-CZ" dirty="0"/>
              <a:t> uvádí deset následujících doporučení pro rodiče, která dítěti mohou tuto skutečnost velmi usnadnit.</a:t>
            </a:r>
          </a:p>
          <a:p>
            <a:pPr marL="971550" lvl="1" indent="-514350">
              <a:buFont typeface="+mj-lt"/>
              <a:buAutoNum type="arabicPeriod"/>
            </a:pPr>
            <a:r>
              <a:rPr lang="cs-CZ" dirty="0"/>
              <a:t>vzbudit v dítěti </a:t>
            </a:r>
            <a:r>
              <a:rPr lang="cs-CZ" b="1" i="1" dirty="0"/>
              <a:t>touhu po</a:t>
            </a:r>
            <a:r>
              <a:rPr lang="cs-CZ" dirty="0"/>
              <a:t> </a:t>
            </a:r>
            <a:r>
              <a:rPr lang="cs-CZ" b="1" i="1" dirty="0" smtClean="0"/>
              <a:t>dobrodružství</a:t>
            </a:r>
            <a:endParaRPr lang="cs-CZ" dirty="0"/>
          </a:p>
          <a:p>
            <a:pPr marL="971550" lvl="1" indent="-514350">
              <a:buFont typeface="+mj-lt"/>
              <a:buAutoNum type="arabicPeriod"/>
            </a:pPr>
            <a:r>
              <a:rPr lang="cs-CZ" dirty="0"/>
              <a:t>dát dítěti </a:t>
            </a:r>
            <a:r>
              <a:rPr lang="cs-CZ" b="1" i="1" dirty="0"/>
              <a:t>možnost</a:t>
            </a:r>
            <a:r>
              <a:rPr lang="cs-CZ" dirty="0"/>
              <a:t> </a:t>
            </a:r>
            <a:r>
              <a:rPr lang="cs-CZ" b="1" i="1" dirty="0"/>
              <a:t>volby a kontroly </a:t>
            </a:r>
            <a:r>
              <a:rPr lang="cs-CZ" dirty="0"/>
              <a:t>– </a:t>
            </a:r>
            <a:r>
              <a:rPr lang="cs-CZ" dirty="0" smtClean="0"/>
              <a:t> </a:t>
            </a:r>
            <a:r>
              <a:rPr lang="cs-CZ" dirty="0"/>
              <a:t>do procesu rozhodování na odpovídající </a:t>
            </a:r>
            <a:r>
              <a:rPr lang="cs-CZ" dirty="0" smtClean="0"/>
              <a:t>úrovni</a:t>
            </a:r>
            <a:endParaRPr lang="cs-CZ" dirty="0"/>
          </a:p>
          <a:p>
            <a:pPr marL="971550" lvl="1" indent="-514350">
              <a:buFont typeface="+mj-lt"/>
              <a:buAutoNum type="arabicPeriod"/>
            </a:pPr>
            <a:r>
              <a:rPr lang="cs-CZ" b="1" i="1" dirty="0" smtClean="0"/>
              <a:t>rozloučení </a:t>
            </a:r>
            <a:r>
              <a:rPr lang="cs-CZ" b="1" i="1" dirty="0"/>
              <a:t>s kamarády </a:t>
            </a:r>
            <a:r>
              <a:rPr lang="cs-CZ" dirty="0"/>
              <a:t>– dítě musí být o stěhování včas informováno, </a:t>
            </a:r>
            <a:r>
              <a:rPr lang="cs-CZ" dirty="0" smtClean="0"/>
              <a:t>mohlo </a:t>
            </a:r>
            <a:r>
              <a:rPr lang="cs-CZ" b="1" i="1" dirty="0"/>
              <a:t>zůstat v kontaktu </a:t>
            </a:r>
            <a:r>
              <a:rPr lang="cs-CZ" dirty="0"/>
              <a:t>se svými </a:t>
            </a:r>
            <a:r>
              <a:rPr lang="cs-CZ" dirty="0" smtClean="0"/>
              <a:t>kamarády</a:t>
            </a:r>
            <a:endParaRPr lang="cs-CZ" dirty="0"/>
          </a:p>
          <a:p>
            <a:pPr marL="971550" lvl="1" indent="-514350">
              <a:buFont typeface="+mj-lt"/>
              <a:buAutoNum type="arabicPeriod"/>
            </a:pPr>
            <a:r>
              <a:rPr lang="cs-CZ" dirty="0"/>
              <a:t>poskytnout dítěti informace </a:t>
            </a:r>
            <a:r>
              <a:rPr lang="cs-CZ" dirty="0" smtClean="0"/>
              <a:t>kulturním šoku</a:t>
            </a:r>
            <a:endParaRPr lang="cs-CZ" dirty="0"/>
          </a:p>
          <a:p>
            <a:pPr marL="971550" lvl="1" indent="-514350">
              <a:buFont typeface="+mj-lt"/>
              <a:buAutoNum type="arabicPeriod"/>
            </a:pPr>
            <a:r>
              <a:rPr lang="cs-CZ" dirty="0"/>
              <a:t>dovolit dítěti vyjádřit </a:t>
            </a:r>
            <a:r>
              <a:rPr lang="cs-CZ" b="1" i="1" dirty="0"/>
              <a:t>pocity lítosti a vzteku</a:t>
            </a:r>
            <a:endParaRPr lang="cs-CZ" dirty="0"/>
          </a:p>
          <a:p>
            <a:pPr marL="971550" lvl="1" indent="-514350">
              <a:buFont typeface="+mj-lt"/>
              <a:buAutoNum type="arabicPeriod"/>
            </a:pPr>
            <a:r>
              <a:rPr lang="cs-CZ" b="1" i="1" dirty="0" smtClean="0"/>
              <a:t>Původní zájmy </a:t>
            </a:r>
            <a:r>
              <a:rPr lang="cs-CZ" b="1" i="1" dirty="0"/>
              <a:t>a společné rodinné </a:t>
            </a:r>
            <a:r>
              <a:rPr lang="cs-CZ" b="1" i="1" dirty="0" smtClean="0"/>
              <a:t>zážitky</a:t>
            </a:r>
            <a:endParaRPr lang="cs-CZ" dirty="0"/>
          </a:p>
          <a:p>
            <a:pPr marL="971550" lvl="1" indent="-514350">
              <a:buFont typeface="+mj-lt"/>
              <a:buAutoNum type="arabicPeriod"/>
            </a:pPr>
            <a:r>
              <a:rPr lang="cs-CZ" b="1" i="1" dirty="0"/>
              <a:t>vrstevníci </a:t>
            </a:r>
            <a:r>
              <a:rPr lang="cs-CZ" dirty="0" smtClean="0"/>
              <a:t>–v</a:t>
            </a:r>
            <a:r>
              <a:rPr lang="cs-CZ" dirty="0"/>
              <a:t> kontaktu s dalšími dětmi, </a:t>
            </a:r>
            <a:r>
              <a:rPr lang="cs-CZ" dirty="0" smtClean="0"/>
              <a:t>které podobnou </a:t>
            </a:r>
            <a:r>
              <a:rPr lang="cs-CZ" dirty="0"/>
              <a:t>zkušenost</a:t>
            </a:r>
          </a:p>
          <a:p>
            <a:pPr marL="971550" lvl="1" indent="-514350">
              <a:buFont typeface="+mj-lt"/>
              <a:buAutoNum type="arabicPeriod"/>
            </a:pPr>
            <a:r>
              <a:rPr lang="cs-CZ" b="1" i="1" dirty="0"/>
              <a:t>známé </a:t>
            </a:r>
            <a:r>
              <a:rPr lang="cs-CZ" b="1" i="1" dirty="0" smtClean="0"/>
              <a:t>předměty</a:t>
            </a:r>
            <a:endParaRPr lang="cs-CZ" dirty="0"/>
          </a:p>
          <a:p>
            <a:pPr marL="971550" lvl="1" indent="-514350">
              <a:buFont typeface="+mj-lt"/>
              <a:buAutoNum type="arabicPeriod"/>
            </a:pPr>
            <a:r>
              <a:rPr lang="cs-CZ" b="1" i="1" dirty="0"/>
              <a:t>vysvětlit dítěti koncept „dětí třetí kultury“ či „globálních nomádů“ </a:t>
            </a:r>
            <a:r>
              <a:rPr lang="cs-CZ" dirty="0"/>
              <a:t>– </a:t>
            </a:r>
          </a:p>
          <a:p>
            <a:pPr marL="971550" lvl="1" indent="-514350">
              <a:buFont typeface="+mj-lt"/>
              <a:buAutoNum type="arabicPeriod"/>
            </a:pPr>
            <a:r>
              <a:rPr lang="cs-CZ" b="1" i="1" dirty="0"/>
              <a:t>využívat veškeré výše uvedené strategie při </a:t>
            </a:r>
            <a:r>
              <a:rPr lang="cs-CZ" b="1" i="1" dirty="0" smtClean="0"/>
              <a:t>návratu</a:t>
            </a:r>
            <a:endParaRPr lang="cs-CZ" dirty="0"/>
          </a:p>
          <a:p>
            <a:r>
              <a:rPr lang="cs-CZ" dirty="0" err="1"/>
              <a:t>McCLUSKEY</a:t>
            </a:r>
            <a:r>
              <a:rPr lang="cs-CZ" dirty="0"/>
              <a:t>, K. (</a:t>
            </a:r>
            <a:r>
              <a:rPr lang="cs-CZ" dirty="0" err="1"/>
              <a:t>ed</a:t>
            </a:r>
            <a:r>
              <a:rPr lang="cs-CZ" dirty="0"/>
              <a:t>.). </a:t>
            </a:r>
            <a:r>
              <a:rPr lang="cs-CZ" i="1" dirty="0"/>
              <a:t>Notes </a:t>
            </a:r>
            <a:r>
              <a:rPr lang="cs-CZ" i="1" dirty="0" err="1"/>
              <a:t>from</a:t>
            </a:r>
            <a:r>
              <a:rPr lang="cs-CZ" i="1" dirty="0"/>
              <a:t> </a:t>
            </a:r>
            <a:r>
              <a:rPr lang="cs-CZ" i="1" dirty="0" err="1"/>
              <a:t>Travelling</a:t>
            </a:r>
            <a:r>
              <a:rPr lang="cs-CZ" i="1" dirty="0"/>
              <a:t> </a:t>
            </a:r>
            <a:r>
              <a:rPr lang="cs-CZ" i="1" dirty="0" err="1"/>
              <a:t>Childhood</a:t>
            </a:r>
            <a:r>
              <a:rPr lang="cs-CZ" dirty="0"/>
              <a:t>, str. 86-90</a:t>
            </a:r>
          </a:p>
          <a:p>
            <a:pPr>
              <a:buNone/>
            </a:pPr>
            <a:endParaRPr lang="cs-CZ" dirty="0"/>
          </a:p>
        </p:txBody>
      </p:sp>
    </p:spTree>
    <p:extLst>
      <p:ext uri="{BB962C8B-B14F-4D97-AF65-F5344CB8AC3E}">
        <p14:creationId xmlns:p14="http://schemas.microsoft.com/office/powerpoint/2010/main" val="2397009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Dítě a adaptace na nové prostředí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pro </a:t>
            </a:r>
            <a:r>
              <a:rPr lang="cs-CZ" b="1" i="1" dirty="0" smtClean="0"/>
              <a:t>teenagery </a:t>
            </a:r>
            <a:r>
              <a:rPr lang="cs-CZ" dirty="0" smtClean="0"/>
              <a:t>nejtěžší</a:t>
            </a:r>
            <a:r>
              <a:rPr lang="cs-CZ" b="1" i="1" dirty="0" smtClean="0"/>
              <a:t>. </a:t>
            </a:r>
          </a:p>
          <a:p>
            <a:r>
              <a:rPr lang="cs-CZ" dirty="0" smtClean="0"/>
              <a:t>důležití </a:t>
            </a:r>
            <a:r>
              <a:rPr lang="cs-CZ" dirty="0"/>
              <a:t>přátelé a </a:t>
            </a:r>
            <a:r>
              <a:rPr lang="cs-CZ" dirty="0" smtClean="0"/>
              <a:t>vrstevníci ztraceni</a:t>
            </a:r>
          </a:p>
          <a:p>
            <a:r>
              <a:rPr lang="cs-CZ" dirty="0" smtClean="0"/>
              <a:t>začíná se vnitřně </a:t>
            </a:r>
            <a:r>
              <a:rPr lang="cs-CZ" dirty="0"/>
              <a:t>odpoutávat od své </a:t>
            </a:r>
            <a:r>
              <a:rPr lang="cs-CZ" dirty="0" smtClean="0"/>
              <a:t>rodiny x migrace ale větší závislost na rodině – dilema</a:t>
            </a:r>
          </a:p>
          <a:p>
            <a:r>
              <a:rPr lang="cs-CZ" dirty="0" smtClean="0"/>
              <a:t>ztráta </a:t>
            </a:r>
            <a:r>
              <a:rPr lang="cs-CZ" dirty="0"/>
              <a:t>statusu a  role v sociálních skupinách, </a:t>
            </a:r>
            <a:endParaRPr lang="cs-CZ" dirty="0" smtClean="0"/>
          </a:p>
          <a:p>
            <a:r>
              <a:rPr lang="cs-CZ" dirty="0" smtClean="0"/>
              <a:t>značný </a:t>
            </a:r>
            <a:r>
              <a:rPr lang="cs-CZ" dirty="0"/>
              <a:t>stres, </a:t>
            </a:r>
            <a:endParaRPr lang="cs-CZ" dirty="0" smtClean="0"/>
          </a:p>
          <a:p>
            <a:r>
              <a:rPr lang="cs-CZ" dirty="0" smtClean="0"/>
              <a:t>teenageři </a:t>
            </a:r>
            <a:r>
              <a:rPr lang="cs-CZ" dirty="0"/>
              <a:t>na zprávu o stěhování často se vztekem a odpor může trvat i několik měsíců po příjezdu na nové místo. </a:t>
            </a:r>
            <a:endParaRPr lang="cs-CZ" dirty="0" smtClean="0"/>
          </a:p>
          <a:p>
            <a:r>
              <a:rPr lang="cs-CZ" dirty="0" smtClean="0"/>
              <a:t>Je </a:t>
            </a:r>
            <a:r>
              <a:rPr lang="cs-CZ" dirty="0"/>
              <a:t>velmi důležité o těchto pocitech hovořit a uznat jejich právo na existenci.  </a:t>
            </a:r>
          </a:p>
          <a:p>
            <a:endParaRPr lang="cs-CZ" dirty="0"/>
          </a:p>
        </p:txBody>
      </p:sp>
    </p:spTree>
    <p:extLst>
      <p:ext uri="{BB962C8B-B14F-4D97-AF65-F5344CB8AC3E}">
        <p14:creationId xmlns:p14="http://schemas.microsoft.com/office/powerpoint/2010/main" val="185896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2221</Words>
  <Application>Microsoft Office PowerPoint</Application>
  <PresentationFormat>Širokoúhlá obrazovka</PresentationFormat>
  <Paragraphs>258</Paragraphs>
  <Slides>29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29</vt:i4>
      </vt:variant>
    </vt:vector>
  </HeadingPairs>
  <TitlesOfParts>
    <vt:vector size="34" baseType="lpstr">
      <vt:lpstr>Arial</vt:lpstr>
      <vt:lpstr>Calibri</vt:lpstr>
      <vt:lpstr>Calibri Light</vt:lpstr>
      <vt:lpstr>Wingdings</vt:lpstr>
      <vt:lpstr>Motiv Office</vt:lpstr>
      <vt:lpstr>Blok II – Žák z kulturně odlišného prostředí a limity, kterým čelí </vt:lpstr>
      <vt:lpstr>Obsah</vt:lpstr>
      <vt:lpstr>Děti v migraci</vt:lpstr>
      <vt:lpstr>Adaptace na nové prostředí</vt:lpstr>
      <vt:lpstr>Kulturní šok</vt:lpstr>
      <vt:lpstr>Obtíže při adaptaci</vt:lpstr>
      <vt:lpstr>Dítě a adaptace na nové prostředí</vt:lpstr>
      <vt:lpstr>Dítě a adaptace na nové prostředí</vt:lpstr>
      <vt:lpstr>Dítě a adaptace na nové prostředí</vt:lpstr>
      <vt:lpstr>Pozice ve společnosti u druhé generace</vt:lpstr>
      <vt:lpstr>Kontext rodiny</vt:lpstr>
      <vt:lpstr>Kontext rodiny II</vt:lpstr>
      <vt:lpstr>Asimilace či bikulturalita</vt:lpstr>
      <vt:lpstr>Děti třetí kultury</vt:lpstr>
      <vt:lpstr>Vztah ke kultuře – druhá generace</vt:lpstr>
      <vt:lpstr>Situace žáka cizince – jeho vzdělávací potřeby a limity</vt:lpstr>
      <vt:lpstr>Jazyk</vt:lpstr>
      <vt:lpstr>Kulturní odlišnost</vt:lpstr>
      <vt:lpstr>Věk</vt:lpstr>
      <vt:lpstr>Školní výkon</vt:lpstr>
      <vt:lpstr>Sociální vztahy = spolužáci</vt:lpstr>
      <vt:lpstr>Sociální vztahy = spolužáci</vt:lpstr>
      <vt:lpstr>Vrstevnické skupiny</vt:lpstr>
      <vt:lpstr>Pozice dětí</vt:lpstr>
      <vt:lpstr>Přímá/lineární asimilace x Segmentovaná asimilace = Segmented assimilation</vt:lpstr>
      <vt:lpstr>Přímá asimilace</vt:lpstr>
      <vt:lpstr>Segmentovaná asimilace </vt:lpstr>
      <vt:lpstr>Spor přímá x segmentovaná</vt:lpstr>
      <vt:lpstr>Strategie začlenění na trh práce (Portes RaRumbaut 2001, 283)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Blok II – Žák z kulturně odlišného prostředí a limity, kterým čelí </dc:title>
  <dc:creator>Admin</dc:creator>
  <cp:lastModifiedBy>Admin</cp:lastModifiedBy>
  <cp:revision>6</cp:revision>
  <dcterms:created xsi:type="dcterms:W3CDTF">2019-12-09T09:40:22Z</dcterms:created>
  <dcterms:modified xsi:type="dcterms:W3CDTF">2019-12-09T10:31:44Z</dcterms:modified>
</cp:coreProperties>
</file>