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  <p:sldMasterId id="2147483750" r:id="rId2"/>
  </p:sldMasterIdLst>
  <p:notesMasterIdLst>
    <p:notesMasterId r:id="rId29"/>
  </p:notesMasterIdLst>
  <p:handoutMasterIdLst>
    <p:handoutMasterId r:id="rId30"/>
  </p:handoutMasterIdLst>
  <p:sldIdLst>
    <p:sldId id="257" r:id="rId3"/>
    <p:sldId id="258" r:id="rId4"/>
    <p:sldId id="269" r:id="rId5"/>
    <p:sldId id="260" r:id="rId6"/>
    <p:sldId id="268" r:id="rId7"/>
    <p:sldId id="261" r:id="rId8"/>
    <p:sldId id="267" r:id="rId9"/>
    <p:sldId id="266" r:id="rId10"/>
    <p:sldId id="265" r:id="rId11"/>
    <p:sldId id="278" r:id="rId12"/>
    <p:sldId id="279" r:id="rId13"/>
    <p:sldId id="270" r:id="rId14"/>
    <p:sldId id="259" r:id="rId15"/>
    <p:sldId id="272" r:id="rId16"/>
    <p:sldId id="271" r:id="rId17"/>
    <p:sldId id="273" r:id="rId18"/>
    <p:sldId id="275" r:id="rId19"/>
    <p:sldId id="274" r:id="rId20"/>
    <p:sldId id="277" r:id="rId21"/>
    <p:sldId id="276" r:id="rId22"/>
    <p:sldId id="281" r:id="rId23"/>
    <p:sldId id="283" r:id="rId24"/>
    <p:sldId id="282" r:id="rId25"/>
    <p:sldId id="284" r:id="rId26"/>
    <p:sldId id="285" r:id="rId27"/>
    <p:sldId id="286" r:id="rId28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02.04.2020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Předěl, hranice, bariéra, ochrana, izolace veřejná plocha, plátno, opora, poprava, neživý objekt, neznámo, ohraničení, vymezení prostoru, lidská činnost, domov, hřbitov, dílna, kostel, stavba, dílo, ruina, materiál, ozvěna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67B7C-0526-7E40-874A-4B7527328A9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D239E7-27CF-40C7-8F0A-BFE4D4394C35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9535A-A064-470E-AB26-E7F9E0FAA2CE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97A77-74DD-4E76-8172-DB6859F6630F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5DCF9C-863F-FD46-9AA0-B8830D45F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BA2C08-372F-F743-958F-11C91B63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F06276-1392-7B41-98AA-20A370BE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AD71F2-64BD-3044-8DB6-10709CAE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F7E567-1406-C443-AA19-B7CE0AD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39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ADA16-DE8F-7247-8738-860E8A42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82999E-2DC6-8541-9E1C-F9C9E84F3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BF6D81-9A24-624A-89F4-6DB9E338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387B62-C1FF-094F-8A52-41CC34D2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DF9E41-DC1E-4A4E-AF1B-12012308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813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47F01-E84B-C843-B5D3-A7D7E40A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9E90FD-53E8-C746-9A5B-5343E2A10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F05779-21A0-4B49-A838-AA6E836B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DD95CA-5F31-B946-98C9-EB5D8E97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5CC41F-0358-3E47-AFA7-DB56DA60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16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407E79-A65A-F945-866F-8C1CCC40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0C224A-4296-F743-B362-BC68C34F5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583374-94C8-704E-BA78-4570C57D0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08B964-FC50-5440-B12C-F8C398FC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5062D0-ACE9-9D4B-B9E6-4ECB086A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79A5D8-3284-984E-B523-37591BF0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380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B4DBF-EB4E-FB4C-8915-295AEB76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5F6BA9-492E-AE40-8F8E-FD36DDC45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8666BD-C233-9546-AB8C-AC5F162BC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0AFA00B-3D80-9548-B4B2-B25D867FA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B317556-6680-DB4B-96EB-6DA7705AC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AC03DB-3EB2-EA41-B681-AEBAD775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248D3B8-EC66-A646-B7B6-1EFCA43E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1DD0884-4508-B543-BDC0-371AC4DA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20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8BD9B-A755-2D41-A1B9-F35E0EC2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75D482-6C0B-0942-B055-086BAE52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89EDA8-154C-BA4C-B9D3-AFBCF04E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004FF8-9627-8740-B931-C442FF39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17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527B85-A5D9-904E-B259-14178272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8171716-0CAF-B547-9034-CF3F831A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FAF129-442B-1E4C-AD1D-86747D30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549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6B933B-F056-8047-B7D3-6D595573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AEC18F-B8FC-7E4F-ABE2-AA897358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D682A7-DA1D-574F-859D-AE71EB5BA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E52F06-05FA-CA47-B8FE-10F33721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98BBE7-ECB2-BF43-AD87-969CEE43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3A0FBF-98C0-5947-8908-83795681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2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98B23-E38C-BC41-87D7-C8303119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38E408-634A-5348-BAEA-29D1795A0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793F32-1707-1749-9262-E5BDCEEA6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11F4AF-CE67-F845-9195-E0777464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0AF3BD-3C0B-9C4E-9B92-77F88FDE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B83F97-8D5A-AC4E-B401-5916437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828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9387B9-624A-DF44-A989-044BE21B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CF5743-3328-654A-BD5D-5C53A93A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FCED56-83D9-174F-A602-782FA1DF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8F6CAE-0ACE-9640-922A-BD15062C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AB0FA0-6269-BD47-BC27-D3A6C9F5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7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C7BD90-0AA2-A746-BE55-FE64F2EFF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36743E3-7EE0-EA4E-A5D3-EF1E3E153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7C2EE0-8194-9541-89A8-8733EC3F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87CFE9-0A76-C74E-A710-B0C02111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5062DA-2100-4D47-9C89-7E3B8E2D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7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4E29C-9478-40CB-B885-8083C7A499E9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D01282-382C-4BEC-BF1E-B43C436AE95C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FA001-1288-4B91-8F38-F652FDAD1948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F52B-EF36-4385-B68C-26B683FC6FB0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2BC2-E937-462E-A053-77029519E0A6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E82B159-E07C-4CB9-92A4-E7A9600AB687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3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E121A66-A1E7-4CF3-A514-5864B0060CFE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B4BB2C8-B77E-0744-AF79-B88B0C57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C6FAAC-CFB8-9047-9F78-3C22824A6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43279-AAB8-0942-ABDC-9F95F8D0B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26A32D-C2FB-C24D-9B10-9A5F7E56C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DD0301-05BB-034B-87FE-3263E5C5B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5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TGGRLHNDRpw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cogprints.org/3239/1/Aspects_of_Cognitive_Poeti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echency.org/slovnik/KONCEPTU%C3%81LN%C3%8D%20INTEGRAC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cs-CZ" sz="4400" dirty="0"/>
              <a:t>Kognitivní lingvistika a kognitivní poetika</a:t>
            </a:r>
            <a:endParaRPr lang="cs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lnSpcReduction="10000"/>
          </a:bodyPr>
          <a:lstStyle/>
          <a:p>
            <a:r>
              <a:rPr 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BřezeN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Duben 2020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Irena Vaňková</a:t>
            </a:r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rázek s budovou, sezením, lavičkou a stěnou&#10;&#10;Automaticky generovaný popi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995" y="148281"/>
            <a:ext cx="11878962" cy="57208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algn="ctr"/>
            <a:r>
              <a:rPr lang="cs-CZ" sz="3900" b="1" dirty="0"/>
              <a:t>David S. </a:t>
            </a:r>
            <a:r>
              <a:rPr lang="cs-CZ" sz="3900" b="1" dirty="0" err="1"/>
              <a:t>Danaher</a:t>
            </a:r>
            <a:r>
              <a:rPr lang="cs-CZ" sz="3900" b="1" dirty="0"/>
              <a:t>: </a:t>
            </a:r>
            <a:br>
              <a:rPr lang="cs-CZ" sz="3900" b="1" dirty="0"/>
            </a:br>
            <a:r>
              <a:rPr lang="cs-CZ" sz="3900" b="1" dirty="0"/>
              <a:t> Ideologie jako metafora, </a:t>
            </a:r>
            <a:r>
              <a:rPr lang="cs-CZ" sz="3900" b="1" dirty="0" err="1"/>
              <a:t>narativ</a:t>
            </a:r>
            <a:r>
              <a:rPr lang="cs-CZ" sz="3900" b="1" dirty="0"/>
              <a:t> a performance </a:t>
            </a:r>
          </a:p>
          <a:p>
            <a:r>
              <a:rPr lang="cs-CZ" sz="2800" dirty="0"/>
              <a:t>- V. Havel v eseji </a:t>
            </a:r>
            <a:r>
              <a:rPr lang="cs-CZ" sz="2800" i="1" dirty="0"/>
              <a:t>Moc bezmocných </a:t>
            </a:r>
            <a:r>
              <a:rPr lang="cs-CZ" sz="2800" dirty="0"/>
              <a:t>ukazuje, jak ideologie funguje –  jakých prostředků k fungování využívá</a:t>
            </a:r>
          </a:p>
          <a:p>
            <a:r>
              <a:rPr lang="cs-CZ" sz="2800" dirty="0"/>
              <a:t>- ideologie jako </a:t>
            </a:r>
            <a:r>
              <a:rPr lang="cs-CZ" sz="2800" b="1" dirty="0"/>
              <a:t>neautentická forma existence</a:t>
            </a:r>
            <a:r>
              <a:rPr lang="cs-CZ" sz="2800" dirty="0"/>
              <a:t>: </a:t>
            </a:r>
          </a:p>
          <a:p>
            <a:r>
              <a:rPr lang="cs-CZ" sz="2800" dirty="0"/>
              <a:t>vztahuje ji ne primárně k systému (a k politice), ale k člověku (k jeho </a:t>
            </a:r>
            <a:r>
              <a:rPr lang="cs-CZ" sz="2800" dirty="0" err="1"/>
              <a:t>existencialitě</a:t>
            </a:r>
            <a:r>
              <a:rPr lang="cs-CZ" sz="2800" dirty="0"/>
              <a:t>, identitě, morálce, ne/autentickému bytí) – pro Havla příznačné</a:t>
            </a:r>
          </a:p>
          <a:p>
            <a:r>
              <a:rPr lang="cs-CZ" sz="2800" dirty="0"/>
              <a:t>- ideologie jako iluze identity, morálky, lidské důstojnosti; „snadnost“, ale falešnost (viz metafory); </a:t>
            </a:r>
          </a:p>
          <a:p>
            <a:r>
              <a:rPr lang="cs-CZ" sz="2800" dirty="0"/>
              <a:t>srov. „život ve lži“</a:t>
            </a:r>
          </a:p>
          <a:p>
            <a:r>
              <a:rPr lang="cs-CZ" sz="2800" dirty="0"/>
              <a:t>Strategie, jak je ideologie představena (u Havla časté – napříč časem i žánry: hry, eseje, projevy):</a:t>
            </a:r>
          </a:p>
          <a:p>
            <a:pPr lvl="1"/>
            <a:r>
              <a:rPr lang="cs-CZ" sz="2600" b="1" dirty="0" err="1"/>
              <a:t>Metaforizace</a:t>
            </a:r>
            <a:endParaRPr lang="cs-CZ" sz="2600" b="1" dirty="0"/>
          </a:p>
          <a:p>
            <a:pPr lvl="1"/>
            <a:r>
              <a:rPr lang="cs-CZ" sz="2600" dirty="0" err="1"/>
              <a:t>Narativizace</a:t>
            </a:r>
            <a:endParaRPr lang="cs-CZ" sz="2600" dirty="0"/>
          </a:p>
          <a:p>
            <a:pPr lvl="1"/>
            <a:r>
              <a:rPr lang="cs-CZ" sz="2600" dirty="0" err="1"/>
              <a:t>Performativizace</a:t>
            </a:r>
            <a:r>
              <a:rPr lang="cs-CZ" sz="2600" dirty="0"/>
              <a:t> (srov. APEL jako zásadní pojem u VH)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990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31027-B4F3-49C4-9696-66E6DFB9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04" y="286605"/>
            <a:ext cx="10441576" cy="68265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Metafora jako strategie pro pochopení pojmu IDEOLOGIE</a:t>
            </a:r>
            <a:endParaRPr lang="cs-CZ" sz="32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72E929-B119-4B99-B13E-46AAAB21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14102" y="1153297"/>
            <a:ext cx="10833463" cy="501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(metafory PRO ideologii – ne „metafory používané v ideologii“)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Esej </a:t>
            </a: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Moc bezmocných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(1978)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Ideologie (oblast cílová,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……………………………..  (jako)  ………………………….. (oblasti zdrojové;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vehicle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Rukavice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dotýkání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pohyb skrz prostory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Levný domov –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úkryt, přístřeší (ale ne pravý, autentický domov)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Sekularizované náboženství - 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„předváděná“ spiritualita, viz i rituál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Závoj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skrývání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Výmluva, alibi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 zdání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Pravidla hry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Dopravní předpisy a orientační tabule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Rituál</a:t>
            </a:r>
          </a:p>
        </p:txBody>
      </p:sp>
    </p:spTree>
    <p:extLst>
      <p:ext uri="{BB962C8B-B14F-4D97-AF65-F5344CB8AC3E}">
        <p14:creationId xmlns:p14="http://schemas.microsoft.com/office/powerpoint/2010/main" val="170461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151" y="466530"/>
            <a:ext cx="10954139" cy="5887617"/>
          </a:xfrm>
        </p:spPr>
        <p:txBody>
          <a:bodyPr>
            <a:normAutofit/>
          </a:bodyPr>
          <a:lstStyle/>
          <a:p>
            <a:r>
              <a:rPr lang="cs-CZ" dirty="0"/>
              <a:t>Poznámky k diskusi – Albert</a:t>
            </a:r>
          </a:p>
          <a:p>
            <a:r>
              <a:rPr lang="cs-CZ" dirty="0"/>
              <a:t>str. 118 </a:t>
            </a:r>
            <a:r>
              <a:rPr lang="cs-CZ" b="1" dirty="0"/>
              <a:t> "Reality </a:t>
            </a:r>
            <a:r>
              <a:rPr lang="cs-CZ" b="1" dirty="0" err="1"/>
              <a:t>does</a:t>
            </a:r>
            <a:r>
              <a:rPr lang="cs-CZ" b="1" dirty="0"/>
              <a:t> not </a:t>
            </a:r>
            <a:r>
              <a:rPr lang="cs-CZ" b="1" dirty="0" err="1"/>
              <a:t>shape</a:t>
            </a:r>
            <a:r>
              <a:rPr lang="cs-CZ" b="1" dirty="0"/>
              <a:t> </a:t>
            </a:r>
            <a:r>
              <a:rPr lang="cs-CZ" b="1" dirty="0" err="1"/>
              <a:t>theory</a:t>
            </a:r>
            <a:r>
              <a:rPr lang="cs-CZ" b="1" dirty="0"/>
              <a:t>, but </a:t>
            </a:r>
            <a:r>
              <a:rPr lang="cs-CZ" b="1" dirty="0" err="1"/>
              <a:t>rather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reverse"</a:t>
            </a:r>
          </a:p>
          <a:p>
            <a:r>
              <a:rPr lang="cs-CZ" dirty="0"/>
              <a:t>Souhlasím částečně za předpokladu, že se zde pracuje s kognitivní definicí slova realita tj. realita je to, co vnímáme. V takovém případě bych ale řekl, že ideologie utváří, ovlivňuje mysl, která kognicí utváří realitu. Snad neberu autora příliš za slovo.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str. 119  Pasáž o materiálu, ze kterého jsou vyrobeny pomyslné </a:t>
            </a:r>
            <a:r>
              <a:rPr lang="cs-CZ" b="1" dirty="0"/>
              <a:t>rukavice</a:t>
            </a:r>
            <a:r>
              <a:rPr lang="cs-CZ" dirty="0"/>
              <a:t> představuje ukázkový příklad pohybu v konotačním prostoru pojmu.</a:t>
            </a:r>
          </a:p>
          <a:p>
            <a:endParaRPr lang="cs-CZ" dirty="0"/>
          </a:p>
          <a:p>
            <a:r>
              <a:rPr lang="cs-CZ" dirty="0"/>
              <a:t>str. 120 "To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extent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Havel’s</a:t>
            </a:r>
            <a:r>
              <a:rPr lang="cs-CZ" dirty="0"/>
              <a:t> </a:t>
            </a:r>
            <a:r>
              <a:rPr lang="cs-CZ" dirty="0" err="1"/>
              <a:t>metaphors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ideology </a:t>
            </a:r>
            <a:r>
              <a:rPr lang="cs-CZ" dirty="0" err="1"/>
              <a:t>prove</a:t>
            </a:r>
            <a:r>
              <a:rPr lang="cs-CZ" dirty="0"/>
              <a:t> </a:t>
            </a:r>
            <a:r>
              <a:rPr lang="cs-CZ" b="1" dirty="0" err="1"/>
              <a:t>contradictory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might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less</a:t>
            </a:r>
            <a:r>
              <a:rPr lang="cs-CZ" dirty="0"/>
              <a:t> as a </a:t>
            </a:r>
            <a:r>
              <a:rPr lang="cs-CZ" dirty="0" err="1"/>
              <a:t>failure</a:t>
            </a:r>
            <a:r>
              <a:rPr lang="cs-CZ" dirty="0"/>
              <a:t> on </a:t>
            </a:r>
            <a:r>
              <a:rPr lang="cs-CZ" dirty="0" err="1"/>
              <a:t>Havel’s</a:t>
            </a:r>
            <a:r>
              <a:rPr lang="cs-CZ" dirty="0"/>
              <a:t> part to </a:t>
            </a:r>
            <a:r>
              <a:rPr lang="cs-CZ" dirty="0" err="1"/>
              <a:t>convey</a:t>
            </a:r>
            <a:r>
              <a:rPr lang="cs-CZ" dirty="0"/>
              <a:t> a </a:t>
            </a:r>
            <a:r>
              <a:rPr lang="cs-CZ" dirty="0" err="1"/>
              <a:t>coherent</a:t>
            </a:r>
            <a:r>
              <a:rPr lang="cs-CZ" dirty="0"/>
              <a:t> </a:t>
            </a:r>
            <a:r>
              <a:rPr lang="cs-CZ" dirty="0" err="1"/>
              <a:t>metaphorical</a:t>
            </a:r>
            <a:r>
              <a:rPr lang="cs-CZ" dirty="0"/>
              <a:t> </a:t>
            </a:r>
            <a:r>
              <a:rPr lang="cs-CZ" dirty="0" err="1"/>
              <a:t>definition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concept</a:t>
            </a:r>
            <a:r>
              <a:rPr lang="cs-CZ" dirty="0"/>
              <a:t> and more as a </a:t>
            </a:r>
            <a:r>
              <a:rPr lang="cs-CZ" dirty="0" err="1"/>
              <a:t>necessary</a:t>
            </a:r>
            <a:r>
              <a:rPr lang="cs-CZ" dirty="0"/>
              <a:t> </a:t>
            </a:r>
            <a:r>
              <a:rPr lang="cs-CZ" dirty="0" err="1"/>
              <a:t>strategy</a:t>
            </a:r>
            <a:r>
              <a:rPr lang="cs-CZ" dirty="0"/>
              <a:t> to map </a:t>
            </a:r>
            <a:r>
              <a:rPr lang="cs-CZ" dirty="0" err="1"/>
              <a:t>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full </a:t>
            </a:r>
            <a:r>
              <a:rPr lang="cs-CZ" dirty="0" err="1"/>
              <a:t>existential</a:t>
            </a:r>
            <a:r>
              <a:rPr lang="cs-CZ" dirty="0"/>
              <a:t> </a:t>
            </a:r>
            <a:r>
              <a:rPr lang="cs-CZ" dirty="0" err="1"/>
              <a:t>richness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meaning</a:t>
            </a:r>
            <a:r>
              <a:rPr lang="cs-CZ" dirty="0"/>
              <a:t>."</a:t>
            </a:r>
          </a:p>
          <a:p>
            <a:r>
              <a:rPr lang="cs-CZ" dirty="0"/>
              <a:t>Pro mě zásadní část textu - fakt, že chceme-li verbálně popsat skutečnost, musíme vytvořit protimluv, ilustrativně popisuje vztah mezi jazykem a realitou, respektive schopnost jazyka realitu popsat. 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82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72ADD-FA6A-450D-856F-B6E3A024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-339634"/>
            <a:ext cx="11704320" cy="1506584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2000" dirty="0"/>
            </a:b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C7C1C0-198F-44A1-9213-1AE6C0C5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03" y="1933303"/>
            <a:ext cx="12017828" cy="4336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3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3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3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" sz="3400" dirty="0">
              <a:solidFill>
                <a:schemeClr val="tx1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5A3770-F0E4-467C-AACE-A9EE224A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156754" y="130629"/>
            <a:ext cx="11864807" cy="59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str. 123 "Havel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diagnose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symptoms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spiritual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dis-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?"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Domnívám se, že pokud Havel ve své eseji "lék" nabízí, v této studii to není přímo tlumočeno.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nakonec bych rád vypíchl tuto pasáž, připadá mi velmi pravdivá a zas tak moc se o tom myslím nemluví: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„Ideology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defeated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believe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(and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contemporary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post-1989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addicted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ideology, and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East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Rád bych si ujasnil dva termíny - 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post-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totalitarian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tím se myslí český komunismus v tom smyslu, že přišel po totalitním režimu protektorátu?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ideology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understood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performatively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není mi úplně jasné, jak je toto myšleno. Bylo by to možná pěkné téma k diskuzi.</a:t>
            </a:r>
            <a:endParaRPr lang="cs-CZ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VIZ přímo esej V. Havla Moc bezmocných – tam odpovědi (viz </a:t>
            </a:r>
            <a:r>
              <a:rPr lang="cs-CZ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Moodle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informace ke kurzu, odkazy)</a:t>
            </a:r>
            <a:endParaRPr lang="cs-CZ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0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8376" y="286604"/>
            <a:ext cx="10157304" cy="7117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OKNO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888" y="1044510"/>
            <a:ext cx="3358300" cy="503236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92" y="887216"/>
            <a:ext cx="3932560" cy="54403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998" y="1017037"/>
            <a:ext cx="3591295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pic>
        <p:nvPicPr>
          <p:cNvPr id="2051" name="Obrázek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75" y="4450703"/>
            <a:ext cx="17748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1"/>
          <p:cNvSpPr>
            <a:spLocks noChangeArrowheads="1"/>
          </p:cNvSpPr>
          <p:nvPr/>
        </p:nvSpPr>
        <p:spPr bwMode="auto">
          <a:xfrm>
            <a:off x="4848647" y="2692304"/>
            <a:ext cx="1951037" cy="18510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„samec kura domácího“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(SSČ)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Přímá spojnice se šipkou 6"/>
          <p:cNvCxnSpPr>
            <a:stCxn id="5" idx="0"/>
          </p:cNvCxnSpPr>
          <p:nvPr/>
        </p:nvCxnSpPr>
        <p:spPr>
          <a:xfrm flipH="1" flipV="1">
            <a:off x="5777191" y="2086480"/>
            <a:ext cx="46975" cy="605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6708710" y="2562341"/>
            <a:ext cx="1294778" cy="69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3680460" y="2781300"/>
            <a:ext cx="1120140" cy="502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3665220" y="3893820"/>
            <a:ext cx="1158240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747277" y="4012475"/>
            <a:ext cx="1062445" cy="774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 pole 13"/>
          <p:cNvSpPr txBox="1">
            <a:spLocks noChangeArrowheads="1"/>
          </p:cNvSpPr>
          <p:nvPr/>
        </p:nvSpPr>
        <p:spPr bwMode="auto">
          <a:xfrm>
            <a:off x="7819054" y="3415004"/>
            <a:ext cx="3331028" cy="1968759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SEXUALITA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(maskulinita, plodnost)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etymologie – souvislost se sexualitou a plodností, srov. i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nář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v jiných slov.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jaz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cs-CZ" altLang="cs-CZ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kokot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 č. dnes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vulg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„penis“, pod. i angl. </a:t>
            </a:r>
            <a:r>
              <a:rPr kumimoji="0" lang="cs-CZ" altLang="cs-CZ" sz="11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cock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idová symbolika (kohoutí péra – kosárek); rituály plodnosti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ové pole 14"/>
          <p:cNvSpPr txBox="1">
            <a:spLocks noChangeArrowheads="1"/>
          </p:cNvSpPr>
          <p:nvPr/>
        </p:nvSpPr>
        <p:spPr bwMode="auto">
          <a:xfrm>
            <a:off x="858417" y="3401884"/>
            <a:ext cx="2751138" cy="216376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VÝRAZNÝ ZVUKOVÝ PROJEV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(VYDÁVANÝ RÁNO)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zpěv,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kokrhání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kuropění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signál (časného) rána …. začátek nového dne, úsvit, svítání (X noc, tma) 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začátek nového života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probuzení …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duchovní probuzení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strážce hranice s oním světem; ochrana před démony 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ové pole 15"/>
          <p:cNvSpPr txBox="1">
            <a:spLocks noChangeArrowheads="1"/>
          </p:cNvSpPr>
          <p:nvPr/>
        </p:nvSpPr>
        <p:spPr bwMode="auto">
          <a:xfrm>
            <a:off x="4803840" y="401216"/>
            <a:ext cx="2713038" cy="16986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ČERVENOST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krev             oheň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život (X smrt)           energie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krása; intenzivní projevy života;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nebezpečí, válka, boj, požár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posadit červeného kohouta na střechu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(založit požár),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zčervenal jako kohout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ové pole 16"/>
          <p:cNvSpPr txBox="1">
            <a:spLocks noChangeArrowheads="1"/>
          </p:cNvSpPr>
          <p:nvPr/>
        </p:nvSpPr>
        <p:spPr bwMode="auto">
          <a:xfrm>
            <a:off x="7977349" y="1203649"/>
            <a:ext cx="3312691" cy="161523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AGRESIVITA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(bojovnost, vznětlivost, nesnášenlivost)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kohoutit se, rozkohoutit se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kohoutí krev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(popudlivá povaha)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dva kohouti na jednom smetišti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ové pole 17"/>
          <p:cNvSpPr txBox="1">
            <a:spLocks noChangeArrowheads="1"/>
          </p:cNvSpPr>
          <p:nvPr/>
        </p:nvSpPr>
        <p:spPr bwMode="auto">
          <a:xfrm>
            <a:off x="914400" y="1089640"/>
            <a:ext cx="2856561" cy="189615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TVAR HLAVY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(specifický): 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hřeben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účes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květina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kohoutek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potrubní uzávěr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kohoutek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pečivo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kohoutí hřebeny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95738" y="186612"/>
            <a:ext cx="11296261" cy="38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66531" y="292412"/>
            <a:ext cx="1107232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 / 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profily pojmu (konotační centra)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0" y="9144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180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0" y="0"/>
            <a:ext cx="12192000" cy="695130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cs-CZ" sz="6400" b="1" dirty="0"/>
              <a:t>a/ červená barva;</a:t>
            </a:r>
            <a:r>
              <a:rPr lang="cs-CZ" sz="6400" dirty="0"/>
              <a:t> </a:t>
            </a:r>
            <a:r>
              <a:rPr lang="cs-CZ" sz="6400" dirty="0" err="1"/>
              <a:t>aa</a:t>
            </a:r>
            <a:r>
              <a:rPr lang="cs-CZ" sz="6400" dirty="0"/>
              <a:t>/ </a:t>
            </a:r>
            <a:r>
              <a:rPr lang="cs-CZ" sz="6400" b="1" dirty="0"/>
              <a:t>krev</a:t>
            </a:r>
            <a:r>
              <a:rPr lang="cs-CZ" sz="6400" dirty="0"/>
              <a:t> + ab/ </a:t>
            </a:r>
            <a:r>
              <a:rPr lang="cs-CZ" sz="6400" b="1" dirty="0"/>
              <a:t>oheň</a:t>
            </a:r>
            <a:r>
              <a:rPr lang="cs-CZ" sz="6400" dirty="0"/>
              <a:t> (prototypy červené barvy) – „krvavost“, „ohnivost“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→ </a:t>
            </a:r>
            <a:r>
              <a:rPr lang="cs-CZ" sz="6400" b="1" dirty="0"/>
              <a:t>krev</a:t>
            </a:r>
            <a:r>
              <a:rPr lang="cs-CZ" sz="6400" dirty="0"/>
              <a:t>: tělesnost, zraňování, bolest, smrt – oběť (možné extenze konotace)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→ </a:t>
            </a:r>
            <a:r>
              <a:rPr lang="cs-CZ" sz="6400" b="1" dirty="0"/>
              <a:t>oheň</a:t>
            </a:r>
            <a:r>
              <a:rPr lang="cs-CZ" sz="6400" dirty="0"/>
              <a:t>: </a:t>
            </a:r>
            <a:r>
              <a:rPr lang="cs-CZ" sz="6400" b="1" dirty="0"/>
              <a:t>energie, život</a:t>
            </a:r>
            <a:r>
              <a:rPr lang="cs-CZ" sz="6400" dirty="0"/>
              <a:t>: v pozitivním i negativním smyslu (požár – </a:t>
            </a:r>
            <a:r>
              <a:rPr lang="cs-CZ" sz="6400" i="1" dirty="0"/>
              <a:t>červený kohout</a:t>
            </a:r>
            <a:r>
              <a:rPr lang="cs-CZ" sz="6400" dirty="0"/>
              <a:t>)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</a:t>
            </a:r>
            <a:r>
              <a:rPr lang="cs-CZ" sz="6400" b="1" dirty="0">
                <a:solidFill>
                  <a:srgbClr val="C00000"/>
                </a:solidFill>
              </a:rPr>
              <a:t>KOHOUT JE ČERVENÝ</a:t>
            </a:r>
            <a:r>
              <a:rPr lang="cs-CZ" sz="6400" b="1" dirty="0"/>
              <a:t> </a:t>
            </a:r>
            <a:r>
              <a:rPr lang="cs-CZ" sz="6400" dirty="0"/>
              <a:t>(extenze: spojení s krví / spojení s ohněm)</a:t>
            </a:r>
          </a:p>
          <a:p>
            <a:pPr>
              <a:lnSpc>
                <a:spcPct val="120000"/>
              </a:lnSpc>
            </a:pPr>
            <a:r>
              <a:rPr lang="cs-CZ" sz="6400" b="1" dirty="0"/>
              <a:t>b/ hlasitost, bojovnost, agresivita, „pýcha“, dominance</a:t>
            </a:r>
            <a:r>
              <a:rPr lang="cs-CZ" sz="6400" dirty="0"/>
              <a:t> (např. ve vztahu ke slepicím či jiným kohoutům), útočnost – „ego“, kohoutí zápasy – </a:t>
            </a:r>
            <a:r>
              <a:rPr lang="cs-CZ" sz="6400" i="1" dirty="0"/>
              <a:t>dva kohouti na jednom smetišti, kohoutit se</a:t>
            </a:r>
            <a:r>
              <a:rPr lang="cs-CZ" sz="6400" dirty="0"/>
              <a:t> </a:t>
            </a:r>
            <a:r>
              <a:rPr lang="cs-CZ" sz="6400" b="1" dirty="0">
                <a:solidFill>
                  <a:srgbClr val="C00000"/>
                </a:solidFill>
              </a:rPr>
              <a:t>KOHOUT JE AGRESIVNÍ; KOHOUT ÚTOČÍ; KOHOUT BOJUJE</a:t>
            </a:r>
            <a:r>
              <a:rPr lang="cs-CZ" sz="6400" dirty="0">
                <a:solidFill>
                  <a:srgbClr val="C00000"/>
                </a:solidFill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cs-CZ" sz="6400" b="1" dirty="0"/>
              <a:t>c/</a:t>
            </a:r>
            <a:r>
              <a:rPr lang="cs-CZ" sz="6400" dirty="0"/>
              <a:t> </a:t>
            </a:r>
            <a:r>
              <a:rPr lang="cs-CZ" sz="6400" b="1" dirty="0"/>
              <a:t>sexualita</a:t>
            </a:r>
            <a:r>
              <a:rPr lang="cs-CZ" sz="6400" dirty="0"/>
              <a:t>, rozmnožování (kohout v rituálech plodnosti, viz folklor); etymologie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 </a:t>
            </a:r>
            <a:r>
              <a:rPr lang="cs-CZ" sz="6400" b="1" dirty="0">
                <a:solidFill>
                  <a:srgbClr val="C00000"/>
                </a:solidFill>
              </a:rPr>
              <a:t>KOHOUT JE SEXUÁLNĚ AKTIVNÍ</a:t>
            </a:r>
            <a:r>
              <a:rPr lang="cs-CZ" sz="6400" dirty="0">
                <a:solidFill>
                  <a:srgbClr val="C00000"/>
                </a:solidFill>
              </a:rPr>
              <a:t>; </a:t>
            </a:r>
            <a:r>
              <a:rPr lang="cs-CZ" sz="6400" b="1" dirty="0">
                <a:solidFill>
                  <a:srgbClr val="C00000"/>
                </a:solidFill>
              </a:rPr>
              <a:t>KOHOUT JE PLODNÝ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b="1" dirty="0"/>
              <a:t>d/ rodinný život</a:t>
            </a:r>
            <a:r>
              <a:rPr lang="cs-CZ" sz="6400" dirty="0"/>
              <a:t> (slepice, kohout a kuřátka – tzv. kolekce)</a:t>
            </a:r>
          </a:p>
          <a:p>
            <a:pPr>
              <a:lnSpc>
                <a:spcPct val="120000"/>
              </a:lnSpc>
            </a:pPr>
            <a:r>
              <a:rPr lang="cs-CZ" sz="6400" b="1" dirty="0"/>
              <a:t>                   </a:t>
            </a:r>
            <a:r>
              <a:rPr lang="cs-CZ" sz="6400" b="1" dirty="0">
                <a:solidFill>
                  <a:srgbClr val="C00000"/>
                </a:solidFill>
              </a:rPr>
              <a:t>KOHOUT ŽIJE POHROMADĚ SE SLEPICÍ / SLEPICEMI A KUŘATY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b="1" dirty="0"/>
              <a:t>e/ zpěv, kokrhání jako signál začátku nového dne</a:t>
            </a:r>
            <a:r>
              <a:rPr lang="cs-CZ" sz="6400" dirty="0"/>
              <a:t> (</a:t>
            </a:r>
            <a:r>
              <a:rPr lang="cs-CZ" sz="6400" i="1" dirty="0"/>
              <a:t>kuropění</a:t>
            </a:r>
            <a:r>
              <a:rPr lang="cs-CZ" sz="6400" dirty="0"/>
              <a:t>), ranní buzení („budík“)  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→ symbolické extenze: kohout </a:t>
            </a:r>
            <a:r>
              <a:rPr lang="cs-CZ" sz="6400" b="1" dirty="0"/>
              <a:t>odhání temné síly</a:t>
            </a:r>
            <a:r>
              <a:rPr lang="cs-CZ" sz="6400" dirty="0"/>
              <a:t> („kohout plaší smrt“), zachraňuje od negativity, reprezentované nocí a tmou (magický obraz světa)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dirty="0">
                <a:solidFill>
                  <a:schemeClr val="tx1"/>
                </a:solidFill>
              </a:rPr>
              <a:t>                 → symbolické extenze: ráno, nový den, svítání → </a:t>
            </a:r>
            <a:r>
              <a:rPr lang="cs-CZ" sz="6400" b="1" dirty="0">
                <a:solidFill>
                  <a:schemeClr val="tx1"/>
                </a:solidFill>
              </a:rPr>
              <a:t>vzkříšení</a:t>
            </a:r>
            <a:r>
              <a:rPr lang="cs-CZ" sz="6400" dirty="0">
                <a:solidFill>
                  <a:schemeClr val="tx1"/>
                </a:solidFill>
              </a:rPr>
              <a:t>, zmrtvýchvstání, nový život; kristovské motivy (křesťanská symbolika)             	</a:t>
            </a:r>
            <a:r>
              <a:rPr lang="cs-CZ" sz="6400" b="1" dirty="0">
                <a:solidFill>
                  <a:srgbClr val="C00000"/>
                </a:solidFill>
              </a:rPr>
              <a:t>KOKRHÁ; KOHOUT OHLAŠUJE RÁNO; KOHOUT BUDÍ ČLOVĚKA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dirty="0">
                <a:solidFill>
                  <a:schemeClr val="tx1"/>
                </a:solidFill>
              </a:rPr>
              <a:t>Další možné konotace, snad slabší (méně zastoupené ve slovníkových datech, ale časté ve folkloru či v dalších textech) – součást scény / scénáře, rámce:  / </a:t>
            </a:r>
            <a:r>
              <a:rPr lang="cs-CZ" sz="6400" b="1" dirty="0">
                <a:solidFill>
                  <a:schemeClr val="tx1"/>
                </a:solidFill>
              </a:rPr>
              <a:t>místo výskytu </a:t>
            </a:r>
            <a:r>
              <a:rPr lang="cs-CZ" sz="6400" dirty="0">
                <a:solidFill>
                  <a:schemeClr val="tx1"/>
                </a:solidFill>
              </a:rPr>
              <a:t>kohouta:</a:t>
            </a:r>
            <a:r>
              <a:rPr lang="cs-CZ" sz="6400" b="1" dirty="0">
                <a:solidFill>
                  <a:schemeClr val="tx1"/>
                </a:solidFill>
              </a:rPr>
              <a:t> </a:t>
            </a:r>
            <a:r>
              <a:rPr lang="cs-CZ" sz="6400" b="1" dirty="0">
                <a:solidFill>
                  <a:srgbClr val="C00000"/>
                </a:solidFill>
              </a:rPr>
              <a:t>VENKOV, DVŮR, SMETI</a:t>
            </a:r>
            <a:r>
              <a:rPr lang="cs-CZ" sz="6400" dirty="0">
                <a:solidFill>
                  <a:srgbClr val="C00000"/>
                </a:solidFill>
              </a:rPr>
              <a:t> …………… </a:t>
            </a:r>
            <a:r>
              <a:rPr lang="cs-CZ" sz="6400" dirty="0">
                <a:solidFill>
                  <a:schemeClr val="tx1"/>
                </a:solidFill>
              </a:rPr>
              <a:t>g/ lze exponovat i </a:t>
            </a:r>
            <a:r>
              <a:rPr lang="cs-CZ" sz="6400" b="1" dirty="0">
                <a:solidFill>
                  <a:schemeClr val="tx1"/>
                </a:solidFill>
              </a:rPr>
              <a:t>čas</a:t>
            </a:r>
            <a:r>
              <a:rPr lang="cs-CZ" sz="6400" dirty="0">
                <a:solidFill>
                  <a:schemeClr val="tx1"/>
                </a:solidFill>
              </a:rPr>
              <a:t> s aktivitou kohouta spojený (viz i e): </a:t>
            </a:r>
            <a:r>
              <a:rPr lang="cs-CZ" sz="6400" b="1" dirty="0">
                <a:solidFill>
                  <a:srgbClr val="C00000"/>
                </a:solidFill>
              </a:rPr>
              <a:t>RÁNO</a:t>
            </a:r>
            <a:endParaRPr lang="cs-CZ" sz="6400" dirty="0">
              <a:solidFill>
                <a:srgbClr val="C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348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07641CA-C157-D84B-BE24-41B31100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626" y="3943349"/>
            <a:ext cx="1064748" cy="1164257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41228052-4E21-5F48-BB40-54F4588F95FE}"/>
              </a:ext>
            </a:extLst>
          </p:cNvPr>
          <p:cNvSpPr/>
          <p:nvPr/>
        </p:nvSpPr>
        <p:spPr>
          <a:xfrm>
            <a:off x="4414838" y="1785938"/>
            <a:ext cx="3114675" cy="17430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„Plošná (svislá) část stavební konstrukce“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(SSČ)</a:t>
            </a:r>
          </a:p>
        </p:txBody>
      </p:sp>
      <p:sp>
        <p:nvSpPr>
          <p:cNvPr id="10" name="Šipka dolů 9">
            <a:extLst>
              <a:ext uri="{FF2B5EF4-FFF2-40B4-BE49-F238E27FC236}">
                <a16:creationId xmlns:a16="http://schemas.microsoft.com/office/drawing/2014/main" id="{82BDDBAE-D2D1-5B44-9C22-D013566F94BC}"/>
              </a:ext>
            </a:extLst>
          </p:cNvPr>
          <p:cNvSpPr/>
          <p:nvPr/>
        </p:nvSpPr>
        <p:spPr>
          <a:xfrm rot="7536743">
            <a:off x="3972495" y="129673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Šipka dolů 10">
            <a:extLst>
              <a:ext uri="{FF2B5EF4-FFF2-40B4-BE49-F238E27FC236}">
                <a16:creationId xmlns:a16="http://schemas.microsoft.com/office/drawing/2014/main" id="{F8536912-E15D-134D-9249-1C3CD3FA9A29}"/>
              </a:ext>
            </a:extLst>
          </p:cNvPr>
          <p:cNvSpPr/>
          <p:nvPr/>
        </p:nvSpPr>
        <p:spPr>
          <a:xfrm rot="5203631">
            <a:off x="3470255" y="23259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 dolů 11">
            <a:extLst>
              <a:ext uri="{FF2B5EF4-FFF2-40B4-BE49-F238E27FC236}">
                <a16:creationId xmlns:a16="http://schemas.microsoft.com/office/drawing/2014/main" id="{72612A09-97A6-C04F-994A-8E279AF08E1B}"/>
              </a:ext>
            </a:extLst>
          </p:cNvPr>
          <p:cNvSpPr/>
          <p:nvPr/>
        </p:nvSpPr>
        <p:spPr>
          <a:xfrm rot="2572593">
            <a:off x="4153267" y="34252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6BCE115-3853-6643-BC5E-49F0222764F2}"/>
              </a:ext>
            </a:extLst>
          </p:cNvPr>
          <p:cNvSpPr/>
          <p:nvPr/>
        </p:nvSpPr>
        <p:spPr>
          <a:xfrm>
            <a:off x="557213" y="389677"/>
            <a:ext cx="3007519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Ohraničení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Bariéra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Předěl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Hranice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Vymezení prostoru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izolace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A6B831B-19BA-D647-BED2-E410F3F2D5AF}"/>
              </a:ext>
            </a:extLst>
          </p:cNvPr>
          <p:cNvSpPr/>
          <p:nvPr/>
        </p:nvSpPr>
        <p:spPr>
          <a:xfrm>
            <a:off x="200836" y="2117005"/>
            <a:ext cx="2817561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Ochrana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Ohraničení prostoru lidské činnosti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domov, hřbitov, pozemek, kostel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476AD90-75E3-164D-85CD-4FD5C8920093}"/>
              </a:ext>
            </a:extLst>
          </p:cNvPr>
          <p:cNvSpPr/>
          <p:nvPr/>
        </p:nvSpPr>
        <p:spPr>
          <a:xfrm>
            <a:off x="723546" y="4157661"/>
            <a:ext cx="3007519" cy="245745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Materiál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Plátno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Plocha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Stavba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postav třeba zeď…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Šipka dolů 15">
            <a:extLst>
              <a:ext uri="{FF2B5EF4-FFF2-40B4-BE49-F238E27FC236}">
                <a16:creationId xmlns:a16="http://schemas.microsoft.com/office/drawing/2014/main" id="{0432C996-03F4-2246-AF7D-7A43191A3476}"/>
              </a:ext>
            </a:extLst>
          </p:cNvPr>
          <p:cNvSpPr/>
          <p:nvPr/>
        </p:nvSpPr>
        <p:spPr>
          <a:xfrm rot="14611019">
            <a:off x="7464431" y="115905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CFE734C-EBDA-5E4C-AEAA-11A8BEA9D322}"/>
              </a:ext>
            </a:extLst>
          </p:cNvPr>
          <p:cNvSpPr/>
          <p:nvPr/>
        </p:nvSpPr>
        <p:spPr>
          <a:xfrm>
            <a:off x="8351690" y="142875"/>
            <a:ext cx="3007519" cy="212492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Neživý objekt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Tajemství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Vizuální bariéra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Neznámo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Mluvit do zdi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 za zdí…</a:t>
            </a:r>
          </a:p>
        </p:txBody>
      </p:sp>
      <p:sp>
        <p:nvSpPr>
          <p:cNvPr id="18" name="Šipka dolů 17">
            <a:extLst>
              <a:ext uri="{FF2B5EF4-FFF2-40B4-BE49-F238E27FC236}">
                <a16:creationId xmlns:a16="http://schemas.microsoft.com/office/drawing/2014/main" id="{C5D37AAE-49B6-4245-A212-963AAFF8C071}"/>
              </a:ext>
            </a:extLst>
          </p:cNvPr>
          <p:cNvSpPr/>
          <p:nvPr/>
        </p:nvSpPr>
        <p:spPr>
          <a:xfrm rot="17381849">
            <a:off x="7868117" y="244910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BE8D3DB9-8E1B-8A45-BE3D-B9C48ED039C4}"/>
              </a:ext>
            </a:extLst>
          </p:cNvPr>
          <p:cNvSpPr/>
          <p:nvPr/>
        </p:nvSpPr>
        <p:spPr>
          <a:xfrm>
            <a:off x="8801644" y="2547088"/>
            <a:ext cx="3007519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Opřít se o zeď</a:t>
            </a:r>
          </a:p>
        </p:txBody>
      </p:sp>
      <p:sp>
        <p:nvSpPr>
          <p:cNvPr id="20" name="Šipka dolů 19">
            <a:extLst>
              <a:ext uri="{FF2B5EF4-FFF2-40B4-BE49-F238E27FC236}">
                <a16:creationId xmlns:a16="http://schemas.microsoft.com/office/drawing/2014/main" id="{BAC24FB2-305B-9D46-9062-8BFC91B294D4}"/>
              </a:ext>
            </a:extLst>
          </p:cNvPr>
          <p:cNvSpPr/>
          <p:nvPr/>
        </p:nvSpPr>
        <p:spPr>
          <a:xfrm rot="18910785">
            <a:off x="7179735" y="357887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D995EE1-0A94-6F41-905E-B6ECD743C7AD}"/>
              </a:ext>
            </a:extLst>
          </p:cNvPr>
          <p:cNvSpPr/>
          <p:nvPr/>
        </p:nvSpPr>
        <p:spPr>
          <a:xfrm>
            <a:off x="7947233" y="4409475"/>
            <a:ext cx="3007519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Poprava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Poprava u zdi zastřelením</a:t>
            </a:r>
          </a:p>
        </p:txBody>
      </p:sp>
    </p:spTree>
    <p:extLst>
      <p:ext uri="{BB962C8B-B14F-4D97-AF65-F5344CB8AC3E}">
        <p14:creationId xmlns:p14="http://schemas.microsoft.com/office/powerpoint/2010/main" val="17533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51349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Zeď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9575" y="619125"/>
            <a:ext cx="11115675" cy="5249967"/>
          </a:xfrm>
        </p:spPr>
        <p:txBody>
          <a:bodyPr>
            <a:normAutofit/>
          </a:bodyPr>
          <a:lstStyle/>
          <a:p>
            <a:r>
              <a:rPr lang="cs-CZ" sz="2400" b="1" dirty="0"/>
              <a:t>A) systémová (slovníková data)</a:t>
            </a:r>
            <a:endParaRPr lang="cs-CZ" sz="2400" dirty="0"/>
          </a:p>
          <a:p>
            <a:r>
              <a:rPr lang="cs-CZ" sz="2400" b="1" dirty="0"/>
              <a:t>B) textová  data </a:t>
            </a:r>
            <a:r>
              <a:rPr lang="cs-CZ" sz="2400" dirty="0"/>
              <a:t>– poezie V. Holana (cyklus Zdi)</a:t>
            </a:r>
          </a:p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r>
              <a:rPr lang="cs-CZ" b="1" dirty="0"/>
              <a:t>K rozjímání </a:t>
            </a:r>
            <a:r>
              <a:rPr lang="cs-CZ" dirty="0"/>
              <a:t>(118)</a:t>
            </a:r>
          </a:p>
          <a:p>
            <a:pPr>
              <a:lnSpc>
                <a:spcPct val="100000"/>
              </a:lnSpc>
            </a:pPr>
            <a:r>
              <a:rPr lang="cs-CZ" dirty="0"/>
              <a:t>Zdi kamenné, stěny hliněné,</a:t>
            </a:r>
          </a:p>
          <a:p>
            <a:pPr>
              <a:lnSpc>
                <a:spcPct val="100000"/>
              </a:lnSpc>
            </a:pPr>
            <a:r>
              <a:rPr lang="cs-CZ" dirty="0"/>
              <a:t>dveře zavřené… jenomže právě</a:t>
            </a:r>
          </a:p>
          <a:p>
            <a:pPr>
              <a:lnSpc>
                <a:spcPct val="100000"/>
              </a:lnSpc>
            </a:pPr>
            <a:r>
              <a:rPr lang="cs-CZ" dirty="0"/>
              <a:t>zavřené dveře jsou dokořán… Nebo</a:t>
            </a:r>
          </a:p>
          <a:p>
            <a:pPr>
              <a:lnSpc>
                <a:spcPct val="100000"/>
              </a:lnSpc>
            </a:pPr>
            <a:r>
              <a:rPr lang="cs-CZ" dirty="0"/>
              <a:t>jsou jinde už jako brána</a:t>
            </a:r>
          </a:p>
          <a:p>
            <a:pPr>
              <a:lnSpc>
                <a:spcPct val="100000"/>
              </a:lnSpc>
            </a:pPr>
            <a:r>
              <a:rPr lang="cs-CZ" dirty="0"/>
              <a:t>dokořán zavřená? Někdy si,</a:t>
            </a:r>
          </a:p>
          <a:p>
            <a:pPr>
              <a:lnSpc>
                <a:spcPct val="100000"/>
              </a:lnSpc>
            </a:pPr>
            <a:r>
              <a:rPr lang="cs-CZ" dirty="0"/>
              <a:t>ohrožení, pomáháme zazdíváním obou…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733925" y="2047875"/>
            <a:ext cx="34194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To je ta zeď </a:t>
            </a:r>
            <a:r>
              <a:rPr lang="cs-CZ" dirty="0"/>
              <a:t>(109)</a:t>
            </a:r>
          </a:p>
          <a:p>
            <a:endParaRPr lang="cs-CZ" dirty="0"/>
          </a:p>
          <a:p>
            <a:r>
              <a:rPr lang="cs-CZ" dirty="0"/>
              <a:t>To je ta zeď, na kterou</a:t>
            </a:r>
          </a:p>
          <a:p>
            <a:r>
              <a:rPr lang="cs-CZ" dirty="0"/>
              <a:t>(v nejmíň očekávané chvíli</a:t>
            </a:r>
          </a:p>
          <a:p>
            <a:r>
              <a:rPr lang="cs-CZ" dirty="0"/>
              <a:t>a jako by chtěl jen překvapit)</a:t>
            </a:r>
          </a:p>
          <a:p>
            <a:r>
              <a:rPr lang="cs-CZ" dirty="0"/>
              <a:t>ťuká na smrt chorý</a:t>
            </a:r>
          </a:p>
          <a:p>
            <a:r>
              <a:rPr lang="cs-CZ" dirty="0"/>
              <a:t>a nikoho se nedovolá… Možná</a:t>
            </a:r>
          </a:p>
          <a:p>
            <a:r>
              <a:rPr lang="cs-CZ" dirty="0"/>
              <a:t>že je to pávě on, který kdysi,</a:t>
            </a:r>
          </a:p>
          <a:p>
            <a:r>
              <a:rPr lang="cs-CZ" dirty="0"/>
              <a:t>odmítaje žít ve dvou, rozhodl se</a:t>
            </a:r>
          </a:p>
          <a:p>
            <a:r>
              <a:rPr lang="cs-CZ" dirty="0"/>
              <a:t>být zdvojen, a tedy jít sám proti sobě.</a:t>
            </a:r>
          </a:p>
          <a:p>
            <a:endParaRPr lang="cs-CZ" dirty="0"/>
          </a:p>
          <a:p>
            <a:r>
              <a:rPr lang="cs-CZ" dirty="0"/>
              <a:t>Ta zeď je svědkem…</a:t>
            </a:r>
          </a:p>
        </p:txBody>
      </p:sp>
      <p:sp>
        <p:nvSpPr>
          <p:cNvPr id="6" name="Obdélník 5"/>
          <p:cNvSpPr/>
          <p:nvPr/>
        </p:nvSpPr>
        <p:spPr>
          <a:xfrm>
            <a:off x="8429625" y="2136338"/>
            <a:ext cx="62103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Zeď</a:t>
            </a:r>
            <a:r>
              <a:rPr lang="cs-CZ" dirty="0">
                <a:solidFill>
                  <a:srgbClr val="FF0000"/>
                </a:solidFill>
              </a:rPr>
              <a:t> (61)</a:t>
            </a:r>
          </a:p>
          <a:p>
            <a:r>
              <a:rPr lang="cs-CZ" dirty="0">
                <a:solidFill>
                  <a:srgbClr val="FF0000"/>
                </a:solidFill>
              </a:rPr>
              <a:t>Proč těžký je tvůj let, </a:t>
            </a:r>
          </a:p>
          <a:p>
            <a:r>
              <a:rPr lang="cs-CZ" dirty="0">
                <a:solidFill>
                  <a:srgbClr val="FF0000"/>
                </a:solidFill>
              </a:rPr>
              <a:t>proč se tak pozdí? </a:t>
            </a:r>
          </a:p>
          <a:p>
            <a:r>
              <a:rPr lang="cs-CZ" dirty="0">
                <a:solidFill>
                  <a:srgbClr val="FF0000"/>
                </a:solidFill>
              </a:rPr>
              <a:t>- Mluvil jsem patnáct let </a:t>
            </a:r>
          </a:p>
          <a:p>
            <a:r>
              <a:rPr lang="cs-CZ" dirty="0">
                <a:solidFill>
                  <a:srgbClr val="FF0000"/>
                </a:solidFill>
              </a:rPr>
              <a:t>do zdi</a:t>
            </a:r>
          </a:p>
          <a:p>
            <a:r>
              <a:rPr lang="cs-CZ" dirty="0">
                <a:solidFill>
                  <a:srgbClr val="FF0000"/>
                </a:solidFill>
              </a:rPr>
              <a:t>a zeď tu vláčím sám </a:t>
            </a:r>
          </a:p>
          <a:p>
            <a:r>
              <a:rPr lang="cs-CZ" dirty="0">
                <a:solidFill>
                  <a:srgbClr val="FF0000"/>
                </a:solidFill>
              </a:rPr>
              <a:t>ze svého pekla,</a:t>
            </a:r>
          </a:p>
          <a:p>
            <a:r>
              <a:rPr lang="cs-CZ" dirty="0">
                <a:solidFill>
                  <a:srgbClr val="FF0000"/>
                </a:solidFill>
              </a:rPr>
              <a:t>aby teď ona vám </a:t>
            </a:r>
          </a:p>
          <a:p>
            <a:r>
              <a:rPr lang="cs-CZ" dirty="0">
                <a:solidFill>
                  <a:srgbClr val="FF0000"/>
                </a:solidFill>
              </a:rPr>
              <a:t>všechno řekla...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fraz</a:t>
            </a:r>
            <a:r>
              <a:rPr lang="cs-CZ" dirty="0"/>
              <a:t>. „mluvit do zdi“</a:t>
            </a:r>
          </a:p>
        </p:txBody>
      </p:sp>
    </p:spTree>
    <p:extLst>
      <p:ext uri="{BB962C8B-B14F-4D97-AF65-F5344CB8AC3E}">
        <p14:creationId xmlns:p14="http://schemas.microsoft.com/office/powerpoint/2010/main" val="227393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5058" y="286603"/>
            <a:ext cx="10010621" cy="90788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Zeď (s. 37)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323070"/>
            <a:ext cx="10058400" cy="3546022"/>
          </a:xfrm>
        </p:spPr>
        <p:txBody>
          <a:bodyPr/>
          <a:lstStyle/>
          <a:p>
            <a:r>
              <a:rPr lang="cs-CZ" dirty="0"/>
              <a:t>Zeď… Zeď tak duchovní, že může už jen ponižovat,</a:t>
            </a:r>
          </a:p>
          <a:p>
            <a:r>
              <a:rPr lang="cs-CZ" dirty="0"/>
              <a:t>zeď, která pokoušené duši odpírá pohyb</a:t>
            </a:r>
          </a:p>
          <a:p>
            <a:r>
              <a:rPr lang="cs-CZ" dirty="0"/>
              <a:t>a pohybu stesk po průrvách do </a:t>
            </a:r>
            <a:r>
              <a:rPr lang="cs-CZ" dirty="0" err="1"/>
              <a:t>zázračna</a:t>
            </a:r>
            <a:r>
              <a:rPr lang="cs-CZ" dirty="0"/>
              <a:t>,</a:t>
            </a:r>
          </a:p>
          <a:p>
            <a:r>
              <a:rPr lang="cs-CZ" dirty="0"/>
              <a:t>Ale zeď sama jaksi pokořena záhadou,</a:t>
            </a:r>
          </a:p>
          <a:p>
            <a:r>
              <a:rPr lang="cs-CZ" dirty="0" err="1"/>
              <a:t>pročže</a:t>
            </a:r>
            <a:r>
              <a:rPr lang="cs-CZ" dirty="0"/>
              <a:t> tu stojí – a vyvažující tento pocit tím,</a:t>
            </a:r>
          </a:p>
          <a:p>
            <a:r>
              <a:rPr lang="cs-CZ" dirty="0"/>
              <a:t>že je tak vysoká a že se nedrobí…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62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délník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46" y="235131"/>
            <a:ext cx="11495314" cy="4415989"/>
          </a:xfrm>
        </p:spPr>
        <p:txBody>
          <a:bodyPr rtlCol="0" anchor="ctr">
            <a:noAutofit/>
          </a:bodyPr>
          <a:lstStyle/>
          <a:p>
            <a:pPr algn="ctr"/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1800" i="1" dirty="0">
                <a:solidFill>
                  <a:srgbClr val="FFFFFF"/>
                </a:solidFill>
              </a:rPr>
              <a:t>PARÁDNÍ POKOJ ČILI VÝKLAD BÁSNĚ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A teď mi to řekněte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jinými slovy, 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říká vycpaný puštík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mouše,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která bzučíc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snaží se prorazit hlavou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okenní sklo. 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dirty="0">
                <a:solidFill>
                  <a:srgbClr val="FFFFFF"/>
                </a:solidFill>
              </a:rPr>
              <a:t>Holub, Miroslav: Parádní pokoj čili Výklad básně.</a:t>
            </a:r>
            <a:br>
              <a:rPr lang="cs-CZ" sz="1800" dirty="0"/>
            </a:b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cs-CZ" sz="1800" i="1" dirty="0">
                <a:solidFill>
                  <a:srgbClr val="FFFFFF"/>
                </a:solidFill>
              </a:rPr>
              <a:t>Čti báseň jako vyjádření  podstatného vztahu k nějakému problému, který se dotýká člověka a / nebo jeho vztahu k univerzu </a:t>
            </a:r>
            <a:r>
              <a:rPr lang="cs-CZ" sz="1800" dirty="0">
                <a:solidFill>
                  <a:srgbClr val="FFFFFF"/>
                </a:solidFill>
              </a:rPr>
              <a:t>(</a:t>
            </a:r>
            <a:r>
              <a:rPr lang="cs-CZ" sz="1800" dirty="0" err="1">
                <a:solidFill>
                  <a:srgbClr val="FFFFFF"/>
                </a:solidFill>
              </a:rPr>
              <a:t>Culler</a:t>
            </a:r>
            <a:r>
              <a:rPr lang="cs-CZ" sz="1800" dirty="0">
                <a:solidFill>
                  <a:srgbClr val="FFFFFF"/>
                </a:solidFill>
              </a:rPr>
              <a:t>, 1975: 115 – srov. </a:t>
            </a:r>
            <a:r>
              <a:rPr lang="cs-CZ" sz="1800" i="1" dirty="0" err="1">
                <a:solidFill>
                  <a:srgbClr val="FFFFFF"/>
                </a:solidFill>
              </a:rPr>
              <a:t>the</a:t>
            </a:r>
            <a:r>
              <a:rPr lang="cs-CZ" sz="1800" i="1" dirty="0">
                <a:solidFill>
                  <a:srgbClr val="FFFFFF"/>
                </a:solidFill>
              </a:rPr>
              <a:t> rule </a:t>
            </a:r>
            <a:r>
              <a:rPr lang="cs-CZ" sz="1800" i="1" dirty="0" err="1">
                <a:solidFill>
                  <a:srgbClr val="FFFFFF"/>
                </a:solidFill>
              </a:rPr>
              <a:t>of</a:t>
            </a:r>
            <a:r>
              <a:rPr lang="cs-CZ" sz="1800" i="1" dirty="0">
                <a:solidFill>
                  <a:srgbClr val="FFFFFF"/>
                </a:solidFill>
              </a:rPr>
              <a:t> </a:t>
            </a:r>
            <a:r>
              <a:rPr lang="cs-CZ" sz="1800" i="1" dirty="0" err="1">
                <a:solidFill>
                  <a:srgbClr val="FFFFFF"/>
                </a:solidFill>
              </a:rPr>
              <a:t>significance</a:t>
            </a:r>
            <a:r>
              <a:rPr lang="cs-CZ" sz="1800" dirty="0">
                <a:solidFill>
                  <a:srgbClr val="FFFFFF"/>
                </a:solidFill>
              </a:rPr>
              <a:t>) </a:t>
            </a:r>
            <a:br>
              <a:rPr lang="cs-CZ" sz="1800" dirty="0">
                <a:solidFill>
                  <a:srgbClr val="FFFFFF"/>
                </a:solidFill>
              </a:rPr>
            </a:br>
            <a:br>
              <a:rPr lang="cs-CZ" sz="1800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cs-CZ" sz="1800" i="1" dirty="0">
                <a:solidFill>
                  <a:srgbClr val="FFFFFF"/>
                </a:solidFill>
              </a:rPr>
              <a:t>Předmětem poetiky jsou konkrétní zákonitosti, které se objevují v literárních textech a které určují specifické účinky (</a:t>
            </a:r>
            <a:r>
              <a:rPr lang="cs-CZ" sz="1800" i="1" dirty="0" err="1">
                <a:solidFill>
                  <a:srgbClr val="FFFFFF"/>
                </a:solidFill>
              </a:rPr>
              <a:t>effects</a:t>
            </a:r>
            <a:r>
              <a:rPr lang="cs-CZ" sz="1800" i="1" dirty="0">
                <a:solidFill>
                  <a:srgbClr val="FFFFFF"/>
                </a:solidFill>
              </a:rPr>
              <a:t>) poezie; a konečně analýza lidské schopnosti vytvářet poetické struktury a rozumět jejich účinkům, která je něčím, co by se dalo nazvat </a:t>
            </a:r>
            <a:r>
              <a:rPr lang="cs-CZ" sz="1800" b="1" i="1" dirty="0">
                <a:solidFill>
                  <a:srgbClr val="FFFFFF"/>
                </a:solidFill>
              </a:rPr>
              <a:t>poetickou  / literární kompetencí </a:t>
            </a:r>
            <a:r>
              <a:rPr lang="cs-CZ" sz="1800" dirty="0">
                <a:solidFill>
                  <a:srgbClr val="FFFFFF"/>
                </a:solidFill>
              </a:rPr>
              <a:t>(</a:t>
            </a:r>
            <a:r>
              <a:rPr lang="cs-CZ" sz="1800" dirty="0" err="1">
                <a:solidFill>
                  <a:srgbClr val="FFFFFF"/>
                </a:solidFill>
              </a:rPr>
              <a:t>Bierwisch</a:t>
            </a:r>
            <a:r>
              <a:rPr lang="cs-CZ" sz="1800" dirty="0">
                <a:solidFill>
                  <a:srgbClr val="FFFFFF"/>
                </a:solidFill>
              </a:rPr>
              <a:t>, 1970: 98–99)</a:t>
            </a:r>
            <a:r>
              <a:rPr lang="cs-CZ" sz="1800" i="1" dirty="0">
                <a:solidFill>
                  <a:srgbClr val="FFFFFF"/>
                </a:solidFill>
              </a:rPr>
              <a:t> </a:t>
            </a:r>
            <a:br>
              <a:rPr lang="cs-CZ" sz="18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dirty="0">
                <a:solidFill>
                  <a:schemeClr val="bg1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endParaRPr lang="cs" sz="2000" dirty="0">
              <a:solidFill>
                <a:srgbClr val="FFFFFF"/>
              </a:solidFill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514" y="5216434"/>
            <a:ext cx="11329852" cy="1160045"/>
          </a:xfrm>
        </p:spPr>
        <p:txBody>
          <a:bodyPr rtlCol="0">
            <a:normAutofit fontScale="92500" lnSpcReduction="1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Cit. podle: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TSUR, </a:t>
            </a:r>
            <a:r>
              <a:rPr lang="cs-CZ" dirty="0" err="1">
                <a:solidFill>
                  <a:schemeClr val="bg1"/>
                </a:solidFill>
              </a:rPr>
              <a:t>Reuven</a:t>
            </a:r>
            <a:r>
              <a:rPr lang="cs-CZ" dirty="0">
                <a:solidFill>
                  <a:schemeClr val="bg1"/>
                </a:solidFill>
              </a:rPr>
              <a:t>: </a:t>
            </a:r>
            <a:r>
              <a:rPr lang="cs-CZ" dirty="0" err="1">
                <a:solidFill>
                  <a:schemeClr val="bg1"/>
                </a:solidFill>
              </a:rPr>
              <a:t>Aspects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Cognitive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Poetics</a:t>
            </a:r>
            <a:r>
              <a:rPr lang="cs-CZ" dirty="0">
                <a:solidFill>
                  <a:schemeClr val="bg1"/>
                </a:solidFill>
              </a:rPr>
              <a:t>. 2003. Dostupné na: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http://cogprints.org/3239/1/Aspects_of_Cognitive_Poeti.html</a:t>
            </a:r>
            <a:endParaRPr lang="c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5922"/>
          </a:xfrm>
        </p:spPr>
        <p:txBody>
          <a:bodyPr/>
          <a:lstStyle/>
          <a:p>
            <a:pPr algn="ctr"/>
            <a:r>
              <a:rPr lang="cs-CZ" dirty="0"/>
              <a:t>Strom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6825" y="1019175"/>
            <a:ext cx="10925175" cy="4676775"/>
          </a:xfrm>
        </p:spPr>
        <p:txBody>
          <a:bodyPr>
            <a:normAutofit fontScale="47500" lnSpcReduction="20000"/>
          </a:bodyPr>
          <a:lstStyle/>
          <a:p>
            <a:endParaRPr lang="cs-CZ" u="sng" dirty="0"/>
          </a:p>
          <a:p>
            <a:pPr marL="0" indent="0">
              <a:buNone/>
            </a:pPr>
            <a:r>
              <a:rPr lang="cs-CZ" sz="6000" b="1" dirty="0"/>
              <a:t>Strom – etymologie </a:t>
            </a:r>
            <a:endParaRPr lang="cs-CZ" sz="6000" dirty="0"/>
          </a:p>
          <a:p>
            <a:pPr lvl="0"/>
            <a:r>
              <a:rPr lang="cs-CZ" sz="6000" dirty="0"/>
              <a:t>Staročeské, české slovo</a:t>
            </a:r>
          </a:p>
          <a:p>
            <a:pPr lvl="0"/>
            <a:r>
              <a:rPr lang="cs-CZ" sz="6000" i="1" dirty="0"/>
              <a:t>Strměti</a:t>
            </a:r>
            <a:r>
              <a:rPr lang="cs-CZ" sz="6000" dirty="0"/>
              <a:t> &gt; co „strmí“ do výše &gt; strom</a:t>
            </a:r>
          </a:p>
          <a:p>
            <a:pPr lvl="0"/>
            <a:r>
              <a:rPr lang="cs-CZ" sz="6000" dirty="0"/>
              <a:t>Staročeské </a:t>
            </a:r>
            <a:r>
              <a:rPr lang="cs-CZ" sz="6000" i="1" dirty="0" err="1"/>
              <a:t>dřěvo</a:t>
            </a:r>
            <a:r>
              <a:rPr lang="cs-CZ" sz="6000" dirty="0"/>
              <a:t> &gt; </a:t>
            </a:r>
            <a:r>
              <a:rPr lang="cs-CZ" sz="6000" i="1" dirty="0" err="1"/>
              <a:t>drvo</a:t>
            </a:r>
            <a:r>
              <a:rPr lang="cs-CZ" sz="6000" i="1" dirty="0"/>
              <a:t> strom</a:t>
            </a:r>
            <a:endParaRPr lang="cs-CZ" sz="6000" dirty="0"/>
          </a:p>
          <a:p>
            <a:r>
              <a:rPr lang="cs-CZ" sz="6000" dirty="0"/>
              <a:t>Souvisí s řeckým </a:t>
            </a:r>
            <a:r>
              <a:rPr lang="cs-CZ" sz="6000" i="1" dirty="0" err="1"/>
              <a:t>dory</a:t>
            </a:r>
            <a:r>
              <a:rPr lang="cs-CZ" sz="6000" i="1" dirty="0"/>
              <a:t> </a:t>
            </a:r>
            <a:r>
              <a:rPr lang="cs-CZ" sz="6000" dirty="0"/>
              <a:t>(dřevo), </a:t>
            </a:r>
            <a:r>
              <a:rPr lang="cs-CZ" sz="6000" i="1" dirty="0" err="1"/>
              <a:t>drýs</a:t>
            </a:r>
            <a:r>
              <a:rPr lang="cs-CZ" sz="6000" dirty="0"/>
              <a:t> (strom) &gt; dryáda </a:t>
            </a:r>
          </a:p>
          <a:p>
            <a:endParaRPr lang="cs-CZ" u="sng" dirty="0">
              <a:hlinkClick r:id="rId2"/>
            </a:endParaRPr>
          </a:p>
          <a:p>
            <a:endParaRPr lang="cs-CZ" u="sng" dirty="0">
              <a:hlinkClick r:id="rId2"/>
            </a:endParaRPr>
          </a:p>
          <a:p>
            <a:r>
              <a:rPr lang="cs-CZ" sz="7000" u="sng" dirty="0">
                <a:hlinkClick r:id="rId2"/>
              </a:rPr>
              <a:t>https://www.youtube.com/watch?v=TGGRLHNDRpw</a:t>
            </a:r>
            <a:endParaRPr lang="cs-CZ" sz="7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490537"/>
            <a:ext cx="2738438" cy="27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6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137" y="548640"/>
            <a:ext cx="10711543" cy="72281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Úkol na 8. 4. – Dorota </a:t>
            </a:r>
            <a:r>
              <a:rPr lang="cs-CZ" dirty="0" err="1"/>
              <a:t>Filar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4767" y="1463040"/>
            <a:ext cx="11051176" cy="4606833"/>
          </a:xfrm>
        </p:spPr>
        <p:txBody>
          <a:bodyPr/>
          <a:lstStyle/>
          <a:p>
            <a:r>
              <a:rPr lang="cs-CZ" dirty="0"/>
              <a:t>- studie v češtině na </a:t>
            </a:r>
            <a:r>
              <a:rPr lang="cs-CZ" dirty="0" err="1"/>
              <a:t>Moodlu</a:t>
            </a:r>
            <a:endParaRPr lang="cs-CZ" dirty="0"/>
          </a:p>
          <a:p>
            <a:r>
              <a:rPr lang="cs-CZ" dirty="0"/>
              <a:t> </a:t>
            </a:r>
          </a:p>
          <a:p>
            <a:r>
              <a:rPr lang="cs-CZ" dirty="0"/>
              <a:t>Poslat do 7. 4. (cca do 14.00) na hromadný mail – </a:t>
            </a:r>
            <a:r>
              <a:rPr lang="cs-CZ" b="1" dirty="0"/>
              <a:t>stručně</a:t>
            </a:r>
            <a:r>
              <a:rPr lang="cs-CZ" dirty="0"/>
              <a:t> (ale s několika příklady) na základě prostudovaného textu:</a:t>
            </a:r>
          </a:p>
          <a:p>
            <a:r>
              <a:rPr lang="cs-CZ" dirty="0"/>
              <a:t>- déšť v českém obrazu světa: velká narace, malé narace (příp. shody – rozdíly?) / Anežka déšť v českém znakovém jazyce  (znaky)</a:t>
            </a:r>
          </a:p>
          <a:p>
            <a:r>
              <a:rPr lang="cs-CZ" dirty="0"/>
              <a:t>- najít a poslat jeden text (báseň – či jiný), kde je obsažena nějaká „malá narace“ o dešti</a:t>
            </a:r>
          </a:p>
          <a:p>
            <a:endParaRPr lang="cs-CZ" dirty="0"/>
          </a:p>
          <a:p>
            <a:r>
              <a:rPr lang="cs-CZ" dirty="0"/>
              <a:t>Přečíst Anežčin text + poznámky poslat na hromadný mail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5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C78EE-D4C0-4BCA-948D-B231E20F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286604"/>
            <a:ext cx="10580914" cy="1071934"/>
          </a:xfrm>
        </p:spPr>
        <p:txBody>
          <a:bodyPr/>
          <a:lstStyle/>
          <a:p>
            <a:r>
              <a:rPr lang="cs-CZ" dirty="0"/>
              <a:t>Program 8. 4. – „videokonference“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C413AC-647F-4C70-A2C4-85E0D0309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706881"/>
            <a:ext cx="11103429" cy="44587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I.</a:t>
            </a:r>
          </a:p>
          <a:p>
            <a:r>
              <a:rPr lang="cs-CZ" dirty="0"/>
              <a:t>1) Ondřej – OKNO (konotace)</a:t>
            </a:r>
          </a:p>
          <a:p>
            <a:r>
              <a:rPr lang="cs-CZ" dirty="0"/>
              <a:t>2) Anežka – STROM (konotace): čeština a český znakový jazyk</a:t>
            </a:r>
          </a:p>
          <a:p>
            <a:r>
              <a:rPr lang="cs-CZ" dirty="0"/>
              <a:t>3) Albert – koncepce referátu (viz zaslaný podklad)</a:t>
            </a:r>
          </a:p>
          <a:p>
            <a:r>
              <a:rPr lang="cs-CZ" dirty="0"/>
              <a:t>II. </a:t>
            </a:r>
          </a:p>
          <a:p>
            <a:r>
              <a:rPr lang="cs-CZ" dirty="0"/>
              <a:t>1) Zeď a zdi: konotační potenciál na základě jazykových údajů a konotace u V. Holana (srov. slidy 18 a 19 a další texty  ze stejnojmenné sbírky)</a:t>
            </a:r>
          </a:p>
          <a:p>
            <a:r>
              <a:rPr lang="cs-CZ" dirty="0"/>
              <a:t>2) Narativní koncepce významu; jazykový obraz světa a význam jako „velká“ a „malá“ narace (Text Doroty </a:t>
            </a:r>
            <a:r>
              <a:rPr lang="cs-CZ" dirty="0" err="1"/>
              <a:t>Filar</a:t>
            </a:r>
            <a:r>
              <a:rPr lang="cs-CZ" dirty="0"/>
              <a:t>)</a:t>
            </a:r>
          </a:p>
          <a:p>
            <a:r>
              <a:rPr lang="cs-CZ" dirty="0"/>
              <a:t>Déšť  v češtině: na příkladu jazyka a textů (viz předem zaslané úkoly)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D7D743-2AB3-4AD0-9175-4E65451D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12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447BA-B658-42C9-8D2D-733853BB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97" y="286604"/>
            <a:ext cx="11064829" cy="127858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Úkol  na 15. 4. - prostudovat text:</a:t>
            </a:r>
            <a:br>
              <a:rPr lang="cs-CZ" sz="3200" dirty="0"/>
            </a:br>
            <a:r>
              <a:rPr lang="cs-CZ" sz="3200" dirty="0"/>
              <a:t>TSUR, </a:t>
            </a:r>
            <a:r>
              <a:rPr lang="cs-CZ" sz="3200" dirty="0" err="1"/>
              <a:t>Reuven</a:t>
            </a:r>
            <a:r>
              <a:rPr lang="cs-CZ" sz="3200" dirty="0"/>
              <a:t>: </a:t>
            </a:r>
            <a:r>
              <a:rPr lang="cs-CZ" sz="3200" dirty="0" err="1"/>
              <a:t>Aspects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Cognitive</a:t>
            </a:r>
            <a:r>
              <a:rPr lang="cs-CZ" sz="3200" dirty="0"/>
              <a:t> </a:t>
            </a:r>
            <a:r>
              <a:rPr lang="cs-CZ" sz="3200" dirty="0" err="1"/>
              <a:t>Poetics</a:t>
            </a:r>
            <a:r>
              <a:rPr lang="cs-CZ" sz="3200" dirty="0"/>
              <a:t>. 2003.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0D3487-E07D-4DC1-B12A-35304B383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4" y="1565189"/>
            <a:ext cx="11725502" cy="4626606"/>
          </a:xfrm>
        </p:spPr>
        <p:txBody>
          <a:bodyPr>
            <a:normAutofit fontScale="92500" lnSpcReduction="20000"/>
          </a:bodyPr>
          <a:lstStyle/>
          <a:p>
            <a:r>
              <a:rPr lang="cs-CZ" sz="2000" spc="-50" dirty="0"/>
              <a:t>Dostupné na:</a:t>
            </a:r>
            <a:br>
              <a:rPr lang="cs-CZ" sz="2000" spc="-50" dirty="0"/>
            </a:br>
            <a:r>
              <a:rPr lang="cs-CZ" sz="2000" spc="-5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http://cogprints.org/3239/1/Aspects_of_Cognitive_Poeti.html</a:t>
            </a:r>
            <a:endParaRPr lang="cs-CZ" sz="2000" spc="-50" dirty="0"/>
          </a:p>
          <a:p>
            <a:r>
              <a:rPr lang="cs-CZ" sz="2000" spc="-50" dirty="0"/>
              <a:t>- do 14. 4. (cca do 14.00) poslat</a:t>
            </a:r>
          </a:p>
          <a:p>
            <a:r>
              <a:rPr lang="cs-CZ" sz="2000" spc="-50" dirty="0"/>
              <a:t>- prostudovat: úvodní část (bez názvu) + části </a:t>
            </a:r>
            <a:r>
              <a:rPr lang="cs-CZ" sz="2000" b="1" dirty="0" err="1"/>
              <a:t>Poetry</a:t>
            </a:r>
            <a:r>
              <a:rPr lang="cs-CZ" sz="2000" b="1" dirty="0"/>
              <a:t> and </a:t>
            </a:r>
            <a:r>
              <a:rPr lang="cs-CZ" sz="2000" b="1" dirty="0" err="1"/>
              <a:t>Emotional</a:t>
            </a:r>
            <a:r>
              <a:rPr lang="cs-CZ" sz="2000" b="1" dirty="0"/>
              <a:t> </a:t>
            </a:r>
            <a:r>
              <a:rPr lang="cs-CZ" sz="2000" b="1" dirty="0" err="1"/>
              <a:t>Qualities</a:t>
            </a:r>
            <a:r>
              <a:rPr lang="cs-CZ" sz="2000" b="1" dirty="0"/>
              <a:t>, </a:t>
            </a:r>
            <a:r>
              <a:rPr lang="en-US" sz="2000" b="1" dirty="0"/>
              <a:t>Decision Style</a:t>
            </a:r>
            <a:r>
              <a:rPr lang="cs-CZ" sz="2000" b="1" dirty="0"/>
              <a:t>, </a:t>
            </a:r>
            <a:r>
              <a:rPr lang="cs-CZ" sz="2000" b="1" dirty="0" err="1"/>
              <a:t>Sensuous</a:t>
            </a:r>
            <a:r>
              <a:rPr lang="cs-CZ" sz="2000" b="1" dirty="0"/>
              <a:t> </a:t>
            </a:r>
            <a:r>
              <a:rPr lang="cs-CZ" sz="2000" b="1" dirty="0" err="1"/>
              <a:t>Metaphors</a:t>
            </a:r>
            <a:r>
              <a:rPr lang="cs-CZ" sz="2000" b="1" dirty="0"/>
              <a:t> and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Grotesque</a:t>
            </a:r>
            <a:r>
              <a:rPr lang="cs-CZ" sz="2000" b="1" dirty="0"/>
              <a:t>, </a:t>
            </a:r>
            <a:r>
              <a:rPr lang="en-US" sz="2000" b="1" dirty="0"/>
              <a:t>Poetry and Altered States of Consciousness</a:t>
            </a:r>
            <a:r>
              <a:rPr lang="cs-CZ" sz="2000" b="1" dirty="0"/>
              <a:t> (zhruba polovina studie)</a:t>
            </a:r>
          </a:p>
          <a:p>
            <a:endParaRPr lang="cs-CZ" sz="2000" b="1" dirty="0"/>
          </a:p>
          <a:p>
            <a:r>
              <a:rPr lang="cs-CZ" sz="2000" dirty="0"/>
              <a:t>A)  stručný konspekt ke každé části (pokus o české formulace)</a:t>
            </a:r>
          </a:p>
          <a:p>
            <a:r>
              <a:rPr lang="cs-CZ" sz="2000" dirty="0"/>
              <a:t>B) podle Vás nejzajímavější (nejpodnětnější) myšlenky </a:t>
            </a:r>
          </a:p>
          <a:p>
            <a:endParaRPr lang="en-US" sz="2000" dirty="0"/>
          </a:p>
          <a:p>
            <a:r>
              <a:rPr lang="cs-CZ" sz="1700" dirty="0" err="1"/>
              <a:t>Reuven</a:t>
            </a:r>
            <a:r>
              <a:rPr lang="cs-CZ" sz="1700" dirty="0"/>
              <a:t> </a:t>
            </a:r>
            <a:r>
              <a:rPr lang="cs-CZ" sz="1700" dirty="0" err="1"/>
              <a:t>Tsur</a:t>
            </a:r>
            <a:r>
              <a:rPr lang="cs-CZ" sz="1700" dirty="0"/>
              <a:t>: </a:t>
            </a:r>
            <a:r>
              <a:rPr lang="cs-CZ" sz="1700" dirty="0" err="1"/>
              <a:t>Aspects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Cognitive</a:t>
            </a:r>
            <a:r>
              <a:rPr lang="cs-CZ" sz="1700" dirty="0"/>
              <a:t> </a:t>
            </a:r>
            <a:r>
              <a:rPr lang="cs-CZ" sz="1700" dirty="0" err="1"/>
              <a:t>Poetics</a:t>
            </a:r>
            <a:r>
              <a:rPr lang="cs-CZ" sz="1700" dirty="0"/>
              <a:t>. In: </a:t>
            </a:r>
            <a:r>
              <a:rPr lang="cs-CZ" sz="1700" dirty="0" err="1"/>
              <a:t>Cognitive</a:t>
            </a:r>
            <a:r>
              <a:rPr lang="cs-CZ" sz="1700" dirty="0"/>
              <a:t> </a:t>
            </a:r>
            <a:r>
              <a:rPr lang="cs-CZ" sz="1700" dirty="0" err="1"/>
              <a:t>Stylistics</a:t>
            </a:r>
            <a:r>
              <a:rPr lang="cs-CZ" sz="1700" dirty="0"/>
              <a:t>. </a:t>
            </a:r>
          </a:p>
          <a:p>
            <a:r>
              <a:rPr lang="cs-CZ" sz="1700" dirty="0" err="1"/>
              <a:t>language</a:t>
            </a:r>
            <a:r>
              <a:rPr lang="cs-CZ" sz="1700" dirty="0"/>
              <a:t> and </a:t>
            </a:r>
            <a:r>
              <a:rPr lang="cs-CZ" sz="1700" dirty="0" err="1"/>
              <a:t>cognition</a:t>
            </a:r>
            <a:r>
              <a:rPr lang="cs-CZ" sz="1700" dirty="0"/>
              <a:t> in text </a:t>
            </a:r>
            <a:r>
              <a:rPr lang="cs-CZ" sz="1700" dirty="0" err="1"/>
              <a:t>analysis</a:t>
            </a:r>
            <a:r>
              <a:rPr lang="cs-CZ" sz="1700" dirty="0"/>
              <a:t>. </a:t>
            </a:r>
            <a:r>
              <a:rPr lang="cs-CZ" sz="1700" dirty="0" err="1"/>
              <a:t>Eds</a:t>
            </a:r>
            <a:r>
              <a:rPr lang="cs-CZ" sz="1700" dirty="0"/>
              <a:t>. Elena </a:t>
            </a:r>
            <a:r>
              <a:rPr lang="cs-CZ" sz="1700" dirty="0" err="1"/>
              <a:t>Semino</a:t>
            </a:r>
            <a:r>
              <a:rPr lang="cs-CZ" sz="1700" dirty="0"/>
              <a:t>, Jonathan </a:t>
            </a:r>
            <a:r>
              <a:rPr lang="cs-CZ" sz="1700" dirty="0" err="1"/>
              <a:t>Culpeper</a:t>
            </a:r>
            <a:r>
              <a:rPr lang="cs-CZ" sz="1700" dirty="0"/>
              <a:t>. Amsterdam:  John </a:t>
            </a:r>
            <a:r>
              <a:rPr lang="cs-CZ" sz="1700" dirty="0" err="1"/>
              <a:t>Benjamins</a:t>
            </a:r>
            <a:r>
              <a:rPr lang="cs-CZ" sz="1700" dirty="0"/>
              <a:t>, 2003, s. 279–318.</a:t>
            </a:r>
          </a:p>
          <a:p>
            <a:endParaRPr lang="cs-CZ" sz="2000" spc="-50" dirty="0"/>
          </a:p>
          <a:p>
            <a:endParaRPr lang="cs-CZ" sz="2000" spc="-5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D106BB-5DB9-4D52-8268-E93A6C35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481" y="3105968"/>
            <a:ext cx="1482008" cy="23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2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7A7F3-A213-48C2-8A99-65FA37E08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5" y="286603"/>
            <a:ext cx="10572206" cy="958723"/>
          </a:xfrm>
        </p:spPr>
        <p:txBody>
          <a:bodyPr/>
          <a:lstStyle/>
          <a:p>
            <a:r>
              <a:rPr lang="cs-CZ" dirty="0"/>
              <a:t>Další program semináře: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21BC6-2673-4115-AE04-F324D9258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90" y="1515290"/>
            <a:ext cx="11713029" cy="4931547"/>
          </a:xfrm>
        </p:spPr>
        <p:txBody>
          <a:bodyPr/>
          <a:lstStyle/>
          <a:p>
            <a:r>
              <a:rPr lang="cs-CZ" dirty="0"/>
              <a:t>Dvě linie: </a:t>
            </a:r>
          </a:p>
          <a:p>
            <a:r>
              <a:rPr lang="cs-CZ" dirty="0"/>
              <a:t>I. Vlastní práce na vybraných tématech</a:t>
            </a:r>
          </a:p>
          <a:p>
            <a:r>
              <a:rPr lang="cs-CZ" dirty="0"/>
              <a:t>II.  Společná práce</a:t>
            </a:r>
          </a:p>
          <a:p>
            <a:endParaRPr lang="cs-CZ" dirty="0"/>
          </a:p>
          <a:p>
            <a:r>
              <a:rPr lang="cs-CZ" dirty="0"/>
              <a:t>15. 4.  </a:t>
            </a:r>
          </a:p>
          <a:p>
            <a:r>
              <a:rPr lang="cs-CZ" dirty="0"/>
              <a:t>A) </a:t>
            </a:r>
            <a:r>
              <a:rPr lang="cs-CZ" dirty="0" err="1"/>
              <a:t>Reuven</a:t>
            </a:r>
            <a:r>
              <a:rPr lang="cs-CZ" dirty="0"/>
              <a:t> </a:t>
            </a:r>
            <a:r>
              <a:rPr lang="cs-CZ" dirty="0" err="1"/>
              <a:t>Tsur</a:t>
            </a:r>
            <a:r>
              <a:rPr lang="cs-CZ" dirty="0"/>
              <a:t> – viz předchozí slide</a:t>
            </a:r>
          </a:p>
          <a:p>
            <a:r>
              <a:rPr lang="cs-CZ" dirty="0"/>
              <a:t>B) Margaret </a:t>
            </a:r>
            <a:r>
              <a:rPr lang="cs-CZ" dirty="0" err="1"/>
              <a:t>Freeman</a:t>
            </a:r>
            <a:r>
              <a:rPr lang="cs-CZ" dirty="0"/>
              <a:t> – </a:t>
            </a:r>
            <a:r>
              <a:rPr lang="cs-CZ" i="1" dirty="0" err="1"/>
              <a:t>Poetic</a:t>
            </a:r>
            <a:r>
              <a:rPr lang="cs-CZ" i="1" dirty="0"/>
              <a:t> </a:t>
            </a:r>
            <a:r>
              <a:rPr lang="cs-CZ" i="1" dirty="0" err="1"/>
              <a:t>Iconicity</a:t>
            </a:r>
            <a:r>
              <a:rPr lang="cs-CZ" i="1" dirty="0"/>
              <a:t> </a:t>
            </a:r>
            <a:r>
              <a:rPr lang="cs-CZ" dirty="0"/>
              <a:t>(viz dříve) + básně Oprava zdi a O čirém bytí (slidy 3 – 6 aj.)</a:t>
            </a:r>
          </a:p>
          <a:p>
            <a:r>
              <a:rPr lang="cs-CZ" dirty="0"/>
              <a:t>C) básně M. Holuba </a:t>
            </a:r>
            <a:r>
              <a:rPr lang="cs-CZ" i="1" dirty="0"/>
              <a:t>Husy</a:t>
            </a:r>
            <a:r>
              <a:rPr lang="cs-CZ" dirty="0"/>
              <a:t> a </a:t>
            </a:r>
            <a:r>
              <a:rPr lang="cs-CZ" i="1" dirty="0"/>
              <a:t>Parádní pokoj </a:t>
            </a:r>
            <a:r>
              <a:rPr lang="cs-CZ" dirty="0"/>
              <a:t>(interpretace na základě dosud probraných témat)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2D06DE-B47C-4131-A054-16F4B95A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77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D9847D-C64F-4854-8BF7-0EA18F253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261257"/>
            <a:ext cx="11652068" cy="591312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22. 4.</a:t>
            </a:r>
          </a:p>
          <a:p>
            <a:r>
              <a:rPr lang="cs-CZ" dirty="0"/>
              <a:t>I. K vlastním referátům</a:t>
            </a:r>
          </a:p>
          <a:p>
            <a:r>
              <a:rPr lang="cs-CZ" dirty="0"/>
              <a:t>II. Božena Němcová: stereotypový obraz (struktura konotací) na základě poezie F. Halase (Naše paní Božena Němcová), J. Seiferta (Vějíř Boženy Němcové, Píseň o Viktorce) a J. Koláře (báseň Máš v balíku, výtvarné koláže)</a:t>
            </a:r>
          </a:p>
          <a:p>
            <a:r>
              <a:rPr lang="cs-CZ" dirty="0"/>
              <a:t>(viz </a:t>
            </a:r>
            <a:r>
              <a:rPr lang="cs-CZ" dirty="0" err="1"/>
              <a:t>Moodle</a:t>
            </a:r>
            <a:r>
              <a:rPr lang="cs-CZ" dirty="0"/>
              <a:t> + vlastní zdroje)</a:t>
            </a:r>
          </a:p>
          <a:p>
            <a:endParaRPr lang="cs-CZ" dirty="0"/>
          </a:p>
          <a:p>
            <a:r>
              <a:rPr lang="cs-CZ" b="1" dirty="0"/>
              <a:t>29. 4.</a:t>
            </a:r>
          </a:p>
          <a:p>
            <a:r>
              <a:rPr lang="cs-CZ" dirty="0"/>
              <a:t>I. K vlastní referátům</a:t>
            </a:r>
          </a:p>
          <a:p>
            <a:r>
              <a:rPr lang="cs-CZ" dirty="0"/>
              <a:t>II. Konceptuální integrace, mentální prostory, </a:t>
            </a:r>
            <a:r>
              <a:rPr lang="cs-CZ" dirty="0" err="1"/>
              <a:t>blendy</a:t>
            </a:r>
            <a:r>
              <a:rPr lang="cs-CZ" dirty="0"/>
              <a:t> (pojmové mísení, sjednocení, splynutí)</a:t>
            </a:r>
          </a:p>
          <a:p>
            <a:r>
              <a:rPr lang="cs-CZ" dirty="0"/>
              <a:t>A) Teorie – D. </a:t>
            </a:r>
            <a:r>
              <a:rPr lang="cs-CZ" dirty="0" err="1"/>
              <a:t>Danaher</a:t>
            </a:r>
            <a:r>
              <a:rPr lang="cs-CZ" dirty="0"/>
              <a:t>: Konceptuální integrace (NESČ)  - viz heslo: </a:t>
            </a:r>
            <a:r>
              <a:rPr lang="cs-CZ" dirty="0">
                <a:hlinkClick r:id="rId2"/>
              </a:rPr>
              <a:t>https://www.czechency.org/slovnik/KONCEPTU%C3%81LN%C3%8D%20INTEGRACE</a:t>
            </a:r>
            <a:endParaRPr lang="cs-CZ" dirty="0"/>
          </a:p>
          <a:p>
            <a:r>
              <a:rPr lang="cs-CZ" dirty="0"/>
              <a:t>               - El-</a:t>
            </a:r>
            <a:r>
              <a:rPr lang="cs-CZ" dirty="0" err="1"/>
              <a:t>Dunia</a:t>
            </a:r>
            <a:r>
              <a:rPr lang="cs-CZ" dirty="0"/>
              <a:t>, Z. Poznání v povídce Jana Kameníka Popelčin odkaz. </a:t>
            </a:r>
            <a:r>
              <a:rPr lang="cs-CZ" i="1" dirty="0"/>
              <a:t>Slovo a smysl</a:t>
            </a:r>
            <a:r>
              <a:rPr lang="cs-CZ" dirty="0"/>
              <a:t> 8, 2007, 155–165.</a:t>
            </a:r>
          </a:p>
          <a:p>
            <a:r>
              <a:rPr lang="cs-CZ" dirty="0"/>
              <a:t>B) Texty: Jan Kameník: Povídky (Popelčin odkaz; Pták)</a:t>
            </a:r>
          </a:p>
          <a:p>
            <a:r>
              <a:rPr lang="cs-CZ" dirty="0"/>
              <a:t>(texty na </a:t>
            </a:r>
            <a:r>
              <a:rPr lang="cs-CZ" dirty="0" err="1"/>
              <a:t>Moodlu</a:t>
            </a:r>
            <a:r>
              <a:rPr lang="cs-CZ" dirty="0"/>
              <a:t>, kurz Lingvistika a umělecký text)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5F81A0-2D6D-4E54-A0F2-BFC40EDD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8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AA139-1F7C-4E65-A838-88EE51C8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286603"/>
            <a:ext cx="10589623" cy="99355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Květnové semináře a podmínky atestace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4C7D8C-2983-4388-81C3-5E7C95939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1480457"/>
            <a:ext cx="11295017" cy="496638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- dokončení předchozích témat </a:t>
            </a:r>
          </a:p>
          <a:p>
            <a:r>
              <a:rPr lang="cs-CZ" dirty="0"/>
              <a:t>- vlastní závěrečná vystoupení (resp. debaty o poslaných textech)</a:t>
            </a:r>
          </a:p>
          <a:p>
            <a:endParaRPr lang="cs-CZ" dirty="0"/>
          </a:p>
          <a:p>
            <a:r>
              <a:rPr lang="cs-CZ" b="1" dirty="0"/>
              <a:t>Podmínky atestace: </a:t>
            </a:r>
          </a:p>
          <a:p>
            <a:r>
              <a:rPr lang="cs-CZ" dirty="0"/>
              <a:t>- průběžná práce v semináři (příp. dodatečně zaslané úkoly)</a:t>
            </a:r>
          </a:p>
          <a:p>
            <a:r>
              <a:rPr lang="cs-CZ" dirty="0"/>
              <a:t>- koherentní výstup podle dohody – lze probrat možnosti:</a:t>
            </a:r>
          </a:p>
          <a:p>
            <a:endParaRPr lang="cs-CZ" dirty="0"/>
          </a:p>
          <a:p>
            <a:r>
              <a:rPr lang="cs-CZ" dirty="0"/>
              <a:t>A) poster</a:t>
            </a:r>
          </a:p>
          <a:p>
            <a:r>
              <a:rPr lang="cs-CZ" dirty="0"/>
              <a:t>B) stať </a:t>
            </a:r>
          </a:p>
          <a:p>
            <a:r>
              <a:rPr lang="cs-CZ" dirty="0"/>
              <a:t>(Lze dále využít – bakalářská či jiná práce, publikace, příp. soutěž Student a věda apod.)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3AABAE-4194-4FE5-9B28-C2DAC984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44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588850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Margaret H. </a:t>
            </a:r>
            <a:r>
              <a:rPr lang="cs-CZ" sz="3200" dirty="0" err="1"/>
              <a:t>Freeman</a:t>
            </a:r>
            <a:r>
              <a:rPr lang="cs-CZ" sz="3200" dirty="0"/>
              <a:t>: </a:t>
            </a:r>
            <a:br>
              <a:rPr lang="cs-CZ" sz="3200" dirty="0"/>
            </a:b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Fall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Wall </a:t>
            </a:r>
            <a:r>
              <a:rPr lang="cs-CZ" sz="3200" dirty="0" err="1"/>
              <a:t>between</a:t>
            </a:r>
            <a:r>
              <a:rPr lang="cs-CZ" sz="3200" dirty="0"/>
              <a:t> </a:t>
            </a:r>
            <a:r>
              <a:rPr lang="cs-CZ" sz="3200" dirty="0" err="1"/>
              <a:t>Literary</a:t>
            </a:r>
            <a:r>
              <a:rPr lang="cs-CZ" sz="3200" dirty="0"/>
              <a:t> </a:t>
            </a:r>
            <a:r>
              <a:rPr lang="cs-CZ" sz="3200" dirty="0" err="1"/>
              <a:t>Studies</a:t>
            </a:r>
            <a:r>
              <a:rPr lang="cs-CZ" sz="3200" dirty="0"/>
              <a:t> and </a:t>
            </a:r>
            <a:r>
              <a:rPr lang="cs-CZ" sz="3200" dirty="0" err="1"/>
              <a:t>Linguistics</a:t>
            </a:r>
            <a:r>
              <a:rPr lang="cs-CZ" sz="3200" dirty="0"/>
              <a:t>: </a:t>
            </a:r>
            <a:r>
              <a:rPr lang="cs-CZ" sz="3200" dirty="0" err="1"/>
              <a:t>Cognitive</a:t>
            </a:r>
            <a:r>
              <a:rPr lang="cs-CZ" sz="3200" dirty="0"/>
              <a:t> </a:t>
            </a:r>
            <a:r>
              <a:rPr lang="cs-CZ" sz="3200" dirty="0" err="1"/>
              <a:t>Poetics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69FB7D4F-108C-4BAC-A434-2272E04EB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50099"/>
            <a:ext cx="6400800" cy="165151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cs-CZ" dirty="0"/>
              <a:t>Janus – dvě tváře, Obrácené </a:t>
            </a:r>
          </a:p>
          <a:p>
            <a:pPr>
              <a:lnSpc>
                <a:spcPct val="130000"/>
              </a:lnSpc>
            </a:pPr>
            <a:r>
              <a:rPr lang="cs-CZ" dirty="0"/>
              <a:t>1) k </a:t>
            </a:r>
            <a:r>
              <a:rPr lang="cs-CZ" dirty="0" err="1"/>
              <a:t>textU</a:t>
            </a:r>
            <a:r>
              <a:rPr lang="cs-CZ" dirty="0"/>
              <a:t> (struktury)</a:t>
            </a:r>
          </a:p>
          <a:p>
            <a:pPr>
              <a:lnSpc>
                <a:spcPct val="130000"/>
              </a:lnSpc>
            </a:pPr>
            <a:r>
              <a:rPr lang="cs-CZ" dirty="0"/>
              <a:t>2) K Mysli (efekty – na základě kognitivní výbavy)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00100" y="3760237"/>
            <a:ext cx="4936915" cy="2421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Robert </a:t>
            </a:r>
            <a:r>
              <a:rPr lang="cs-CZ" dirty="0" err="1"/>
              <a:t>Frost</a:t>
            </a:r>
            <a:r>
              <a:rPr lang="cs-CZ" dirty="0"/>
              <a:t>: </a:t>
            </a:r>
            <a:r>
              <a:rPr lang="cs-CZ" dirty="0" err="1"/>
              <a:t>Mending</a:t>
            </a:r>
            <a:r>
              <a:rPr lang="cs-CZ" dirty="0"/>
              <a:t> Wall</a:t>
            </a:r>
          </a:p>
          <a:p>
            <a:r>
              <a:rPr lang="cs-CZ" dirty="0" err="1"/>
              <a:t>Factive</a:t>
            </a:r>
            <a:r>
              <a:rPr lang="cs-CZ" dirty="0"/>
              <a:t> / </a:t>
            </a:r>
            <a:r>
              <a:rPr lang="cs-CZ" dirty="0" err="1"/>
              <a:t>fictive</a:t>
            </a:r>
            <a:endParaRPr lang="cs-CZ" dirty="0"/>
          </a:p>
          <a:p>
            <a:r>
              <a:rPr lang="cs-CZ" dirty="0"/>
              <a:t>Ikonicita – </a:t>
            </a:r>
            <a:r>
              <a:rPr lang="cs-CZ" dirty="0" err="1"/>
              <a:t>metaforicita</a:t>
            </a:r>
            <a:endParaRPr lang="cs-CZ" dirty="0"/>
          </a:p>
          <a:p>
            <a:r>
              <a:rPr lang="cs-CZ" dirty="0"/>
              <a:t>„otvory ve zdi“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2FBC93C-F287-4767-B082-31F49773C8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79675" y="2015553"/>
            <a:ext cx="3912225" cy="3853542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D01282-382C-4BEC-BF1E-B43C436AE95C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39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B7AD09-D190-45D5-B3C2-66AC1D417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1076325"/>
            <a:ext cx="11528516" cy="5164053"/>
          </a:xfrm>
        </p:spPr>
        <p:txBody>
          <a:bodyPr>
            <a:normAutofit fontScale="77500" lnSpcReduction="20000"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2400" dirty="0"/>
              <a:t>ikonicita; báseň jako ikon reality</a:t>
            </a:r>
          </a:p>
          <a:p>
            <a:r>
              <a:rPr lang="cs-CZ" sz="2400" dirty="0"/>
              <a:t>•poezie ↔ realita; „axiom, že realita existuje“</a:t>
            </a:r>
          </a:p>
          <a:p>
            <a:r>
              <a:rPr lang="cs-CZ" sz="2400" dirty="0"/>
              <a:t>•Ch. S. </a:t>
            </a:r>
            <a:r>
              <a:rPr lang="cs-CZ" sz="2400" dirty="0" err="1"/>
              <a:t>Peirce</a:t>
            </a:r>
            <a:r>
              <a:rPr lang="cs-CZ" sz="2400" dirty="0"/>
              <a:t>: ikon – index – symbol: ikon má nejblíže ke konkrétní smyslové zkušenosti (?)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2400" dirty="0"/>
              <a:t>M. </a:t>
            </a:r>
            <a:r>
              <a:rPr lang="cs-CZ" sz="2400" dirty="0" err="1"/>
              <a:t>Merleau</a:t>
            </a:r>
            <a:r>
              <a:rPr lang="cs-CZ" sz="2400" dirty="0"/>
              <a:t>-Ponty: „viditelné a neviditelné“ (</a:t>
            </a:r>
            <a:r>
              <a:rPr lang="cs-CZ" sz="2400" dirty="0" err="1"/>
              <a:t>prekategoriální</a:t>
            </a:r>
            <a:r>
              <a:rPr lang="cs-CZ" sz="2400" dirty="0"/>
              <a:t> bytí, skryté ve „viditelném“)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2400" dirty="0"/>
              <a:t>přítomný okamžik</a:t>
            </a:r>
          </a:p>
          <a:p>
            <a:r>
              <a:rPr lang="cs-CZ" sz="2400" dirty="0"/>
              <a:t>• </a:t>
            </a:r>
            <a:r>
              <a:rPr lang="cs-CZ" sz="2400" b="1" dirty="0"/>
              <a:t>imitace</a:t>
            </a:r>
            <a:r>
              <a:rPr lang="cs-CZ" sz="2400" dirty="0"/>
              <a:t> (</a:t>
            </a:r>
            <a:r>
              <a:rPr lang="cs-CZ" sz="2400" b="1" dirty="0"/>
              <a:t>mimeze</a:t>
            </a:r>
            <a:r>
              <a:rPr lang="cs-CZ" sz="2400" dirty="0"/>
              <a:t>)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•</a:t>
            </a:r>
            <a:r>
              <a:rPr lang="cs-CZ" sz="2400" dirty="0"/>
              <a:t> </a:t>
            </a:r>
            <a:r>
              <a:rPr lang="cs-CZ" sz="2400" b="1" dirty="0"/>
              <a:t>izomorfismus</a:t>
            </a:r>
            <a:r>
              <a:rPr lang="cs-CZ" sz="2400" dirty="0"/>
              <a:t> (uvádí do chodu princip </a:t>
            </a:r>
            <a:r>
              <a:rPr lang="cs-CZ" sz="2400" b="1" dirty="0"/>
              <a:t>analogie</a:t>
            </a:r>
            <a:r>
              <a:rPr lang="cs-CZ" sz="2400" dirty="0"/>
              <a:t>)                           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cs-CZ" sz="2400" dirty="0"/>
              <a:t> </a:t>
            </a:r>
            <a:r>
              <a:rPr lang="cs-CZ" sz="2400" b="1" dirty="0"/>
              <a:t>motivace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sz="2400" dirty="0" err="1"/>
              <a:t>Wallace</a:t>
            </a:r>
            <a:r>
              <a:rPr lang="cs-CZ" sz="2400" dirty="0"/>
              <a:t> </a:t>
            </a:r>
            <a:r>
              <a:rPr lang="cs-CZ" sz="2400" dirty="0" err="1"/>
              <a:t>Stevens</a:t>
            </a:r>
            <a:r>
              <a:rPr lang="cs-CZ" sz="2400" dirty="0"/>
              <a:t>: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Mere</a:t>
            </a:r>
            <a:r>
              <a:rPr lang="cs-CZ" sz="2400" dirty="0"/>
              <a:t> </a:t>
            </a:r>
            <a:r>
              <a:rPr lang="cs-CZ" sz="2400" dirty="0" err="1"/>
              <a:t>Being</a:t>
            </a:r>
            <a:r>
              <a:rPr lang="cs-CZ" sz="2400" dirty="0"/>
              <a:t> (O čirém bytí)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- Miroslav Holub: Husy</a:t>
            </a:r>
          </a:p>
          <a:p>
            <a:r>
              <a:rPr lang="cs-CZ" sz="2400" dirty="0"/>
              <a:t>- Miroslav Holub: Parádní pokoj čili Výklad básně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06CB78-2B2D-4A1A-B54D-CDEF3033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8358" y="286603"/>
            <a:ext cx="10257322" cy="61175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Margaret H. </a:t>
            </a:r>
            <a:r>
              <a:rPr lang="cs-CZ" sz="3200" dirty="0" err="1"/>
              <a:t>Freeman</a:t>
            </a:r>
            <a:r>
              <a:rPr lang="cs-CZ" sz="3200" dirty="0"/>
              <a:t>: </a:t>
            </a:r>
            <a:r>
              <a:rPr lang="cs-CZ" sz="3200" dirty="0" err="1"/>
              <a:t>Poetic</a:t>
            </a:r>
            <a:r>
              <a:rPr lang="cs-CZ" sz="3200" dirty="0"/>
              <a:t> </a:t>
            </a:r>
            <a:r>
              <a:rPr lang="cs-CZ" sz="3200" dirty="0" err="1"/>
              <a:t>Iconicity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69943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3368" y="286604"/>
            <a:ext cx="9872312" cy="1125102"/>
          </a:xfrm>
        </p:spPr>
        <p:txBody>
          <a:bodyPr/>
          <a:lstStyle/>
          <a:p>
            <a:r>
              <a:rPr lang="cs-CZ" sz="4800" dirty="0" err="1"/>
              <a:t>Wallace</a:t>
            </a:r>
            <a:r>
              <a:rPr lang="cs-CZ" sz="4800" dirty="0"/>
              <a:t> </a:t>
            </a:r>
            <a:r>
              <a:rPr lang="cs-CZ" sz="4800" dirty="0" err="1"/>
              <a:t>Stevens</a:t>
            </a:r>
            <a:r>
              <a:rPr lang="cs-CZ" sz="4800" dirty="0"/>
              <a:t>: </a:t>
            </a:r>
            <a:r>
              <a:rPr lang="cs-CZ" sz="4800" dirty="0" err="1"/>
              <a:t>Of</a:t>
            </a:r>
            <a:r>
              <a:rPr lang="cs-CZ" sz="4800" dirty="0"/>
              <a:t> </a:t>
            </a:r>
            <a:r>
              <a:rPr lang="cs-CZ" sz="4800" dirty="0" err="1"/>
              <a:t>Mere</a:t>
            </a:r>
            <a:r>
              <a:rPr lang="cs-CZ" sz="4800" dirty="0"/>
              <a:t> </a:t>
            </a:r>
            <a:r>
              <a:rPr lang="cs-CZ" sz="4800" dirty="0" err="1"/>
              <a:t>Being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1041" y="2120900"/>
            <a:ext cx="2492105" cy="3748088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0499" y="2308736"/>
            <a:ext cx="5141604" cy="3421503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D01282-382C-4BEC-BF1E-B43C436AE95C}" type="datetime1">
              <a:rPr lang="cs-CZ" smtClean="0"/>
              <a:t>02.04.2020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26" y="2131510"/>
            <a:ext cx="4730906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0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97305" y="385010"/>
            <a:ext cx="10651958" cy="168442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br>
              <a:rPr lang="cs-CZ" sz="4400" dirty="0"/>
            </a:br>
            <a:br>
              <a:rPr lang="cs-CZ" sz="4400" dirty="0"/>
            </a:br>
            <a:br>
              <a:rPr lang="cs-CZ" sz="4400" dirty="0"/>
            </a:br>
            <a:r>
              <a:rPr lang="cs-CZ" sz="4400" dirty="0" err="1"/>
              <a:t>Wallace</a:t>
            </a:r>
            <a:r>
              <a:rPr lang="cs-CZ" sz="4400" dirty="0"/>
              <a:t> </a:t>
            </a:r>
            <a:r>
              <a:rPr lang="cs-CZ" sz="4400" dirty="0" err="1"/>
              <a:t>Stevens</a:t>
            </a:r>
            <a:r>
              <a:rPr lang="cs-CZ" sz="4400" dirty="0"/>
              <a:t>: O čirém bytí</a:t>
            </a:r>
            <a:br>
              <a:rPr lang="cs-CZ" sz="44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C4672-1E0A-4C11-8380-E8EC1D3B4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788" y="1171074"/>
            <a:ext cx="5366085" cy="4698020"/>
          </a:xfrm>
        </p:spPr>
        <p:txBody>
          <a:bodyPr>
            <a:normAutofit fontScale="25000" lnSpcReduction="20000"/>
          </a:bodyPr>
          <a:lstStyle/>
          <a:p>
            <a:pPr indent="-72000" algn="just">
              <a:lnSpc>
                <a:spcPct val="120000"/>
              </a:lnSpc>
            </a:pPr>
            <a:endParaRPr lang="cs-CZ" sz="6200" dirty="0"/>
          </a:p>
          <a:p>
            <a:pPr marL="19440" indent="0" algn="just">
              <a:lnSpc>
                <a:spcPct val="120000"/>
              </a:lnSpc>
              <a:buNone/>
            </a:pPr>
            <a:endParaRPr lang="cs-CZ" sz="6200" dirty="0"/>
          </a:p>
          <a:p>
            <a:pPr marL="19440" indent="0" algn="just">
              <a:lnSpc>
                <a:spcPct val="140000"/>
              </a:lnSpc>
              <a:buFont typeface="Calibri" panose="020F0502020204030204" pitchFamily="34" charset="0"/>
              <a:buNone/>
            </a:pPr>
            <a:r>
              <a:rPr lang="cs-CZ" sz="8000" dirty="0"/>
              <a:t> (1) Na konci myšlení,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(2) až za poslední myšlenkou, v bronzové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(3) dálce tyčí se palma,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 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(4) pták se zlatým peřím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(5) na té palmě zpívá, není v tom lidský význam,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(6) není v tom lidský cit – cizí píseň.</a:t>
            </a:r>
          </a:p>
          <a:p>
            <a:pPr indent="-72000" algn="just">
              <a:lnSpc>
                <a:spcPct val="120000"/>
              </a:lnSpc>
            </a:pPr>
            <a:r>
              <a:rPr lang="cs-CZ" sz="6200" dirty="0"/>
              <a:t> 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649453" y="1997242"/>
            <a:ext cx="4506227" cy="3871852"/>
          </a:xfrm>
        </p:spPr>
        <p:txBody>
          <a:bodyPr/>
          <a:lstStyle/>
          <a:p>
            <a:pPr indent="-72000" algn="just">
              <a:lnSpc>
                <a:spcPct val="120000"/>
              </a:lnSpc>
            </a:pPr>
            <a:r>
              <a:rPr lang="cs-CZ" sz="2000" dirty="0"/>
              <a:t>(7) A tehdy víš, že ne rozum,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(8) činí nás šťastnými nebo nešťastnými.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(9) Pták zpívá. Peří se mu třpytí.</a:t>
            </a:r>
          </a:p>
          <a:p>
            <a:pPr marL="19440" indent="0" algn="just">
              <a:lnSpc>
                <a:spcPct val="120000"/>
              </a:lnSpc>
              <a:buNone/>
            </a:pPr>
            <a:endParaRPr lang="cs-CZ" sz="2000" dirty="0"/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(10) Palma stojí na pokraji prostoru.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(11) Zvolna se vítr pohybuje ve větvích.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(12) Ohnivě ptačí peří padá.</a:t>
            </a:r>
          </a:p>
          <a:p>
            <a:pPr indent="-72000" algn="just"/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48CCD7-0ADA-4AE3-A105-613CD796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10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0829"/>
          </a:xfrm>
        </p:spPr>
        <p:txBody>
          <a:bodyPr/>
          <a:lstStyle/>
          <a:p>
            <a:pPr algn="ctr"/>
            <a:r>
              <a:rPr lang="cs-CZ" dirty="0"/>
              <a:t>Další témata k diskusi - úkoly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58" y="1385635"/>
            <a:ext cx="4686302" cy="46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4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44905" y="112294"/>
            <a:ext cx="4748465" cy="6272463"/>
          </a:xfrm>
        </p:spPr>
        <p:txBody>
          <a:bodyPr>
            <a:noAutofit/>
          </a:bodyPr>
          <a:lstStyle/>
          <a:p>
            <a:pPr indent="-72000" algn="just">
              <a:lnSpc>
                <a:spcPct val="100000"/>
              </a:lnSpc>
            </a:pPr>
            <a:r>
              <a:rPr lang="cs-CZ" sz="2000" b="1" dirty="0"/>
              <a:t>Miroslav Holub: Husy</a:t>
            </a:r>
          </a:p>
          <a:p>
            <a:pPr indent="-72000" algn="just">
              <a:lnSpc>
                <a:spcPct val="100000"/>
              </a:lnSpc>
            </a:pPr>
            <a:endParaRPr lang="cs-CZ" sz="2000" dirty="0"/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(1) </a:t>
            </a:r>
            <a:r>
              <a:rPr lang="cs-CZ" sz="1600" dirty="0">
                <a:solidFill>
                  <a:srgbClr val="FF0000"/>
                </a:solidFill>
              </a:rPr>
              <a:t>Váhavou</a:t>
            </a:r>
            <a:r>
              <a:rPr lang="cs-CZ" sz="1600" dirty="0"/>
              <a:t> řadou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(2) mezi domečky a mechem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(3) jdou, hledajíce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(4) </a:t>
            </a:r>
            <a:r>
              <a:rPr lang="cs-CZ" sz="1600" dirty="0" err="1">
                <a:solidFill>
                  <a:srgbClr val="FF0000"/>
                </a:solidFill>
              </a:rPr>
              <a:t>nenalezitelné</a:t>
            </a:r>
            <a:r>
              <a:rPr lang="cs-CZ" sz="1600" dirty="0"/>
              <a:t>.</a:t>
            </a:r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(5) Týden co týden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(6) jedna a jedna mizí z nich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(7) a bílé peří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(8) víří v kuchyních.</a:t>
            </a:r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(9) </a:t>
            </a:r>
            <a:r>
              <a:rPr lang="cs-CZ" sz="1600" dirty="0">
                <a:solidFill>
                  <a:srgbClr val="FF0000"/>
                </a:solidFill>
              </a:rPr>
              <a:t>Váhavou</a:t>
            </a:r>
            <a:r>
              <a:rPr lang="cs-CZ" sz="1600" dirty="0"/>
              <a:t> řadou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(10) ty, které zbyly, jdou pak zpět</a:t>
            </a:r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endParaRPr lang="cs-CZ" sz="1400" dirty="0"/>
          </a:p>
          <a:p>
            <a:pPr indent="-72000" algn="just">
              <a:lnSpc>
                <a:spcPct val="100000"/>
              </a:lnSpc>
            </a:pPr>
            <a:endParaRPr lang="cs-CZ" sz="1400" dirty="0"/>
          </a:p>
          <a:p>
            <a:pPr indent="-72000" algn="just">
              <a:lnSpc>
                <a:spcPct val="100000"/>
              </a:lnSpc>
            </a:pPr>
            <a:r>
              <a:rPr lang="cs-CZ" sz="1400" dirty="0"/>
              <a:t> 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27621" y="112294"/>
            <a:ext cx="7192879" cy="6424865"/>
          </a:xfrm>
        </p:spPr>
        <p:txBody>
          <a:bodyPr>
            <a:normAutofit fontScale="25000" lnSpcReduction="20000"/>
          </a:bodyPr>
          <a:lstStyle/>
          <a:p>
            <a:pPr indent="-72000" algn="just">
              <a:lnSpc>
                <a:spcPct val="120000"/>
              </a:lnSpc>
            </a:pPr>
            <a:r>
              <a:rPr lang="cs-CZ" sz="6400" dirty="0"/>
              <a:t>(11) a prázdné místo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(12) kolébavé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(13) vedou si uprostřed.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 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(14) Týden co týden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(15) mezi domečky a mechem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(16) každá z nich </a:t>
            </a:r>
            <a:r>
              <a:rPr lang="cs-CZ" sz="6400" dirty="0">
                <a:solidFill>
                  <a:srgbClr val="FF0000"/>
                </a:solidFill>
              </a:rPr>
              <a:t>věří posledním dechem</a:t>
            </a:r>
            <a:r>
              <a:rPr lang="cs-CZ" sz="6400" dirty="0"/>
              <a:t>,</a:t>
            </a:r>
          </a:p>
          <a:p>
            <a:pPr indent="-72000" algn="just">
              <a:lnSpc>
                <a:spcPct val="120000"/>
              </a:lnSpc>
            </a:pPr>
            <a:endParaRPr lang="cs-CZ" sz="6400" dirty="0"/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(17) </a:t>
            </a:r>
            <a:r>
              <a:rPr lang="cs-CZ" sz="6400" dirty="0">
                <a:solidFill>
                  <a:srgbClr val="FF0000"/>
                </a:solidFill>
              </a:rPr>
              <a:t>tentokrát jistě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(18) něčím se změní husí svět,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(19) rozpjatým křídlem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(20) dá nám uletět.</a:t>
            </a:r>
          </a:p>
          <a:p>
            <a:pPr indent="-72000" algn="just">
              <a:lnSpc>
                <a:spcPct val="120000"/>
              </a:lnSpc>
            </a:pPr>
            <a:endParaRPr lang="cs-CZ" sz="8000" dirty="0">
              <a:solidFill>
                <a:srgbClr val="FF0000"/>
              </a:solidFill>
            </a:endParaRP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(21) Rozpjatým křídlem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(22) dá nám uletět.  </a:t>
            </a:r>
          </a:p>
          <a:p>
            <a:pPr indent="-72000" algn="just">
              <a:lnSpc>
                <a:spcPct val="120000"/>
              </a:lnSpc>
            </a:pPr>
            <a:endParaRPr lang="cs-CZ" sz="2000" dirty="0"/>
          </a:p>
          <a:p>
            <a:pPr indent="-72000" algn="just">
              <a:lnSpc>
                <a:spcPct val="140000"/>
              </a:lnSpc>
            </a:pPr>
            <a:endParaRPr lang="cs-CZ" sz="20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D01282-382C-4BEC-BF1E-B43C436AE95C}" type="datetime1">
              <a:rPr lang="cs-CZ" smtClean="0"/>
              <a:t>02.04.2020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089" y="2194490"/>
            <a:ext cx="261541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6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4295" y="585537"/>
            <a:ext cx="10281385" cy="5283555"/>
          </a:xfrm>
        </p:spPr>
        <p:txBody>
          <a:bodyPr>
            <a:normAutofit/>
          </a:bodyPr>
          <a:lstStyle/>
          <a:p>
            <a:pPr algn="ctr"/>
            <a:r>
              <a:rPr lang="cs-CZ" sz="1800" dirty="0"/>
              <a:t>PARÁDNÍ POKOJ ČILI VÝKLAD BÁSNĚ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(1) A teď mi to řekněte</a:t>
            </a:r>
          </a:p>
          <a:p>
            <a:r>
              <a:rPr lang="cs-CZ" dirty="0"/>
              <a:t>(2) jinými slovy, </a:t>
            </a:r>
          </a:p>
          <a:p>
            <a:r>
              <a:rPr lang="cs-CZ" dirty="0"/>
              <a:t>(3) říká vycpaný puštík</a:t>
            </a:r>
          </a:p>
          <a:p>
            <a:r>
              <a:rPr lang="cs-CZ" dirty="0"/>
              <a:t>(4) mouše,</a:t>
            </a:r>
          </a:p>
          <a:p>
            <a:r>
              <a:rPr lang="cs-CZ" dirty="0"/>
              <a:t>(5) která bzučíc</a:t>
            </a:r>
          </a:p>
          <a:p>
            <a:r>
              <a:rPr lang="cs-CZ" dirty="0"/>
              <a:t>(6) snaží se prorazit hlavou</a:t>
            </a:r>
          </a:p>
          <a:p>
            <a:r>
              <a:rPr lang="cs-CZ" dirty="0"/>
              <a:t>(7) okenní sklo.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02.04.2020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03886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5_TF56160789" id="{8AF6F0AA-8C72-4967-968E-D4393B06EDB9}" vid="{ACB952D6-6656-4F55-89C5-890C0D27D2F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{B2AAB3EF-B9E3-4529-BFA4-83DAD22987C5}tf56160789</Template>
  <TotalTime>0</TotalTime>
  <Words>2975</Words>
  <Application>Microsoft Office PowerPoint</Application>
  <PresentationFormat>Širokoúhlá obrazovka</PresentationFormat>
  <Paragraphs>366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Franklin Gothic Book</vt:lpstr>
      <vt:lpstr>Symbol</vt:lpstr>
      <vt:lpstr>Times New Roman</vt:lpstr>
      <vt:lpstr>1_RetrospectVTI</vt:lpstr>
      <vt:lpstr>Motiv Office</vt:lpstr>
      <vt:lpstr>Kognitivní lingvistika a kognitivní poetika</vt:lpstr>
      <vt:lpstr>     • PARÁDNÍ POKOJ ČILI VÝKLAD BÁSNĚ A teď mi to řekněte jinými slovy,  říká vycpaný puštík mouše, která bzučíc snaží se prorazit hlavou okenní sklo.  Holub, Miroslav: Parádní pokoj čili Výklad básně.  •  Čti báseň jako vyjádření  podstatného vztahu k nějakému problému, který se dotýká člověka a / nebo jeho vztahu k univerzu (Culler, 1975: 115 – srov. the rule of significance)   •  Předmětem poetiky jsou konkrétní zákonitosti, které se objevují v literárních textech a které určují specifické účinky (effects) poezie; a konečně analýza lidské schopnosti vytvářet poetické struktury a rozumět jejich účinkům, která je něčím, co by se dalo nazvat poetickou  / literární kompetencí (Bierwisch, 1970: 98–99)      </vt:lpstr>
      <vt:lpstr>  Margaret H. Freeman:  The Fall of the Wall between Literary Studies and Linguistics: Cognitive Poetics </vt:lpstr>
      <vt:lpstr>Margaret H. Freeman: Poetic Iconicity</vt:lpstr>
      <vt:lpstr>Wallace Stevens: Of Mere Being</vt:lpstr>
      <vt:lpstr>   Wallace Stevens: O čirém bytí </vt:lpstr>
      <vt:lpstr>Další témata k diskusi - úkoly</vt:lpstr>
      <vt:lpstr>Prezentace aplikace PowerPoint</vt:lpstr>
      <vt:lpstr>Prezentace aplikace PowerPoint</vt:lpstr>
      <vt:lpstr>Prezentace aplikace PowerPoint</vt:lpstr>
      <vt:lpstr>Metafora jako strategie pro pochopení pojmu IDEOLOGIE</vt:lpstr>
      <vt:lpstr>Prezentace aplikace PowerPoint</vt:lpstr>
      <vt:lpstr>     </vt:lpstr>
      <vt:lpstr>OKNO</vt:lpstr>
      <vt:lpstr>Prezentace aplikace PowerPoint</vt:lpstr>
      <vt:lpstr>Prezentace aplikace PowerPoint</vt:lpstr>
      <vt:lpstr>Prezentace aplikace PowerPoint</vt:lpstr>
      <vt:lpstr>Zeď </vt:lpstr>
      <vt:lpstr>Zeď (s. 37)</vt:lpstr>
      <vt:lpstr>Strom</vt:lpstr>
      <vt:lpstr>Úkol na 8. 4. – Dorota Filar</vt:lpstr>
      <vt:lpstr>Program 8. 4. – „videokonference“</vt:lpstr>
      <vt:lpstr>Úkol  na 15. 4. - prostudovat text: TSUR, Reuven: Aspects of Cognitive Poetics. 2003.</vt:lpstr>
      <vt:lpstr>Další program semináře:</vt:lpstr>
      <vt:lpstr>Prezentace aplikace PowerPoint</vt:lpstr>
      <vt:lpstr>Květnové semináře a podmínky atestace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2020-03-23T12:10:17Z</dcterms:created>
  <dcterms:modified xsi:type="dcterms:W3CDTF">2020-04-02T15:08:50Z</dcterms:modified>
</cp:coreProperties>
</file>