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5" r:id="rId11"/>
    <p:sldId id="262" r:id="rId12"/>
    <p:sldId id="263" r:id="rId13"/>
    <p:sldId id="264" r:id="rId14"/>
    <p:sldId id="266" r:id="rId15"/>
    <p:sldId id="267" r:id="rId16"/>
    <p:sldId id="268" r:id="rId17"/>
    <p:sldId id="269" r:id="rId18"/>
    <p:sldId id="270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A1A7-210D-427E-9164-5C211ED5FD18}" type="datetimeFigureOut">
              <a:rPr lang="cs-CZ" smtClean="0"/>
              <a:t>01.02.2017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5A9A6-AEEF-4CE2-B581-F1C25D129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390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A1A7-210D-427E-9164-5C211ED5FD18}" type="datetimeFigureOut">
              <a:rPr lang="cs-CZ" smtClean="0"/>
              <a:t>01.02.2017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5A9A6-AEEF-4CE2-B581-F1C25D129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919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A1A7-210D-427E-9164-5C211ED5FD18}" type="datetimeFigureOut">
              <a:rPr lang="cs-CZ" smtClean="0"/>
              <a:t>01.02.2017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5A9A6-AEEF-4CE2-B581-F1C25D129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506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A1A7-210D-427E-9164-5C211ED5FD18}" type="datetimeFigureOut">
              <a:rPr lang="cs-CZ" smtClean="0"/>
              <a:t>01.02.2017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5A9A6-AEEF-4CE2-B581-F1C25D129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6896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A1A7-210D-427E-9164-5C211ED5FD18}" type="datetimeFigureOut">
              <a:rPr lang="cs-CZ" smtClean="0"/>
              <a:t>01.02.2017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5A9A6-AEEF-4CE2-B581-F1C25D129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3604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A1A7-210D-427E-9164-5C211ED5FD18}" type="datetimeFigureOut">
              <a:rPr lang="cs-CZ" smtClean="0"/>
              <a:t>01.02.2017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5A9A6-AEEF-4CE2-B581-F1C25D129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0227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A1A7-210D-427E-9164-5C211ED5FD18}" type="datetimeFigureOut">
              <a:rPr lang="cs-CZ" smtClean="0"/>
              <a:t>01.02.2017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5A9A6-AEEF-4CE2-B581-F1C25D129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080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A1A7-210D-427E-9164-5C211ED5FD18}" type="datetimeFigureOut">
              <a:rPr lang="cs-CZ" smtClean="0"/>
              <a:t>01.02.2017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5A9A6-AEEF-4CE2-B581-F1C25D129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4804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A1A7-210D-427E-9164-5C211ED5FD18}" type="datetimeFigureOut">
              <a:rPr lang="cs-CZ" smtClean="0"/>
              <a:t>01.02.2017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5A9A6-AEEF-4CE2-B581-F1C25D129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734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A1A7-210D-427E-9164-5C211ED5FD18}" type="datetimeFigureOut">
              <a:rPr lang="cs-CZ" smtClean="0"/>
              <a:t>01.02.2017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5A9A6-AEEF-4CE2-B581-F1C25D129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257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A1A7-210D-427E-9164-5C211ED5FD18}" type="datetimeFigureOut">
              <a:rPr lang="cs-CZ" smtClean="0"/>
              <a:t>01.02.2017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5A9A6-AEEF-4CE2-B581-F1C25D129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929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0A1A7-210D-427E-9164-5C211ED5FD18}" type="datetimeFigureOut">
              <a:rPr lang="cs-CZ" smtClean="0"/>
              <a:t>01.02.2017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5A9A6-AEEF-4CE2-B581-F1C25D1292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82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sofia.cz/wiki/Soubor:Oais_obrazek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ltp-portal.mzk.cz/" TargetMode="External"/><Relationship Id="rId2" Type="http://schemas.openxmlformats.org/officeDocument/2006/relationships/hyperlink" Target="http://www.digitalpreservation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sofia.cz/wiki/Digit%C3%A1ln%C3%AD_repozit%C3%A1%C5%99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sofia.cz/wiki/Audit_a_certifikace_digit%C3%A1ln%C3%ADch_repozit%C3%A1%C5%99%C5%A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Digitální kurátorství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úvod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398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Referenční model OAIS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tři části:</a:t>
            </a:r>
          </a:p>
          <a:p>
            <a:pPr lvl="1"/>
            <a:r>
              <a:rPr lang="cs-CZ" smtClean="0"/>
              <a:t>vnější prostředí, ve kterém archiv OAIS funguje</a:t>
            </a:r>
          </a:p>
          <a:p>
            <a:pPr lvl="1"/>
            <a:r>
              <a:rPr lang="cs-CZ" smtClean="0"/>
              <a:t>funkční komponenty nebo vnitřní mechanismy, které společně naplňují odpovědnosti archivu OAIS v oblasti dlouhodobé archivace</a:t>
            </a:r>
          </a:p>
          <a:p>
            <a:pPr lvl="1"/>
            <a:r>
              <a:rPr lang="cs-CZ" smtClean="0"/>
              <a:t>informační objekty, které archiv OAIS přijímá, spravuje a zpřístupňuje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397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Schéma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hlinkClick r:id="rId2"/>
              </a:rPr>
              <a:t>https://</a:t>
            </a:r>
            <a:r>
              <a:rPr lang="cs-CZ" smtClean="0">
                <a:hlinkClick r:id="rId2"/>
              </a:rPr>
              <a:t>wikisofia.cz/wiki/Soubor:Oais_obrazek.jpg</a:t>
            </a:r>
            <a:endParaRPr lang="cs-CZ" smtClean="0"/>
          </a:p>
          <a:p>
            <a:endParaRPr lang="cs-CZ"/>
          </a:p>
          <a:p>
            <a:r>
              <a:rPr lang="cs-CZ" smtClean="0"/>
              <a:t>Funkční model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712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Informační model OAIS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Informační balíčky</a:t>
            </a:r>
          </a:p>
          <a:p>
            <a:endParaRPr lang="cs-CZ"/>
          </a:p>
          <a:p>
            <a:pPr lvl="1"/>
            <a:r>
              <a:rPr lang="cs-CZ" smtClean="0"/>
              <a:t>SIP – Submission Information Package</a:t>
            </a:r>
          </a:p>
          <a:p>
            <a:pPr lvl="1"/>
            <a:r>
              <a:rPr lang="cs-CZ" smtClean="0"/>
              <a:t>AIP – Archival IP</a:t>
            </a:r>
          </a:p>
          <a:p>
            <a:pPr lvl="1"/>
            <a:r>
              <a:rPr lang="cs-CZ" smtClean="0"/>
              <a:t>DIP – Dissemination IP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6146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7126" y="492750"/>
            <a:ext cx="7817747" cy="587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2999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Co ještě plánujeme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metadata</a:t>
            </a:r>
          </a:p>
          <a:p>
            <a:r>
              <a:rPr lang="cs-CZ" smtClean="0"/>
              <a:t>standardy</a:t>
            </a:r>
          </a:p>
          <a:p>
            <a:r>
              <a:rPr lang="cs-CZ" smtClean="0"/>
              <a:t>RDA, RIMFF a linked data</a:t>
            </a:r>
          </a:p>
          <a:p>
            <a:r>
              <a:rPr lang="cs-CZ" smtClean="0"/>
              <a:t>praktický nácvik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488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Literatura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dizertace: Jan Hutař, Andrea Fojtů, Eliška Pavlásková</a:t>
            </a:r>
          </a:p>
          <a:p>
            <a:r>
              <a:rPr lang="cs-CZ" smtClean="0"/>
              <a:t>diplomka: Šárka Jilečková</a:t>
            </a:r>
          </a:p>
          <a:p>
            <a:endParaRPr lang="cs-CZ"/>
          </a:p>
          <a:p>
            <a:r>
              <a:rPr lang="cs-CZ" smtClean="0"/>
              <a:t>OAIS – norma k dispozici v knihovně</a:t>
            </a:r>
          </a:p>
          <a:p>
            <a:r>
              <a:rPr lang="cs-CZ" smtClean="0"/>
              <a:t>web: </a:t>
            </a:r>
            <a:r>
              <a:rPr lang="cs-CZ" smtClean="0">
                <a:hlinkClick r:id="rId2"/>
              </a:rPr>
              <a:t>www.digitalpreservation.cz</a:t>
            </a:r>
            <a:endParaRPr lang="cs-CZ" smtClean="0"/>
          </a:p>
          <a:p>
            <a:r>
              <a:rPr lang="cs-CZ" smtClean="0"/>
              <a:t>web: </a:t>
            </a:r>
            <a:r>
              <a:rPr lang="cs-CZ" smtClean="0">
                <a:hlinkClick r:id="rId3"/>
              </a:rPr>
              <a:t>http://ltp-portal.mzk.cz</a:t>
            </a:r>
            <a:endParaRPr lang="cs-CZ" smtClean="0"/>
          </a:p>
          <a:p>
            <a:endParaRPr lang="cs-CZ" smtClean="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984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Předmět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zápočet</a:t>
            </a:r>
          </a:p>
          <a:p>
            <a:r>
              <a:rPr lang="cs-CZ" smtClean="0"/>
              <a:t>setkání</a:t>
            </a:r>
          </a:p>
          <a:p>
            <a:endParaRPr lang="cs-CZ"/>
          </a:p>
          <a:p>
            <a:r>
              <a:rPr lang="cs-CZ" smtClean="0"/>
              <a:t>praxe x teorie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489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Terminologie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digitální knihovna</a:t>
            </a:r>
          </a:p>
          <a:p>
            <a:r>
              <a:rPr lang="cs-CZ" smtClean="0"/>
              <a:t>digitální archiv</a:t>
            </a:r>
          </a:p>
          <a:p>
            <a:r>
              <a:rPr lang="cs-CZ" smtClean="0"/>
              <a:t>digitální kurátorství</a:t>
            </a:r>
          </a:p>
          <a:p>
            <a:r>
              <a:rPr lang="cs-CZ" smtClean="0"/>
              <a:t>digitální repozitář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Digitální objekty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digitalizáty</a:t>
            </a:r>
          </a:p>
          <a:p>
            <a:r>
              <a:rPr lang="cs-CZ" smtClean="0"/>
              <a:t>původně digitální dokumenty</a:t>
            </a:r>
          </a:p>
          <a:p>
            <a:endParaRPr lang="cs-CZ"/>
          </a:p>
          <a:p>
            <a:r>
              <a:rPr lang="cs-CZ" smtClean="0"/>
              <a:t>typologie</a:t>
            </a:r>
          </a:p>
          <a:p>
            <a:endParaRPr lang="cs-CZ"/>
          </a:p>
          <a:p>
            <a:r>
              <a:rPr lang="cs-CZ" smtClean="0"/>
              <a:t>výzkumná data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932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Jak se lze na digi knihovnu dívat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management DK</a:t>
            </a:r>
          </a:p>
          <a:p>
            <a:r>
              <a:rPr lang="cs-CZ" smtClean="0"/>
              <a:t>technologie DK</a:t>
            </a:r>
          </a:p>
          <a:p>
            <a:r>
              <a:rPr lang="cs-CZ" smtClean="0"/>
              <a:t>digitální kurátorství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152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Důvěryhodný repozitář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konformita s referenčním rámcem OAIS</a:t>
            </a:r>
          </a:p>
          <a:p>
            <a:r>
              <a:rPr lang="cs-CZ" smtClean="0"/>
              <a:t>administrativní odpovědnost</a:t>
            </a:r>
          </a:p>
          <a:p>
            <a:r>
              <a:rPr lang="cs-CZ" smtClean="0"/>
              <a:t>organizační životaschopnost</a:t>
            </a:r>
          </a:p>
          <a:p>
            <a:r>
              <a:rPr lang="cs-CZ" smtClean="0"/>
              <a:t>finanční udržitelnost</a:t>
            </a:r>
          </a:p>
          <a:p>
            <a:r>
              <a:rPr lang="cs-CZ" smtClean="0"/>
              <a:t>technická a procedurální vhodnost</a:t>
            </a:r>
          </a:p>
          <a:p>
            <a:r>
              <a:rPr lang="cs-CZ" smtClean="0"/>
              <a:t>systémová bezpečnost</a:t>
            </a:r>
          </a:p>
          <a:p>
            <a:r>
              <a:rPr lang="cs-CZ" smtClean="0"/>
              <a:t>procedurální zodpovědnost</a:t>
            </a:r>
          </a:p>
          <a:p>
            <a:pPr lvl="1"/>
            <a:r>
              <a:rPr lang="cs-CZ"/>
              <a:t>nebo také: </a:t>
            </a:r>
            <a:r>
              <a:rPr lang="cs-CZ">
                <a:hlinkClick r:id="rId2"/>
              </a:rPr>
              <a:t>https://</a:t>
            </a:r>
            <a:r>
              <a:rPr lang="cs-CZ" smtClean="0">
                <a:hlinkClick r:id="rId2"/>
              </a:rPr>
              <a:t>wikisofia.cz/wiki/Digit%C3%A1ln%C3%AD_repozit%C3%A1%C5%99</a:t>
            </a:r>
            <a:endParaRPr lang="cs-CZ" smtClean="0"/>
          </a:p>
          <a:p>
            <a:pPr marL="457200" lvl="1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371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Certifikace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hlinkClick r:id="rId2"/>
              </a:rPr>
              <a:t>https://</a:t>
            </a:r>
            <a:r>
              <a:rPr lang="cs-CZ" smtClean="0">
                <a:hlinkClick r:id="rId2"/>
              </a:rPr>
              <a:t>wikisofia.cz/wiki/Audit_a_certifikace_digit%C3%A1ln%C3%ADch_repozit%C3%A1%C5%99%C5%AF</a:t>
            </a:r>
            <a:endParaRPr lang="cs-CZ" smtClean="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060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OAIS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dvě funkce archivu:</a:t>
            </a:r>
          </a:p>
          <a:p>
            <a:pPr lvl="1"/>
            <a:r>
              <a:rPr lang="cs-CZ" smtClean="0"/>
              <a:t>ochrana informací, tj. zajištění jejich dlouhodobého uchování a</a:t>
            </a:r>
          </a:p>
          <a:p>
            <a:pPr lvl="1"/>
            <a:r>
              <a:rPr lang="cs-CZ" smtClean="0"/>
              <a:t>zpřístupnění archivovaných informací v takové podobě, aby ji mohli použít hlavní uživatelé archivu nebo členové Určené Skupiny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0848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pokr.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archiv plní následující odpovědnosti:</a:t>
            </a:r>
          </a:p>
          <a:p>
            <a:pPr lvl="1"/>
            <a:r>
              <a:rPr lang="cs-CZ" smtClean="0"/>
              <a:t>explicitní kritéria pro výběr materiálu – předmět, původ nebo formát, rozsah sbírky</a:t>
            </a:r>
          </a:p>
          <a:p>
            <a:pPr lvl="1"/>
            <a:r>
              <a:rPr lang="cs-CZ" smtClean="0"/>
              <a:t>dostatečná práva duševního vlastnictví k objektům, která spravuje a též práva nezbytná pro realizaci cílů dlouhodobé ochrany</a:t>
            </a:r>
          </a:p>
          <a:p>
            <a:pPr lvl="1"/>
            <a:r>
              <a:rPr lang="cs-CZ" smtClean="0"/>
              <a:t>určení primární uživatelské komunity</a:t>
            </a:r>
          </a:p>
          <a:p>
            <a:pPr lvl="1"/>
            <a:r>
              <a:rPr lang="cs-CZ" smtClean="0"/>
              <a:t>zajištění, aby informace byly uživatelům nezávisle srozumitelné</a:t>
            </a:r>
          </a:p>
          <a:p>
            <a:pPr lvl="1"/>
            <a:r>
              <a:rPr lang="cs-CZ" smtClean="0"/>
              <a:t>týkající se postupů uchovávání a mechanismů, které mají zajistit, že archivované informace jsou dostupné uživatelům; dokumentované politiky a postupy uchovávání svěřených informací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845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53EDB1A89458849896EB12624465EB5" ma:contentTypeVersion="5" ma:contentTypeDescription="Vytvoří nový dokument" ma:contentTypeScope="" ma:versionID="b73f76ae7abe0903c6d86cffb25ae8e0">
  <xsd:schema xmlns:xsd="http://www.w3.org/2001/XMLSchema" xmlns:xs="http://www.w3.org/2001/XMLSchema" xmlns:p="http://schemas.microsoft.com/office/2006/metadata/properties" xmlns:ns2="fcc5cfab-907f-436c-a285-04b26eb62534" targetNamespace="http://schemas.microsoft.com/office/2006/metadata/properties" ma:root="true" ma:fieldsID="cabab063d017d5979fe8eac7e83c6f38" ns2:_="">
    <xsd:import namespace="fcc5cfab-907f-436c-a285-04b26eb6253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c5cfab-907f-436c-a285-04b26eb6253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odnota hash upozornění na sdílení" ma:internalName="SharingHintHash" ma:readOnly="true">
      <xsd:simpleType>
        <xsd:restriction base="dms:Text"/>
      </xsd:simpleType>
    </xsd:element>
    <xsd:element name="SharedWithDetails" ma:index="10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7BBEE1-F790-456F-A870-66D2A0A3A2B5}">
  <ds:schemaRefs>
    <ds:schemaRef ds:uri="http://schemas.microsoft.com/office/infopath/2007/PartnerControls"/>
    <ds:schemaRef ds:uri="http://purl.org/dc/dcmitype/"/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fcc5cfab-907f-436c-a285-04b26eb62534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F1C60353-3778-47C6-B7D9-F23FDBE7FA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26CED5-FDA8-46E8-ADCD-8398B035A0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c5cfab-907f-436c-a285-04b26eb625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288</Words>
  <Application>Microsoft Office PowerPoint</Application>
  <PresentationFormat>Widescreen</PresentationFormat>
  <Paragraphs>72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Digitální kurátorství</vt:lpstr>
      <vt:lpstr>Předmět</vt:lpstr>
      <vt:lpstr>Terminologie</vt:lpstr>
      <vt:lpstr>Digitální objekty</vt:lpstr>
      <vt:lpstr>Jak se lze na digi knihovnu dívat</vt:lpstr>
      <vt:lpstr>Důvěryhodný repozitář</vt:lpstr>
      <vt:lpstr>Certifikace</vt:lpstr>
      <vt:lpstr>OAIS</vt:lpstr>
      <vt:lpstr>pokr.</vt:lpstr>
      <vt:lpstr>Referenční model OAIS</vt:lpstr>
      <vt:lpstr>Schéma</vt:lpstr>
      <vt:lpstr>Informační model OAIS</vt:lpstr>
      <vt:lpstr>PowerPoint Presentation</vt:lpstr>
      <vt:lpstr>Co ještě plánujeme</vt:lpstr>
      <vt:lpstr>Literatura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Digitální kurátorství</dc:title>
  <dc:creator>Barbora Drobíková</dc:creator>
  <cp:lastModifiedBy>ffuk</cp:lastModifiedBy>
  <cp:revision>17</cp:revision>
  <dcterms:created xsi:type="dcterms:W3CDTF">2016-10-17T19:08:42Z</dcterms:created>
  <dcterms:modified xsi:type="dcterms:W3CDTF">2017-02-01T21:30:45Z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0x010100453EDB1A89458849896EB12624465EB5</vt:lpwstr>
  </property>
</Properties>
</file>