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54"/>
  </p:notesMasterIdLst>
  <p:handoutMasterIdLst>
    <p:handoutMasterId r:id="rId55"/>
  </p:handoutMasterIdLst>
  <p:sldIdLst>
    <p:sldId id="329" r:id="rId2"/>
    <p:sldId id="309" r:id="rId3"/>
    <p:sldId id="367" r:id="rId4"/>
    <p:sldId id="354" r:id="rId5"/>
    <p:sldId id="347" r:id="rId6"/>
    <p:sldId id="342" r:id="rId7"/>
    <p:sldId id="330" r:id="rId8"/>
    <p:sldId id="346" r:id="rId9"/>
    <p:sldId id="352" r:id="rId10"/>
    <p:sldId id="363" r:id="rId11"/>
    <p:sldId id="343" r:id="rId12"/>
    <p:sldId id="365" r:id="rId13"/>
    <p:sldId id="366" r:id="rId14"/>
    <p:sldId id="353" r:id="rId15"/>
    <p:sldId id="344" r:id="rId16"/>
    <p:sldId id="361" r:id="rId17"/>
    <p:sldId id="345" r:id="rId18"/>
    <p:sldId id="368" r:id="rId19"/>
    <p:sldId id="331" r:id="rId20"/>
    <p:sldId id="341" r:id="rId21"/>
    <p:sldId id="332" r:id="rId22"/>
    <p:sldId id="310" r:id="rId23"/>
    <p:sldId id="314" r:id="rId24"/>
    <p:sldId id="315" r:id="rId25"/>
    <p:sldId id="334" r:id="rId26"/>
    <p:sldId id="336" r:id="rId27"/>
    <p:sldId id="311" r:id="rId28"/>
    <p:sldId id="369" r:id="rId29"/>
    <p:sldId id="339" r:id="rId30"/>
    <p:sldId id="338" r:id="rId31"/>
    <p:sldId id="337" r:id="rId32"/>
    <p:sldId id="370" r:id="rId33"/>
    <p:sldId id="333" r:id="rId34"/>
    <p:sldId id="340" r:id="rId35"/>
    <p:sldId id="335" r:id="rId36"/>
    <p:sldId id="371" r:id="rId37"/>
    <p:sldId id="358" r:id="rId38"/>
    <p:sldId id="356" r:id="rId39"/>
    <p:sldId id="362" r:id="rId40"/>
    <p:sldId id="359" r:id="rId41"/>
    <p:sldId id="372" r:id="rId42"/>
    <p:sldId id="313" r:id="rId43"/>
    <p:sldId id="374" r:id="rId44"/>
    <p:sldId id="312" r:id="rId45"/>
    <p:sldId id="373" r:id="rId46"/>
    <p:sldId id="348" r:id="rId47"/>
    <p:sldId id="350" r:id="rId48"/>
    <p:sldId id="351" r:id="rId49"/>
    <p:sldId id="357" r:id="rId50"/>
    <p:sldId id="364" r:id="rId51"/>
    <p:sldId id="360" r:id="rId52"/>
    <p:sldId id="355" r:id="rId5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D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393D7C-028D-48FF-A7AB-2D970F7734AD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79F7B-94BD-4E8D-B6BA-34CF700ACA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2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8B25E-EFA6-4BFE-947E-99D056AB0876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69DD7-5BA7-436C-9BF6-FF58E9F672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733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71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6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6990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459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6708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248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836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3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350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349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880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12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556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21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7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99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16F63-90B3-4F88-A809-88F888A94F21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11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DmcOsKP80e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3KWkyzI_xGA" TargetMode="External"/><Relationship Id="rId2" Type="http://schemas.openxmlformats.org/officeDocument/2006/relationships/hyperlink" Target="https://youtu.be/_HXfv9ZwOqY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qdQHuiV_9A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-CvQOuNecy4" TargetMode="External"/><Relationship Id="rId2" Type="http://schemas.openxmlformats.org/officeDocument/2006/relationships/hyperlink" Target="https://www.reflex.cz/galerie/fotogalerie/92748/vystava-ktera-vzbudila-udiv-lide-v-sovetskem-svazu-poprve-vidi-zapadni-zbozi?foto=0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došlo k reformám?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Obětování nedůležitých hodnot pro ty zásadní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r>
              <a:rPr lang="cs-CZ" dirty="0" smtClean="0"/>
              <a:t>Existovala možnost v pokračování v nastavené linii stalinského teroru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r>
              <a:rPr lang="cs-CZ" dirty="0" smtClean="0"/>
              <a:t>Obavy z možné revoluce? (jako např. v Maďarsku v 1956?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4840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Michail </a:t>
            </a:r>
            <a:r>
              <a:rPr lang="cs-CZ" dirty="0" err="1" smtClean="0"/>
              <a:t>Suslov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Stoupenec Stalina</a:t>
            </a:r>
          </a:p>
          <a:p>
            <a:r>
              <a:rPr lang="cs-CZ" dirty="0" smtClean="0"/>
              <a:t>V době Chruščova spíše zastánce konzervativního směru</a:t>
            </a:r>
          </a:p>
          <a:p>
            <a:r>
              <a:rPr lang="cs-CZ" dirty="0" smtClean="0"/>
              <a:t>Opatrný v otázce destalinizace</a:t>
            </a:r>
          </a:p>
          <a:p>
            <a:r>
              <a:rPr lang="cs-CZ" dirty="0" smtClean="0"/>
              <a:t>Největší kariéra v době Brežněva – hlavní ideolog režimu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688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Rodion</a:t>
            </a:r>
            <a:r>
              <a:rPr lang="cs-CZ" dirty="0" smtClean="0"/>
              <a:t> </a:t>
            </a:r>
            <a:r>
              <a:rPr lang="cs-CZ" dirty="0" err="1" smtClean="0"/>
              <a:t>Jakovlevič</a:t>
            </a:r>
            <a:r>
              <a:rPr lang="cs-CZ" dirty="0" smtClean="0"/>
              <a:t> </a:t>
            </a:r>
            <a:r>
              <a:rPr lang="cs-CZ" dirty="0" err="1" smtClean="0"/>
              <a:t>Malinovskij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maršál SSSR, velitel během druhé světové války</a:t>
            </a:r>
          </a:p>
          <a:p>
            <a:r>
              <a:rPr lang="cs-CZ" dirty="0" smtClean="0"/>
              <a:t>Později působil jako náměstek ministra obrany </a:t>
            </a:r>
            <a:r>
              <a:rPr lang="cs-CZ" dirty="0" err="1" smtClean="0"/>
              <a:t>Žukova</a:t>
            </a:r>
            <a:endParaRPr lang="cs-CZ" dirty="0" smtClean="0"/>
          </a:p>
          <a:p>
            <a:r>
              <a:rPr lang="cs-CZ" dirty="0" smtClean="0"/>
              <a:t>Od 1957 v pozici ministra obrany (do 1967)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720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Později - Alexandr </a:t>
            </a:r>
            <a:r>
              <a:rPr lang="cs-CZ" dirty="0" err="1" smtClean="0"/>
              <a:t>Šelepin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Politik, předseda KGB (1958-1961)</a:t>
            </a:r>
          </a:p>
          <a:p>
            <a:r>
              <a:rPr lang="cs-CZ" dirty="0" smtClean="0"/>
              <a:t>V rámci strany konzervativní směr</a:t>
            </a:r>
          </a:p>
          <a:p>
            <a:r>
              <a:rPr lang="cs-CZ" dirty="0" smtClean="0"/>
              <a:t>1964 se podílel na svržení Chruščova</a:t>
            </a:r>
          </a:p>
          <a:p>
            <a:r>
              <a:rPr lang="cs-CZ" dirty="0" smtClean="0"/>
              <a:t>V opozici proti </a:t>
            </a:r>
            <a:r>
              <a:rPr lang="cs-CZ" dirty="0" err="1" smtClean="0"/>
              <a:t>détenté</a:t>
            </a:r>
            <a:r>
              <a:rPr lang="cs-CZ" dirty="0" smtClean="0"/>
              <a:t> – v době Brežněva, odsunut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0027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Později - Alexej </a:t>
            </a:r>
            <a:r>
              <a:rPr lang="cs-CZ" dirty="0" err="1" smtClean="0"/>
              <a:t>Kosygin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Politiky, ekonom</a:t>
            </a:r>
          </a:p>
          <a:p>
            <a:r>
              <a:rPr lang="cs-CZ" dirty="0" smtClean="0"/>
              <a:t>Ve třicátých letech závratná kariéra, později úpadek</a:t>
            </a:r>
          </a:p>
          <a:p>
            <a:r>
              <a:rPr lang="cs-CZ" dirty="0" smtClean="0"/>
              <a:t>Za Chruščova opět významný – Chruščov potřeboval znalce sovětského hospodářství</a:t>
            </a:r>
          </a:p>
          <a:p>
            <a:r>
              <a:rPr lang="cs-CZ" dirty="0" smtClean="0"/>
              <a:t>Po Chruščovově pádu součástí kolektivního vedení s Brežněvem a Podgorným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7741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Světlana </a:t>
            </a:r>
            <a:r>
              <a:rPr lang="cs-CZ" dirty="0" err="1" smtClean="0"/>
              <a:t>Allilujevová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Dcera Stalina</a:t>
            </a:r>
          </a:p>
          <a:p>
            <a:r>
              <a:rPr lang="cs-CZ" dirty="0" smtClean="0"/>
              <a:t>Členka KSSS</a:t>
            </a:r>
          </a:p>
          <a:p>
            <a:r>
              <a:rPr lang="cs-CZ" dirty="0" smtClean="0"/>
              <a:t>1967 emigrovala do USA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014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Georgij </a:t>
            </a:r>
            <a:r>
              <a:rPr lang="cs-CZ" dirty="0" err="1" smtClean="0"/>
              <a:t>Konstantinovič</a:t>
            </a:r>
            <a:r>
              <a:rPr lang="cs-CZ" dirty="0" smtClean="0"/>
              <a:t> </a:t>
            </a:r>
            <a:r>
              <a:rPr lang="cs-CZ" dirty="0" err="1" smtClean="0"/>
              <a:t>Žukov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maršál </a:t>
            </a:r>
            <a:r>
              <a:rPr lang="cs-CZ" dirty="0"/>
              <a:t>SSSR, velitel během druhé světové války</a:t>
            </a:r>
          </a:p>
          <a:p>
            <a:r>
              <a:rPr lang="cs-CZ" dirty="0" smtClean="0"/>
              <a:t>Bitvy u Stalingradu, Moskva, Berlín</a:t>
            </a:r>
          </a:p>
          <a:p>
            <a:r>
              <a:rPr lang="cs-CZ" dirty="0" smtClean="0"/>
              <a:t>Od 1955 ministr obrany</a:t>
            </a:r>
          </a:p>
          <a:p>
            <a:r>
              <a:rPr lang="cs-CZ" dirty="0" smtClean="0"/>
              <a:t>Pověřen vypracováním plánu na potlačení Maďarského povstání 1956</a:t>
            </a:r>
          </a:p>
          <a:p>
            <a:r>
              <a:rPr lang="cs-CZ" dirty="0" smtClean="0"/>
              <a:t>1957 krátce členem ústředního výboru KSSS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72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Andrej </a:t>
            </a:r>
            <a:r>
              <a:rPr lang="cs-CZ" dirty="0" err="1" smtClean="0"/>
              <a:t>Grečko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Vojenský velitel, politik, od 1967 ministr obrany</a:t>
            </a:r>
          </a:p>
          <a:p>
            <a:r>
              <a:rPr lang="cs-CZ" dirty="0" smtClean="0"/>
              <a:t>Po roce 1953 velká podpora od Chruščova</a:t>
            </a:r>
          </a:p>
          <a:p>
            <a:r>
              <a:rPr lang="cs-CZ" dirty="0" smtClean="0"/>
              <a:t>Stoupenec vojenské intervenci do Československa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2330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Ivan </a:t>
            </a:r>
            <a:r>
              <a:rPr lang="cs-CZ" dirty="0" err="1" smtClean="0"/>
              <a:t>Stěpanovič</a:t>
            </a:r>
            <a:r>
              <a:rPr lang="cs-CZ" dirty="0" smtClean="0"/>
              <a:t> </a:t>
            </a:r>
            <a:r>
              <a:rPr lang="cs-CZ" dirty="0" err="1" smtClean="0"/>
              <a:t>Koněv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maršál SSSR, velitel během druhé světové války</a:t>
            </a:r>
          </a:p>
          <a:p>
            <a:r>
              <a:rPr lang="cs-CZ" dirty="0" smtClean="0"/>
              <a:t>Velel vojskům při potlačení maďarského povstání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46944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2594578"/>
            <a:ext cx="8911687" cy="1280890"/>
          </a:xfrm>
        </p:spPr>
        <p:txBody>
          <a:bodyPr/>
          <a:lstStyle/>
          <a:p>
            <a:r>
              <a:rPr lang="cs-CZ" dirty="0" smtClean="0"/>
              <a:t>Zemědělství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9624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 k zemědělství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1935 – zákon - kolchozník mohl vlastnit záhumenek (0,25-1 ha – záleželo na regionu), krávu, drobné zvířectvo</a:t>
            </a:r>
          </a:p>
          <a:p>
            <a:pPr lvl="1"/>
            <a:r>
              <a:rPr lang="cs-CZ" dirty="0" smtClean="0"/>
              <a:t>Vysoké daně + povinnost materiálních odvodů</a:t>
            </a:r>
          </a:p>
          <a:p>
            <a:r>
              <a:rPr lang="cs-CZ" dirty="0" smtClean="0"/>
              <a:t>1956 – soukromé pozemky cca 0,02 % zemědělských ploch</a:t>
            </a:r>
          </a:p>
          <a:p>
            <a:r>
              <a:rPr lang="cs-CZ" dirty="0" smtClean="0"/>
              <a:t>1956 – kolchozy cca 130 mil. Ha</a:t>
            </a:r>
          </a:p>
          <a:p>
            <a:pPr lvl="1"/>
            <a:r>
              <a:rPr lang="cs-CZ" dirty="0" smtClean="0"/>
              <a:t>Sovchozy 15,2 mil. Ha</a:t>
            </a:r>
          </a:p>
          <a:p>
            <a:r>
              <a:rPr lang="cs-CZ" dirty="0" smtClean="0"/>
              <a:t>Zemědělství jako možný důvod pro zvolení Chruščova prvním tajemníkem</a:t>
            </a:r>
          </a:p>
          <a:p>
            <a:pPr lvl="1"/>
            <a:r>
              <a:rPr lang="cs-CZ" dirty="0" smtClean="0"/>
              <a:t>Považován za odborníka na zemědělství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503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11571" y="612387"/>
            <a:ext cx="8911687" cy="1280890"/>
          </a:xfrm>
        </p:spPr>
        <p:txBody>
          <a:bodyPr/>
          <a:lstStyle/>
          <a:p>
            <a:r>
              <a:rPr lang="cs-CZ" dirty="0" smtClean="0"/>
              <a:t>Aspekty období Chruščova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81654" y="1252832"/>
            <a:ext cx="8915400" cy="5534159"/>
          </a:xfrm>
        </p:spPr>
        <p:txBody>
          <a:bodyPr>
            <a:normAutofit/>
          </a:bodyPr>
          <a:lstStyle/>
          <a:p>
            <a:r>
              <a:rPr lang="cs-CZ" dirty="0" smtClean="0"/>
              <a:t>Období „tání</a:t>
            </a:r>
            <a:r>
              <a:rPr lang="cs-CZ" dirty="0" smtClean="0"/>
              <a:t>“ </a:t>
            </a:r>
            <a:r>
              <a:rPr lang="cs-CZ" u="sng" dirty="0" smtClean="0">
                <a:hlinkClick r:id="rId2"/>
              </a:rPr>
              <a:t>https</a:t>
            </a:r>
            <a:r>
              <a:rPr lang="cs-CZ" u="sng" dirty="0">
                <a:hlinkClick r:id="rId2"/>
              </a:rPr>
              <a:t>://youtu.be/DmcOsKP80es</a:t>
            </a:r>
            <a:endParaRPr lang="cs-CZ" dirty="0" smtClean="0"/>
          </a:p>
          <a:p>
            <a:r>
              <a:rPr lang="cs-CZ" dirty="0" smtClean="0"/>
              <a:t>Konec padesátých let – zlatý věk sovětské ekonomiky</a:t>
            </a:r>
          </a:p>
          <a:p>
            <a:r>
              <a:rPr lang="cs-CZ" dirty="0" smtClean="0"/>
              <a:t>Zvyšování HDP, růst průmyslové i zemědělské výroby</a:t>
            </a:r>
          </a:p>
          <a:p>
            <a:r>
              <a:rPr lang="cs-CZ" dirty="0" smtClean="0"/>
              <a:t>Růst průmyslu o 85 %</a:t>
            </a:r>
          </a:p>
          <a:p>
            <a:r>
              <a:rPr lang="cs-CZ" dirty="0" smtClean="0"/>
              <a:t>Vojenský rozvoj</a:t>
            </a:r>
          </a:p>
          <a:p>
            <a:r>
              <a:rPr lang="cs-CZ" dirty="0" smtClean="0"/>
              <a:t>Řada světových </a:t>
            </a:r>
            <a:r>
              <a:rPr lang="cs-CZ" dirty="0" smtClean="0"/>
              <a:t>úspěchů</a:t>
            </a:r>
          </a:p>
          <a:p>
            <a:pPr lvl="1"/>
            <a:r>
              <a:rPr lang="cs-CZ" dirty="0" smtClean="0"/>
              <a:t>1957 – Sputnik (Sergej </a:t>
            </a:r>
            <a:r>
              <a:rPr lang="cs-CZ" dirty="0" err="1" smtClean="0"/>
              <a:t>Koroljov</a:t>
            </a:r>
            <a:r>
              <a:rPr lang="cs-CZ" dirty="0" smtClean="0"/>
              <a:t>), </a:t>
            </a:r>
            <a:r>
              <a:rPr lang="cs-CZ" dirty="0" err="1" smtClean="0"/>
              <a:t>Bajkonur</a:t>
            </a:r>
            <a:endParaRPr lang="cs-CZ" dirty="0" smtClean="0"/>
          </a:p>
          <a:p>
            <a:pPr lvl="1"/>
            <a:r>
              <a:rPr lang="cs-CZ" dirty="0" smtClean="0"/>
              <a:t>1961 – Jurij Gagarin – první člověk ve vesmíru</a:t>
            </a:r>
          </a:p>
          <a:p>
            <a:r>
              <a:rPr lang="cs-CZ" dirty="0" smtClean="0"/>
              <a:t>Průmyslová výroba doháněla výrobu v USA – problém byl v otázce kvality</a:t>
            </a:r>
          </a:p>
          <a:p>
            <a:r>
              <a:rPr lang="cs-CZ" dirty="0" smtClean="0"/>
              <a:t>Zemědělství dočasně podpořeno rozoráním celin – rozšíření zemědělské půdy (od 1954) – </a:t>
            </a:r>
            <a:r>
              <a:rPr lang="cs-CZ" dirty="0" err="1" smtClean="0"/>
              <a:t>Astana</a:t>
            </a:r>
            <a:r>
              <a:rPr lang="cs-CZ" dirty="0" smtClean="0"/>
              <a:t>/</a:t>
            </a:r>
            <a:r>
              <a:rPr lang="cs-CZ" dirty="0" err="1" smtClean="0"/>
              <a:t>Celinograd</a:t>
            </a:r>
            <a:endParaRPr lang="cs-CZ" dirty="0" smtClean="0"/>
          </a:p>
          <a:p>
            <a:r>
              <a:rPr lang="cs-CZ" dirty="0" smtClean="0"/>
              <a:t>Růst platů – možnost ušetřit velkou část mzdy, protože byly nízké nájmy i </a:t>
            </a:r>
            <a:r>
              <a:rPr lang="cs-CZ" dirty="0" smtClean="0"/>
              <a:t>potraviny – otázkou bylo, co za ně koupit?</a:t>
            </a:r>
            <a:endParaRPr lang="cs-CZ" dirty="0" smtClean="0"/>
          </a:p>
          <a:p>
            <a:r>
              <a:rPr lang="cs-CZ" dirty="0" smtClean="0"/>
              <a:t>Velké investice </a:t>
            </a:r>
            <a:r>
              <a:rPr lang="cs-CZ" dirty="0" smtClean="0"/>
              <a:t>řešení bytové krize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3415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Trofim</a:t>
            </a:r>
            <a:r>
              <a:rPr lang="cs-CZ" dirty="0" smtClean="0"/>
              <a:t> </a:t>
            </a:r>
            <a:r>
              <a:rPr lang="cs-CZ" dirty="0" err="1" smtClean="0"/>
              <a:t>Lysenko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Agronom, aktivní zejména v době stalinismu</a:t>
            </a:r>
          </a:p>
          <a:p>
            <a:r>
              <a:rPr lang="cs-CZ" dirty="0" smtClean="0"/>
              <a:t>Odmítnutí metod genetiky, vycházel z teorie hybridizace a teorie o dědičnosti získaných vlastností</a:t>
            </a:r>
          </a:p>
          <a:p>
            <a:r>
              <a:rPr lang="cs-CZ" dirty="0" smtClean="0"/>
              <a:t>Orientace na zemědělství – snaha o zvýšení výnosů</a:t>
            </a:r>
          </a:p>
          <a:p>
            <a:r>
              <a:rPr lang="cs-CZ" dirty="0" smtClean="0"/>
              <a:t>Podrobení vědy ideologii</a:t>
            </a:r>
          </a:p>
          <a:p>
            <a:r>
              <a:rPr lang="cs-CZ" dirty="0" smtClean="0"/>
              <a:t>Jeho vliv oslabil v 50. letech, ve 60. letech jeho učení zavrženo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62161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Poválečný stav zemědělství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42434"/>
            <a:ext cx="8915400" cy="5212366"/>
          </a:xfrm>
        </p:spPr>
        <p:txBody>
          <a:bodyPr/>
          <a:lstStyle/>
          <a:p>
            <a:r>
              <a:rPr lang="cs-CZ" dirty="0" smtClean="0"/>
              <a:t>Zemědělské regiony zdevastovány,</a:t>
            </a:r>
          </a:p>
          <a:p>
            <a:r>
              <a:rPr lang="cs-CZ" dirty="0" smtClean="0"/>
              <a:t>Nedostatek techniky, hnojiv trvá</a:t>
            </a:r>
          </a:p>
          <a:p>
            <a:r>
              <a:rPr lang="cs-CZ" dirty="0" smtClean="0"/>
              <a:t>Pěstování brambor – poloviční oproti předválečnému stavu</a:t>
            </a:r>
          </a:p>
          <a:p>
            <a:r>
              <a:rPr lang="cs-CZ" dirty="0" smtClean="0"/>
              <a:t>Zelenina – malé plochy</a:t>
            </a:r>
          </a:p>
          <a:p>
            <a:r>
              <a:rPr lang="cs-CZ" dirty="0" smtClean="0"/>
              <a:t>Stavy dobytka r. 1953 na úrovni 20. let</a:t>
            </a:r>
          </a:p>
          <a:p>
            <a:r>
              <a:rPr lang="cs-CZ" dirty="0" smtClean="0"/>
              <a:t>25 % masa produkoval soukromý chov ze záhumenků</a:t>
            </a:r>
          </a:p>
          <a:p>
            <a:r>
              <a:rPr lang="cs-CZ" dirty="0" smtClean="0"/>
              <a:t>Srovnání s USA</a:t>
            </a:r>
          </a:p>
          <a:p>
            <a:pPr lvl="1"/>
            <a:r>
              <a:rPr lang="cs-CZ" dirty="0" smtClean="0"/>
              <a:t>1 zemědělec stejná produkce jako 6 zemědělců v SSSR</a:t>
            </a:r>
          </a:p>
          <a:p>
            <a:pPr lvl="1"/>
            <a:r>
              <a:rPr lang="cs-CZ" dirty="0" smtClean="0"/>
              <a:t>Nízká bonita půdy, horší klimatické podmínky</a:t>
            </a:r>
          </a:p>
          <a:p>
            <a:r>
              <a:rPr lang="cs-CZ" dirty="0" smtClean="0"/>
              <a:t>Likvidace kulaků jako aspekt nízké produkce – ztráta zemědělských znalostí</a:t>
            </a:r>
          </a:p>
          <a:p>
            <a:r>
              <a:rPr lang="cs-CZ" dirty="0" smtClean="0"/>
              <a:t>Zároveň nedůvěra venkova vůči státu</a:t>
            </a:r>
          </a:p>
          <a:p>
            <a:r>
              <a:rPr lang="cs-CZ" dirty="0" smtClean="0"/>
              <a:t>Po válce se lidé nevraceli na vesnici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00816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zemědělství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835768"/>
          </a:xfrm>
        </p:spPr>
        <p:txBody>
          <a:bodyPr>
            <a:normAutofit/>
          </a:bodyPr>
          <a:lstStyle/>
          <a:p>
            <a:r>
              <a:rPr lang="cs-CZ" dirty="0"/>
              <a:t>Zemědělství jako priorita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pPr lvl="1"/>
            <a:r>
              <a:rPr lang="cs-CZ" dirty="0"/>
              <a:t>situace na sovětském venkově,  zchudlý a tím byla i produktivita nízká.</a:t>
            </a:r>
          </a:p>
          <a:p>
            <a:pPr lvl="1"/>
            <a:r>
              <a:rPr lang="cs-CZ" dirty="0"/>
              <a:t>vztah vlády k venkovu byl velmi poškozen kvůli Stalinovu projektu industrializace s upřednostněním těžkého </a:t>
            </a:r>
            <a:r>
              <a:rPr lang="cs-CZ" dirty="0" smtClean="0"/>
              <a:t>průmyslu</a:t>
            </a:r>
          </a:p>
          <a:p>
            <a:pPr lvl="1"/>
            <a:endParaRPr lang="cs-CZ" dirty="0"/>
          </a:p>
          <a:p>
            <a:r>
              <a:rPr lang="cs-CZ" dirty="0" smtClean="0"/>
              <a:t>Roku </a:t>
            </a:r>
            <a:r>
              <a:rPr lang="cs-CZ" dirty="0"/>
              <a:t>1953 byly představeny dvě koncepce, jak reformovat zemědělství – Malenkovova a </a:t>
            </a:r>
            <a:r>
              <a:rPr lang="cs-CZ" dirty="0" smtClean="0"/>
              <a:t>Chruščovova.</a:t>
            </a:r>
          </a:p>
          <a:p>
            <a:pPr lvl="1"/>
            <a:r>
              <a:rPr lang="cs-CZ" dirty="0" smtClean="0"/>
              <a:t>Intenzivní vs. extenzivní</a:t>
            </a:r>
          </a:p>
          <a:p>
            <a:r>
              <a:rPr lang="cs-CZ" dirty="0" smtClean="0"/>
              <a:t>jak </a:t>
            </a:r>
            <a:r>
              <a:rPr lang="cs-CZ" dirty="0"/>
              <a:t>Malenkovovo tak Chruščovovo pojetí se shodují v tom, že bylo nutné vydat se zcela novým směrem a opustit </a:t>
            </a:r>
            <a:r>
              <a:rPr lang="cs-CZ" dirty="0" smtClean="0"/>
              <a:t>původní cestu</a:t>
            </a:r>
          </a:p>
        </p:txBody>
      </p:sp>
    </p:spTree>
    <p:extLst>
      <p:ext uri="{BB962C8B-B14F-4D97-AF65-F5344CB8AC3E}">
        <p14:creationId xmlns:p14="http://schemas.microsoft.com/office/powerpoint/2010/main" val="26719494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Malenkov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Navrhl </a:t>
            </a:r>
            <a:r>
              <a:rPr lang="cs-CZ" dirty="0"/>
              <a:t>snížení daní a nucených dodávek státu. </a:t>
            </a:r>
            <a:endParaRPr lang="cs-CZ" dirty="0" smtClean="0"/>
          </a:p>
          <a:p>
            <a:r>
              <a:rPr lang="cs-CZ" dirty="0" smtClean="0"/>
              <a:t>Jeho </a:t>
            </a:r>
            <a:r>
              <a:rPr lang="cs-CZ" dirty="0"/>
              <a:t>koncepce kladla důraz také na elektrifikaci a mechanizaci a větší využití minerálních hnojiv. </a:t>
            </a:r>
            <a:endParaRPr lang="cs-CZ" dirty="0" smtClean="0"/>
          </a:p>
          <a:p>
            <a:r>
              <a:rPr lang="cs-CZ" dirty="0" smtClean="0"/>
              <a:t>Měly </a:t>
            </a:r>
            <a:r>
              <a:rPr lang="cs-CZ" dirty="0"/>
              <a:t>být také zvýšeny výkupní ceny zemědělské produkce a podpořeno záhumenkové zemědělství. 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/>
              <a:t>by vedlo k zintenzivnění výroby v tomto hospodářském sektoru. </a:t>
            </a:r>
            <a:endParaRPr lang="cs-CZ" dirty="0" smtClean="0"/>
          </a:p>
          <a:p>
            <a:r>
              <a:rPr lang="cs-CZ" dirty="0" smtClean="0"/>
              <a:t>Tyto </a:t>
            </a:r>
            <a:r>
              <a:rPr lang="cs-CZ" dirty="0"/>
              <a:t>změny by zároveň stimulovaly rozvoj lehkého průmyslu a výrobu spotřebního zboží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9809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Chruščov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září 1953 seznámil plénum se svou vizí také Chruščov. </a:t>
            </a:r>
            <a:endParaRPr lang="cs-CZ" dirty="0" smtClean="0"/>
          </a:p>
          <a:p>
            <a:r>
              <a:rPr lang="cs-CZ" dirty="0" smtClean="0"/>
              <a:t>Odklon od pětiletého plánu</a:t>
            </a:r>
          </a:p>
          <a:p>
            <a:r>
              <a:rPr lang="cs-CZ" dirty="0" smtClean="0"/>
              <a:t>Jeho </a:t>
            </a:r>
            <a:r>
              <a:rPr lang="cs-CZ" dirty="0"/>
              <a:t>návrhy obsahovaly Malenkovovy myšlenky, ale ještě je rozšiřovaly. </a:t>
            </a:r>
            <a:endParaRPr lang="cs-CZ" dirty="0" smtClean="0"/>
          </a:p>
          <a:p>
            <a:r>
              <a:rPr lang="cs-CZ" dirty="0" smtClean="0"/>
              <a:t>Nicméně </a:t>
            </a:r>
            <a:r>
              <a:rPr lang="cs-CZ" dirty="0"/>
              <a:t>z dlouhodobého hlediska považoval potenciální reformy inspirované Malenkovem za nerealizovatelné, protože byly v rozporu s jeho ideologickým přesvědčením</a:t>
            </a:r>
          </a:p>
          <a:p>
            <a:r>
              <a:rPr lang="cs-CZ" dirty="0"/>
              <a:t>Velkou nevýhodou těchto reforem bylo, že k navýšení produkce vyžadovaly velmi dlouhou dobu. </a:t>
            </a:r>
            <a:endParaRPr lang="cs-CZ" dirty="0" smtClean="0"/>
          </a:p>
          <a:p>
            <a:r>
              <a:rPr lang="cs-CZ" dirty="0" smtClean="0"/>
              <a:t>Chruščov </a:t>
            </a:r>
            <a:r>
              <a:rPr lang="cs-CZ" dirty="0"/>
              <a:t>si ale přál rychlé změny, proto se také zasadil o extenzivní způsob zemědělství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080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1954 – rozpor ve vedení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Extenzivní zemědělství – požadavek na techniku kvantitativně</a:t>
            </a:r>
          </a:p>
          <a:p>
            <a:r>
              <a:rPr lang="cs-CZ" dirty="0" smtClean="0"/>
              <a:t>Intenzivní – kvalitativní faktory</a:t>
            </a:r>
          </a:p>
          <a:p>
            <a:r>
              <a:rPr lang="cs-CZ" dirty="0" smtClean="0"/>
              <a:t>Program kultivace panenské půdy a dlouhodobých úhorů</a:t>
            </a:r>
          </a:p>
          <a:p>
            <a:r>
              <a:rPr lang="cs-CZ" dirty="0" smtClean="0"/>
              <a:t>V rozporu se zavádění lehkého průmyslu – SSSR čelilo nedostatku zemědělské techniky</a:t>
            </a:r>
          </a:p>
          <a:p>
            <a:r>
              <a:rPr lang="cs-CZ" dirty="0" smtClean="0"/>
              <a:t>Prosazen návrat k těžkému průmyslu</a:t>
            </a:r>
          </a:p>
          <a:p>
            <a:pPr lvl="1"/>
            <a:r>
              <a:rPr lang="cs-CZ" dirty="0" smtClean="0"/>
              <a:t>Těžký průmysl nadále prioritou SSSR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1524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a zemědělství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98712" y="2374900"/>
            <a:ext cx="8915400" cy="4298322"/>
          </a:xfrm>
        </p:spPr>
        <p:txBody>
          <a:bodyPr/>
          <a:lstStyle/>
          <a:p>
            <a:r>
              <a:rPr lang="cs-CZ" dirty="0" smtClean="0"/>
              <a:t>Plán často nebral v potaz zemědělské podmínky </a:t>
            </a:r>
          </a:p>
          <a:p>
            <a:r>
              <a:rPr lang="cs-CZ" dirty="0" smtClean="0"/>
              <a:t>Závazně určován objem odvodu konkrétních plodin – zrušeno r. 1939, ale v praxi se zachovalo</a:t>
            </a:r>
          </a:p>
          <a:p>
            <a:r>
              <a:rPr lang="cs-CZ" dirty="0" smtClean="0"/>
              <a:t>Stejný problém i u živočišné výroby</a:t>
            </a:r>
          </a:p>
          <a:p>
            <a:pPr lvl="1"/>
            <a:r>
              <a:rPr lang="cs-CZ" dirty="0" smtClean="0"/>
              <a:t>Nedostatečná příprava na zimu</a:t>
            </a:r>
          </a:p>
          <a:p>
            <a:pPr lvl="2"/>
            <a:r>
              <a:rPr lang="cs-CZ" dirty="0" smtClean="0"/>
              <a:t>Např. 1951 úhyn dobytka ve Střední Asii </a:t>
            </a:r>
          </a:p>
          <a:p>
            <a:pPr lvl="2"/>
            <a:r>
              <a:rPr lang="cs-CZ" dirty="0" smtClean="0"/>
              <a:t>Nedostatek krmiv a </a:t>
            </a:r>
            <a:r>
              <a:rPr lang="cs-CZ" dirty="0" smtClean="0"/>
              <a:t>ustájení</a:t>
            </a:r>
          </a:p>
          <a:p>
            <a:pPr lvl="2"/>
            <a:r>
              <a:rPr lang="cs-CZ" dirty="0" smtClean="0"/>
              <a:t>Nebyly vhodné podmínky pro chov, ale norma byla stanovena jinak</a:t>
            </a:r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28809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31317" y="333804"/>
            <a:ext cx="8911687" cy="1280890"/>
          </a:xfrm>
        </p:spPr>
        <p:txBody>
          <a:bodyPr/>
          <a:lstStyle/>
          <a:p>
            <a:r>
              <a:rPr lang="cs-CZ" dirty="0" smtClean="0"/>
              <a:t>Zemědělství – reforma + Rozorání celin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221971"/>
            <a:ext cx="8915400" cy="5636029"/>
          </a:xfrm>
        </p:spPr>
        <p:txBody>
          <a:bodyPr>
            <a:normAutofit/>
          </a:bodyPr>
          <a:lstStyle/>
          <a:p>
            <a:r>
              <a:rPr lang="cs-CZ" dirty="0"/>
              <a:t>Zrušení strojně-traktorových </a:t>
            </a:r>
            <a:r>
              <a:rPr lang="cs-CZ" dirty="0" smtClean="0"/>
              <a:t>stanic</a:t>
            </a:r>
          </a:p>
          <a:p>
            <a:pPr lvl="1"/>
            <a:r>
              <a:rPr lang="cs-CZ" dirty="0" smtClean="0"/>
              <a:t>Výkup za vysoké ceny</a:t>
            </a:r>
          </a:p>
          <a:p>
            <a:pPr lvl="1"/>
            <a:r>
              <a:rPr lang="cs-CZ" dirty="0" smtClean="0"/>
              <a:t>Kolchozy neuměly s technikou </a:t>
            </a:r>
            <a:r>
              <a:rPr lang="cs-CZ" dirty="0" smtClean="0"/>
              <a:t>pracovat</a:t>
            </a:r>
          </a:p>
          <a:p>
            <a:pPr lvl="1"/>
            <a:r>
              <a:rPr lang="cs-CZ" dirty="0" smtClean="0"/>
              <a:t>Ničení techniky</a:t>
            </a: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 smtClean="0"/>
              <a:t>Sjednocování kolchozů – kolchozní svazy</a:t>
            </a:r>
          </a:p>
          <a:p>
            <a:endParaRPr lang="cs-CZ" dirty="0"/>
          </a:p>
          <a:p>
            <a:r>
              <a:rPr lang="cs-CZ" dirty="0"/>
              <a:t>Inspirace USA – Chruščov nutil kolchozy a sovchozy, aby pěstovaly namísto tradičních plodin kukuřici – ta ale nebyla </a:t>
            </a:r>
            <a:r>
              <a:rPr lang="cs-CZ" dirty="0" smtClean="0"/>
              <a:t>vhodná</a:t>
            </a:r>
          </a:p>
          <a:p>
            <a:endParaRPr lang="cs-CZ" dirty="0" smtClean="0"/>
          </a:p>
          <a:p>
            <a:r>
              <a:rPr lang="cs-CZ" dirty="0" smtClean="0"/>
              <a:t>Rozorání celin - 1954-1956 v Kazachstánu, západní Sibiři, na Urale, v Povolží naplánováno rozorání neobdělávané půdy (celin)</a:t>
            </a:r>
          </a:p>
          <a:p>
            <a:pPr lvl="1"/>
            <a:r>
              <a:rPr lang="cs-CZ" dirty="0" smtClean="0"/>
              <a:t>Cílem zisk nové půdy </a:t>
            </a:r>
            <a:endParaRPr lang="cs-CZ" dirty="0"/>
          </a:p>
          <a:p>
            <a:pPr lvl="1"/>
            <a:r>
              <a:rPr lang="cs-CZ" dirty="0" smtClean="0"/>
              <a:t>Plán získal mnoho </a:t>
            </a:r>
            <a:r>
              <a:rPr lang="cs-CZ" dirty="0"/>
              <a:t>odpůrců. Jedním z nich byl Molotov, který zastával názor, že by investice měly být vloženy hlavně do oblastí s již obdělávanou půdou. 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184499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Zemědělství – reforma + Rozorání celin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96980"/>
            <a:ext cx="8915400" cy="4958366"/>
          </a:xfrm>
        </p:spPr>
        <p:txBody>
          <a:bodyPr/>
          <a:lstStyle/>
          <a:p>
            <a:r>
              <a:rPr lang="cs-CZ" dirty="0"/>
              <a:t>Celonárodní kampaň – tisíce mladých lidí s technikou </a:t>
            </a:r>
          </a:p>
          <a:p>
            <a:pPr lvl="1"/>
            <a:r>
              <a:rPr lang="cs-CZ" dirty="0"/>
              <a:t>Jejich příchod znamenal oslabení dosavadních zemědělských </a:t>
            </a:r>
            <a:r>
              <a:rPr lang="cs-CZ" dirty="0" smtClean="0"/>
              <a:t>regionů</a:t>
            </a:r>
          </a:p>
          <a:p>
            <a:pPr lvl="1"/>
            <a:endParaRPr lang="cs-CZ" dirty="0"/>
          </a:p>
          <a:p>
            <a:r>
              <a:rPr lang="cs-CZ" dirty="0"/>
              <a:t>V důsledku tohoto projektu vzrostla produkce </a:t>
            </a:r>
          </a:p>
          <a:p>
            <a:pPr lvl="1"/>
            <a:r>
              <a:rPr lang="cs-CZ" dirty="0"/>
              <a:t>Chruščov omezil investice do zemědělství (cca o 10 % v letech 1958-60)</a:t>
            </a:r>
          </a:p>
          <a:p>
            <a:pPr lvl="1"/>
            <a:r>
              <a:rPr lang="cs-CZ" dirty="0"/>
              <a:t>Ale pouze dočasně – nešetrné nakládání s půdou způsobilo její znehodnocení</a:t>
            </a:r>
          </a:p>
          <a:p>
            <a:pPr lvl="1"/>
            <a:r>
              <a:rPr lang="cs-CZ" dirty="0"/>
              <a:t>Radikální pokles </a:t>
            </a:r>
            <a:r>
              <a:rPr lang="cs-CZ" dirty="0" smtClean="0"/>
              <a:t>výnosů</a:t>
            </a:r>
          </a:p>
          <a:p>
            <a:pPr lvl="1"/>
            <a:endParaRPr lang="cs-CZ" dirty="0"/>
          </a:p>
          <a:p>
            <a:r>
              <a:rPr lang="cs-CZ" dirty="0"/>
              <a:t>Chruščovův plán zemědělství poškodil – namísto soustředění se na technologie a rozvoj hnojiv – zintenzivnění – zvolil extenzivní způsob.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45872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Strojní a traktorové stanice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54233"/>
            <a:ext cx="8915400" cy="497932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1927 – první založena v Oděské oblasti</a:t>
            </a:r>
          </a:p>
          <a:p>
            <a:r>
              <a:rPr lang="cs-CZ" dirty="0" smtClean="0"/>
              <a:t>Obhospodařování cca 10 kolchozů</a:t>
            </a:r>
          </a:p>
          <a:p>
            <a:r>
              <a:rPr lang="cs-CZ" dirty="0" smtClean="0"/>
              <a:t>Stanice majetkem státu – kolchozy ne – stanice kolchozy také politicky dozorovaly/ekonomický a politický dohled,</a:t>
            </a:r>
          </a:p>
          <a:p>
            <a:r>
              <a:rPr lang="cs-CZ" dirty="0" smtClean="0"/>
              <a:t>1958 – zrušení – prodej techniky kolchozům</a:t>
            </a:r>
          </a:p>
          <a:p>
            <a:pPr lvl="1"/>
            <a:r>
              <a:rPr lang="cs-CZ" dirty="0" smtClean="0"/>
              <a:t>V čele kolchozů „schopní manažeři“</a:t>
            </a:r>
          </a:p>
          <a:p>
            <a:pPr lvl="1"/>
            <a:r>
              <a:rPr lang="cs-CZ" dirty="0" smtClean="0"/>
              <a:t>Kolchozy sloučeny ve větší celky</a:t>
            </a:r>
          </a:p>
          <a:p>
            <a:pPr lvl="1"/>
            <a:r>
              <a:rPr lang="cs-CZ" dirty="0" smtClean="0"/>
              <a:t>Politická úloha stanic nebyla již potřeba</a:t>
            </a:r>
          </a:p>
          <a:p>
            <a:pPr lvl="1"/>
            <a:r>
              <a:rPr lang="cs-CZ" dirty="0" smtClean="0"/>
              <a:t>Malé platby od kolchozů, stanice nákladné</a:t>
            </a:r>
          </a:p>
          <a:p>
            <a:pPr lvl="1"/>
            <a:r>
              <a:rPr lang="cs-CZ" dirty="0" smtClean="0"/>
              <a:t>Snaha odstranit systém, kdy na jedné půdě hospodaří dvě organizace</a:t>
            </a:r>
          </a:p>
          <a:p>
            <a:r>
              <a:rPr lang="cs-CZ" dirty="0" smtClean="0"/>
              <a:t>Stanice zrušeny, vznik opravárensko-výrobních podniků</a:t>
            </a:r>
          </a:p>
          <a:p>
            <a:r>
              <a:rPr lang="cs-CZ" dirty="0" smtClean="0"/>
              <a:t>Kolchozy nákup vyčerpávat – ustupovaly od jiných modernizačních projektů</a:t>
            </a:r>
          </a:p>
          <a:p>
            <a:r>
              <a:rPr lang="cs-CZ" dirty="0" smtClean="0"/>
              <a:t>Chyběly garáže, haly, kvalifikovaný personál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6670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99742" y="1963513"/>
            <a:ext cx="8911687" cy="1280890"/>
          </a:xfrm>
        </p:spPr>
        <p:txBody>
          <a:bodyPr/>
          <a:lstStyle/>
          <a:p>
            <a:r>
              <a:rPr lang="cs-CZ" dirty="0" smtClean="0"/>
              <a:t>Političtí představitelé po smrti Stalina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6613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Kukuřice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764406"/>
            <a:ext cx="8915400" cy="4146816"/>
          </a:xfrm>
        </p:spPr>
        <p:txBody>
          <a:bodyPr/>
          <a:lstStyle/>
          <a:p>
            <a:r>
              <a:rPr lang="cs-CZ" dirty="0" smtClean="0"/>
              <a:t>Mělo zvýšit produkci masa</a:t>
            </a:r>
          </a:p>
          <a:p>
            <a:r>
              <a:rPr lang="cs-CZ" dirty="0" smtClean="0"/>
              <a:t>Snaha prosadit ji jako základní krmnou plodinu v SSSR</a:t>
            </a:r>
          </a:p>
          <a:p>
            <a:r>
              <a:rPr lang="cs-CZ" dirty="0" smtClean="0"/>
              <a:t>Chyběly zkušenosti, hnojiva, technika</a:t>
            </a:r>
          </a:p>
          <a:p>
            <a:r>
              <a:rPr lang="cs-CZ" dirty="0" smtClean="0"/>
              <a:t>1955-1956 – díky počasí velká úroda – motivace k rozšiřování osevů</a:t>
            </a:r>
          </a:p>
          <a:p>
            <a:r>
              <a:rPr lang="cs-CZ" dirty="0" smtClean="0"/>
              <a:t>Pobaltí, Bělorusko, Kaliningrad, jih Ruska</a:t>
            </a:r>
          </a:p>
          <a:p>
            <a:r>
              <a:rPr lang="cs-CZ" dirty="0" smtClean="0"/>
              <a:t>Problém používání umělých hnojiv – často působilo více škody a vedlo k erozi – nedostatek vody – nerozpouštělo se do půdy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31854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0"/>
            <a:ext cx="8911687" cy="61818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Rozorání celin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92243" y="618186"/>
            <a:ext cx="8915400" cy="6555346"/>
          </a:xfrm>
        </p:spPr>
        <p:txBody>
          <a:bodyPr>
            <a:normAutofit/>
          </a:bodyPr>
          <a:lstStyle/>
          <a:p>
            <a:r>
              <a:rPr lang="cs-CZ" dirty="0" smtClean="0"/>
              <a:t>1954-1958 – 36 mil. Ha panenské půdy, 425 sovchozů</a:t>
            </a:r>
          </a:p>
          <a:p>
            <a:r>
              <a:rPr lang="cs-CZ" dirty="0" smtClean="0"/>
              <a:t>1956 – nejvyšší úroda</a:t>
            </a:r>
          </a:p>
          <a:p>
            <a:r>
              <a:rPr lang="cs-CZ" dirty="0" smtClean="0"/>
              <a:t>Problémy:</a:t>
            </a:r>
          </a:p>
          <a:p>
            <a:pPr lvl="1"/>
            <a:r>
              <a:rPr lang="cs-CZ" dirty="0" smtClean="0"/>
              <a:t>Vzdálenost od zpracovatelského průmyslu</a:t>
            </a:r>
          </a:p>
          <a:p>
            <a:pPr lvl="1"/>
            <a:r>
              <a:rPr lang="cs-CZ" dirty="0" smtClean="0"/>
              <a:t>Neobydlené oblasti, neexistující infrastruktura</a:t>
            </a:r>
          </a:p>
          <a:p>
            <a:pPr lvl="1"/>
            <a:r>
              <a:rPr lang="cs-CZ" dirty="0" smtClean="0"/>
              <a:t>Vysoké náklady na budování infrastruktury – školy, nemocnice, cesty, železnice…</a:t>
            </a:r>
          </a:p>
          <a:p>
            <a:r>
              <a:rPr lang="cs-CZ" dirty="0" smtClean="0"/>
              <a:t>Od r. 1956 pokles výnosů, neplnění plánu</a:t>
            </a:r>
          </a:p>
          <a:p>
            <a:r>
              <a:rPr lang="cs-CZ" dirty="0" smtClean="0"/>
              <a:t>Nálady na produkci jedné jednotky až trojnásobně vyšší než v tradičních oblastech</a:t>
            </a:r>
          </a:p>
          <a:p>
            <a:r>
              <a:rPr lang="cs-CZ" dirty="0" smtClean="0"/>
              <a:t>Osev jedním druhem plodiny – vedlo k vyčerpání půdy a erozi</a:t>
            </a:r>
          </a:p>
          <a:p>
            <a:r>
              <a:rPr lang="cs-CZ" dirty="0" smtClean="0"/>
              <a:t>Pěstována pšenice – Střední Asie nemá vhodné klima</a:t>
            </a:r>
          </a:p>
          <a:p>
            <a:pPr lvl="1"/>
            <a:r>
              <a:rPr lang="cs-CZ" dirty="0" smtClean="0"/>
              <a:t>Nízké srážky, rychlý přechod zimy a léta, ztvrdlá půda</a:t>
            </a:r>
          </a:p>
          <a:p>
            <a:r>
              <a:rPr lang="cs-CZ" dirty="0" smtClean="0"/>
              <a:t>Nové plochy – nikdo se nezabýval erozí – ekologické problémy – větrné prašné bouře – půda mizí</a:t>
            </a:r>
          </a:p>
          <a:p>
            <a:r>
              <a:rPr lang="cs-CZ" dirty="0" smtClean="0"/>
              <a:t>Cesty v oblastech nebyly vždy sjízdné – sklizeň se promeškala</a:t>
            </a:r>
          </a:p>
          <a:p>
            <a:r>
              <a:rPr lang="cs-CZ" u="sng" dirty="0">
                <a:hlinkClick r:id="rId2"/>
              </a:rPr>
              <a:t>https://youtu.be/_</a:t>
            </a:r>
            <a:r>
              <a:rPr lang="cs-CZ" u="sng" dirty="0" smtClean="0">
                <a:hlinkClick r:id="rId2"/>
              </a:rPr>
              <a:t>HXfv9ZwOqY</a:t>
            </a:r>
            <a:r>
              <a:rPr lang="cs-CZ" u="sng" dirty="0"/>
              <a:t> </a:t>
            </a:r>
            <a:r>
              <a:rPr lang="cs-CZ" u="sng" dirty="0" smtClean="0"/>
              <a:t>       </a:t>
            </a:r>
            <a:r>
              <a:rPr lang="cs-CZ" u="sng" dirty="0" smtClean="0">
                <a:hlinkClick r:id="rId3"/>
              </a:rPr>
              <a:t>https</a:t>
            </a:r>
            <a:r>
              <a:rPr lang="cs-CZ" u="sng" dirty="0">
                <a:hlinkClick r:id="rId3"/>
              </a:rPr>
              <a:t>://youtu.be/3KWkyzI_xGA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238654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465788"/>
            <a:ext cx="8911687" cy="1280890"/>
          </a:xfrm>
        </p:spPr>
        <p:txBody>
          <a:bodyPr/>
          <a:lstStyle/>
          <a:p>
            <a:r>
              <a:rPr lang="cs-CZ" dirty="0" smtClean="0"/>
              <a:t>Další aspekty hospodářství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685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s pětiletým plánem a rozvojem lehkého průmyslu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Snaha o přeměnu zbrojních závodů na továrny na spotřební zboží</a:t>
            </a:r>
          </a:p>
          <a:p>
            <a:r>
              <a:rPr lang="cs-CZ" dirty="0" smtClean="0"/>
              <a:t>Nové vedení – nové cíle, ale platná pětiletka (z poč. 1953)</a:t>
            </a:r>
          </a:p>
          <a:p>
            <a:r>
              <a:rPr lang="cs-CZ" dirty="0" smtClean="0"/>
              <a:t>Závody:</a:t>
            </a:r>
          </a:p>
          <a:p>
            <a:pPr lvl="1"/>
            <a:r>
              <a:rPr lang="cs-CZ" dirty="0" smtClean="0"/>
              <a:t>Pokud plní pětiletku, neplní nové cíle spotřebního zboží</a:t>
            </a:r>
          </a:p>
          <a:p>
            <a:pPr lvl="1"/>
            <a:r>
              <a:rPr lang="cs-CZ" dirty="0" smtClean="0"/>
              <a:t>Pokud se zaměří na spotřební zboží, hrozí postihy na nesplnění plánu</a:t>
            </a:r>
          </a:p>
          <a:p>
            <a:r>
              <a:rPr lang="cs-CZ" dirty="0" smtClean="0"/>
              <a:t>Problém propagandy – hlásala rozvoj těžkého průmyslu, odklon od něho nepopulární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67780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Sedmiletý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96044"/>
            <a:ext cx="8915400" cy="431517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1957 – decentralizace </a:t>
            </a:r>
          </a:p>
          <a:p>
            <a:r>
              <a:rPr lang="cs-CZ" dirty="0" err="1" smtClean="0"/>
              <a:t>Sovnarchozy</a:t>
            </a:r>
            <a:r>
              <a:rPr lang="cs-CZ" dirty="0" smtClean="0"/>
              <a:t> – regionální orgány pro koordinaci hospodářství</a:t>
            </a:r>
          </a:p>
          <a:p>
            <a:pPr lvl="1"/>
            <a:r>
              <a:rPr lang="cs-CZ" dirty="0" smtClean="0"/>
              <a:t>Odpovědnost ležela na republikách</a:t>
            </a:r>
          </a:p>
          <a:p>
            <a:pPr lvl="1"/>
            <a:r>
              <a:rPr lang="cs-CZ" dirty="0" smtClean="0"/>
              <a:t>chaotické</a:t>
            </a:r>
          </a:p>
          <a:p>
            <a:r>
              <a:rPr lang="cs-CZ" dirty="0" smtClean="0"/>
              <a:t>Prvotní úspěchy reforem – snaha o prohloubení</a:t>
            </a:r>
          </a:p>
          <a:p>
            <a:r>
              <a:rPr lang="cs-CZ" dirty="0" smtClean="0"/>
              <a:t>1956-1961 – měl probíhat šestý pětiletý plán – zrušen</a:t>
            </a:r>
          </a:p>
          <a:p>
            <a:r>
              <a:rPr lang="cs-CZ" dirty="0" smtClean="0"/>
              <a:t>1959-1965 – sedmiletý plán – snaha o srovnání ekonomiky s USA</a:t>
            </a:r>
          </a:p>
          <a:p>
            <a:pPr lvl="1"/>
            <a:r>
              <a:rPr lang="cs-CZ" dirty="0" smtClean="0"/>
              <a:t>Navýšení průmyslové i zemědělské produkce dvojnásobně</a:t>
            </a:r>
          </a:p>
          <a:p>
            <a:r>
              <a:rPr lang="cs-CZ" dirty="0" smtClean="0"/>
              <a:t>1959 – cesta Chruščova po USA</a:t>
            </a:r>
          </a:p>
          <a:p>
            <a:r>
              <a:rPr lang="cs-CZ" dirty="0" smtClean="0"/>
              <a:t>Inspirace pro zemědělství v Iowě</a:t>
            </a:r>
          </a:p>
          <a:p>
            <a:r>
              <a:rPr lang="cs-CZ" dirty="0" smtClean="0"/>
              <a:t>Zánik části kolchozů – přeměna na sovchozy</a:t>
            </a:r>
          </a:p>
          <a:p>
            <a:r>
              <a:rPr lang="cs-CZ" dirty="0" smtClean="0"/>
              <a:t>Od 1960 – omezování ploch záhumenků – představa o velkých mechanizovaných zemědělských celcích vlastněných státem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3757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byrokracie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74800"/>
            <a:ext cx="8915400" cy="5130800"/>
          </a:xfrm>
        </p:spPr>
        <p:txBody>
          <a:bodyPr>
            <a:normAutofit/>
          </a:bodyPr>
          <a:lstStyle/>
          <a:p>
            <a:r>
              <a:rPr lang="cs-CZ" dirty="0" smtClean="0"/>
              <a:t>Problémy:</a:t>
            </a:r>
          </a:p>
          <a:p>
            <a:pPr lvl="1"/>
            <a:r>
              <a:rPr lang="cs-CZ" dirty="0" smtClean="0"/>
              <a:t>Zdvojené pravomoci</a:t>
            </a:r>
          </a:p>
          <a:p>
            <a:pPr lvl="1"/>
            <a:r>
              <a:rPr lang="cs-CZ" dirty="0" smtClean="0"/>
              <a:t>Detailní instrukce</a:t>
            </a:r>
          </a:p>
          <a:p>
            <a:pPr lvl="1"/>
            <a:r>
              <a:rPr lang="cs-CZ" dirty="0" smtClean="0"/>
              <a:t>Požadavky na zprávy</a:t>
            </a:r>
          </a:p>
          <a:p>
            <a:pPr lvl="1"/>
            <a:r>
              <a:rPr lang="cs-CZ" dirty="0" smtClean="0"/>
              <a:t>Potlačování iniciativy</a:t>
            </a:r>
          </a:p>
          <a:p>
            <a:r>
              <a:rPr lang="cs-CZ" dirty="0" smtClean="0"/>
              <a:t>Od roku 1953 rušena místa v centrální správě</a:t>
            </a:r>
          </a:p>
          <a:p>
            <a:r>
              <a:rPr lang="cs-CZ" dirty="0" smtClean="0"/>
              <a:t>1955 – reforma správy zemědělství</a:t>
            </a:r>
          </a:p>
          <a:p>
            <a:pPr lvl="1"/>
            <a:r>
              <a:rPr lang="cs-CZ" dirty="0" smtClean="0"/>
              <a:t>Kolchozy a sovchozy mohly plánovat dle svého uvážení</a:t>
            </a:r>
          </a:p>
          <a:p>
            <a:pPr lvl="1"/>
            <a:r>
              <a:rPr lang="cs-CZ" dirty="0" smtClean="0"/>
              <a:t>Diskuze o pravomocích ve výrobních závodech</a:t>
            </a:r>
          </a:p>
          <a:p>
            <a:pPr lvl="2"/>
            <a:r>
              <a:rPr lang="cs-CZ" dirty="0" smtClean="0"/>
              <a:t>Např. bez schválení nadřízeného orgánu nemohly být upravovány položky rozpočtu</a:t>
            </a:r>
          </a:p>
          <a:p>
            <a:r>
              <a:rPr lang="cs-CZ" dirty="0" smtClean="0"/>
              <a:t>Problém platů – chaotické </a:t>
            </a:r>
          </a:p>
          <a:p>
            <a:pPr lvl="1"/>
            <a:r>
              <a:rPr lang="cs-CZ" dirty="0" smtClean="0"/>
              <a:t>Velké rozdíly dle regionů za stejnou práci</a:t>
            </a:r>
          </a:p>
          <a:p>
            <a:pPr lvl="2"/>
            <a:r>
              <a:rPr lang="cs-CZ" dirty="0" smtClean="0"/>
              <a:t>Požadavek na vyřešení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4796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2440031"/>
            <a:ext cx="8911687" cy="1280890"/>
          </a:xfrm>
        </p:spPr>
        <p:txBody>
          <a:bodyPr/>
          <a:lstStyle/>
          <a:p>
            <a:r>
              <a:rPr lang="cs-CZ" dirty="0" smtClean="0"/>
              <a:t>Rozvoj za Chruščovovy éry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0684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jaderné zbraně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První sovětská atomová bomba vycházela z amerického výzkumu, plány získány špionáží</a:t>
            </a:r>
          </a:p>
          <a:p>
            <a:r>
              <a:rPr lang="cs-CZ" dirty="0" smtClean="0"/>
              <a:t>Vývoj vedli Igor </a:t>
            </a:r>
            <a:r>
              <a:rPr lang="cs-CZ" dirty="0" err="1" smtClean="0"/>
              <a:t>Kurčatov</a:t>
            </a:r>
            <a:r>
              <a:rPr lang="cs-CZ" dirty="0" smtClean="0"/>
              <a:t> a Andrej </a:t>
            </a:r>
            <a:r>
              <a:rPr lang="cs-CZ" dirty="0" err="1" smtClean="0"/>
              <a:t>Sacharov</a:t>
            </a:r>
            <a:endParaRPr lang="cs-CZ" dirty="0" smtClean="0"/>
          </a:p>
          <a:p>
            <a:r>
              <a:rPr lang="cs-CZ" dirty="0" smtClean="0"/>
              <a:t>1961 – otestování největší jaderné bomby – tzv. car-bomba</a:t>
            </a:r>
          </a:p>
          <a:p>
            <a:pPr lvl="1"/>
            <a:r>
              <a:rPr lang="cs-CZ" dirty="0" smtClean="0"/>
              <a:t>Vzbudilo napětí na mezinárodní scéně</a:t>
            </a:r>
          </a:p>
          <a:p>
            <a:r>
              <a:rPr lang="cs-CZ" dirty="0" smtClean="0"/>
              <a:t>Mohutné bomby ale nepraktické, nebyly technologie, které by je donesly ke všem vytyčeným cílům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87089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Andrej </a:t>
            </a:r>
            <a:r>
              <a:rPr lang="cs-CZ" dirty="0" err="1" smtClean="0"/>
              <a:t>Sacharov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Sovětský fyzik, disident, obrana lidských práv</a:t>
            </a:r>
          </a:p>
          <a:p>
            <a:r>
              <a:rPr lang="cs-CZ" dirty="0" smtClean="0"/>
              <a:t>Od 1946 byl přizván k projektu na vývoj vodíkové bomby</a:t>
            </a:r>
          </a:p>
          <a:p>
            <a:r>
              <a:rPr lang="cs-CZ" dirty="0" smtClean="0"/>
              <a:t>1953 první vodíková bomba úspěšně otestována</a:t>
            </a:r>
          </a:p>
          <a:p>
            <a:r>
              <a:rPr lang="cs-CZ" dirty="0" smtClean="0"/>
              <a:t>1970 se podílel na založení Moskevského výboru pro lidská práva</a:t>
            </a:r>
          </a:p>
          <a:p>
            <a:r>
              <a:rPr lang="cs-CZ" dirty="0" smtClean="0"/>
              <a:t>1973 získal Nobelovu cenu míru (jako první Rus)</a:t>
            </a:r>
          </a:p>
          <a:p>
            <a:r>
              <a:rPr lang="cs-CZ" dirty="0" smtClean="0"/>
              <a:t>1979 protest proti intervenci do Afganistánu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5814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Vesmírný program - Sergej </a:t>
            </a:r>
            <a:r>
              <a:rPr lang="cs-CZ" dirty="0" err="1" smtClean="0"/>
              <a:t>Koroljov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Letecký a raketový konstruktér</a:t>
            </a:r>
          </a:p>
          <a:p>
            <a:r>
              <a:rPr lang="cs-CZ" dirty="0" smtClean="0"/>
              <a:t>Počátkem 30. let založen Reaktivní výzkumný ústav</a:t>
            </a:r>
          </a:p>
          <a:p>
            <a:r>
              <a:rPr lang="cs-CZ" dirty="0" smtClean="0"/>
              <a:t>1938 v rámci čistek poslán na |Sibiř</a:t>
            </a:r>
          </a:p>
          <a:p>
            <a:r>
              <a:rPr lang="cs-CZ" dirty="0" smtClean="0"/>
              <a:t>1944 propuštěn, následně v Německu zkoumal rakety</a:t>
            </a:r>
          </a:p>
          <a:p>
            <a:r>
              <a:rPr lang="cs-CZ" dirty="0" smtClean="0"/>
              <a:t>Od 1947 hlavní konstruktér</a:t>
            </a:r>
          </a:p>
          <a:p>
            <a:r>
              <a:rPr lang="cs-CZ" dirty="0" smtClean="0"/>
              <a:t>Vedl vesmírné programy Sputnik, Vostok, </a:t>
            </a:r>
            <a:r>
              <a:rPr lang="cs-CZ" dirty="0" err="1" smtClean="0"/>
              <a:t>Voschod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Sputnik </a:t>
            </a:r>
            <a:r>
              <a:rPr lang="cs-CZ" u="sng" dirty="0">
                <a:hlinkClick r:id="rId2"/>
              </a:rPr>
              <a:t>https://youtu.be/qdQHuiV_9AI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9529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Lavrentij Berija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67479" y="1905000"/>
            <a:ext cx="4481289" cy="4507425"/>
          </a:xfrm>
        </p:spPr>
        <p:txBody>
          <a:bodyPr/>
          <a:lstStyle/>
          <a:p>
            <a:r>
              <a:rPr lang="cs-CZ" dirty="0" smtClean="0"/>
              <a:t>Spolupracovník Stalina, šéf NKVD</a:t>
            </a:r>
          </a:p>
          <a:p>
            <a:r>
              <a:rPr lang="cs-CZ" dirty="0" smtClean="0"/>
              <a:t>1946 člen politbyra</a:t>
            </a:r>
          </a:p>
          <a:p>
            <a:r>
              <a:rPr lang="cs-CZ" dirty="0" smtClean="0"/>
              <a:t>Po Stalinově smrti chtěl být jeho nástupcem – změna dosavadních postojů</a:t>
            </a:r>
          </a:p>
          <a:p>
            <a:r>
              <a:rPr lang="cs-CZ" dirty="0" smtClean="0"/>
              <a:t>Prosazoval soukromé podnikání a tržní principy</a:t>
            </a:r>
          </a:p>
          <a:p>
            <a:r>
              <a:rPr lang="cs-CZ" dirty="0" smtClean="0"/>
              <a:t>1953 zatčen a popraven – v „boji o Kreml“ byl podpořen Chruščov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104" y="1264555"/>
            <a:ext cx="3265930" cy="461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9449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Jaderná elektrárna v </a:t>
            </a:r>
            <a:r>
              <a:rPr lang="cs-CZ" dirty="0" err="1" smtClean="0"/>
              <a:t>Obninsku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Cca 100 km od Moskvy</a:t>
            </a:r>
          </a:p>
          <a:p>
            <a:r>
              <a:rPr lang="cs-CZ" dirty="0" smtClean="0"/>
              <a:t>První jaderná elektrárna na světě – připojena k síti 1954</a:t>
            </a:r>
          </a:p>
          <a:p>
            <a:r>
              <a:rPr lang="cs-CZ" dirty="0" smtClean="0"/>
              <a:t>První reaktor, který dodával elektřinu do domácností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108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Chruščovky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81070"/>
            <a:ext cx="8915400" cy="5035640"/>
          </a:xfrm>
        </p:spPr>
        <p:txBody>
          <a:bodyPr/>
          <a:lstStyle/>
          <a:p>
            <a:r>
              <a:rPr lang="cs-CZ" dirty="0" smtClean="0"/>
              <a:t>Bytová krize – nově přicházející žijí v dřevěných domech, zemljankách</a:t>
            </a:r>
          </a:p>
          <a:p>
            <a:r>
              <a:rPr lang="cs-CZ" dirty="0" smtClean="0"/>
              <a:t>Výstavba zaostávala za průmyslovým rozvojem</a:t>
            </a:r>
          </a:p>
          <a:p>
            <a:r>
              <a:rPr lang="cs-CZ" dirty="0" smtClean="0"/>
              <a:t>1955 – O odstranění všeho nadbytečného v projektování a výstavbě“ - - přechod k racionálnímu funkcionalismu</a:t>
            </a:r>
          </a:p>
          <a:p>
            <a:r>
              <a:rPr lang="cs-CZ" dirty="0" smtClean="0"/>
              <a:t>První panelové domy (ale i cihlové), pětiposchoďové bez výtahů (nákladné)</a:t>
            </a:r>
          </a:p>
          <a:p>
            <a:r>
              <a:rPr lang="cs-CZ" dirty="0" smtClean="0"/>
              <a:t>Díky panelům rychlá výstavba, řešení bytové krize</a:t>
            </a:r>
          </a:p>
          <a:p>
            <a:r>
              <a:rPr lang="cs-CZ" dirty="0" smtClean="0"/>
              <a:t>Byty – komunálky</a:t>
            </a:r>
          </a:p>
          <a:p>
            <a:r>
              <a:rPr lang="cs-CZ" dirty="0" smtClean="0"/>
              <a:t>Cca 40 m2</a:t>
            </a:r>
          </a:p>
          <a:p>
            <a:r>
              <a:rPr lang="cs-CZ" dirty="0" smtClean="0"/>
              <a:t>Projektováno jako dočasné bydlení do doby dobudování komunismu (předpoklad 1980)</a:t>
            </a:r>
          </a:p>
          <a:p>
            <a:r>
              <a:rPr lang="cs-CZ" dirty="0" smtClean="0"/>
              <a:t>Údajně podpořilo rozvoj disidentského hnutí – do vlastního bytu si občan zval koho chtěl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79649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71449"/>
            <a:ext cx="8915400" cy="6686551"/>
          </a:xfrm>
        </p:spPr>
      </p:pic>
    </p:spTree>
    <p:extLst>
      <p:ext uri="{BB962C8B-B14F-4D97-AF65-F5344CB8AC3E}">
        <p14:creationId xmlns:p14="http://schemas.microsoft.com/office/powerpoint/2010/main" val="2642485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1959 – Americká národní výstava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326523"/>
            <a:ext cx="8915400" cy="517730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„Kuchyňská diskuze“</a:t>
            </a:r>
          </a:p>
          <a:p>
            <a:r>
              <a:rPr lang="cs-CZ" dirty="0" smtClean="0"/>
              <a:t>v SSSR do této doby západní symbolika zakázána</a:t>
            </a:r>
          </a:p>
          <a:p>
            <a:r>
              <a:rPr lang="cs-CZ" dirty="0" smtClean="0"/>
              <a:t>V Moskvě proběhla výstava za přítomnosti </a:t>
            </a:r>
            <a:r>
              <a:rPr lang="cs-CZ" dirty="0" err="1" smtClean="0"/>
              <a:t>Nixona</a:t>
            </a:r>
            <a:r>
              <a:rPr lang="cs-CZ" dirty="0" smtClean="0"/>
              <a:t> a Chruščova</a:t>
            </a:r>
          </a:p>
          <a:p>
            <a:r>
              <a:rPr lang="cs-CZ" dirty="0" smtClean="0"/>
              <a:t>Ukázka amerického způsobu života – předpoklad, že se SSSR více zaměří na spotřební zboží a omezí zbrojení</a:t>
            </a:r>
          </a:p>
          <a:p>
            <a:r>
              <a:rPr lang="cs-CZ" dirty="0" smtClean="0"/>
              <a:t>Souběžně také výstava sovětských výrobků – aby se ukázala sovětská převaha</a:t>
            </a:r>
          </a:p>
          <a:p>
            <a:endParaRPr lang="cs-CZ" dirty="0" smtClean="0"/>
          </a:p>
          <a:p>
            <a:r>
              <a:rPr lang="cs-CZ" dirty="0" smtClean="0"/>
              <a:t>Fotografie z výstavy</a:t>
            </a:r>
            <a:endParaRPr lang="cs-CZ" dirty="0"/>
          </a:p>
          <a:p>
            <a:r>
              <a:rPr lang="cs-CZ" u="sng" dirty="0">
                <a:hlinkClick r:id="rId2"/>
              </a:rPr>
              <a:t>https://</a:t>
            </a:r>
            <a:r>
              <a:rPr lang="cs-CZ" u="sng" dirty="0" smtClean="0">
                <a:hlinkClick r:id="rId2"/>
              </a:rPr>
              <a:t>www.reflex.cz/galerie/fotogalerie/92748/vystava-ktera-vzbudila-udiv-lide-v-sovetskem-svazu-poprve-vidi-zapadni-zbozi?foto=0</a:t>
            </a:r>
            <a:endParaRPr lang="cs-CZ" u="sng" dirty="0" smtClean="0"/>
          </a:p>
          <a:p>
            <a:endParaRPr lang="cs-CZ" u="sng" dirty="0"/>
          </a:p>
          <a:p>
            <a:r>
              <a:rPr lang="cs-CZ" u="sng" dirty="0">
                <a:hlinkClick r:id="rId3"/>
              </a:rPr>
              <a:t>Debata </a:t>
            </a:r>
            <a:r>
              <a:rPr lang="cs-CZ" u="sng" dirty="0" err="1">
                <a:hlinkClick r:id="rId3"/>
              </a:rPr>
              <a:t>Nixon</a:t>
            </a:r>
            <a:r>
              <a:rPr lang="cs-CZ" u="sng" dirty="0">
                <a:hlinkClick r:id="rId3"/>
              </a:rPr>
              <a:t> - Chruščov</a:t>
            </a:r>
          </a:p>
          <a:p>
            <a:r>
              <a:rPr lang="cs-CZ" u="sng" dirty="0" smtClean="0">
                <a:hlinkClick r:id="rId3"/>
              </a:rPr>
              <a:t>https</a:t>
            </a:r>
            <a:r>
              <a:rPr lang="cs-CZ" u="sng" dirty="0">
                <a:hlinkClick r:id="rId3"/>
              </a:rPr>
              <a:t>://youtu.be/-CvQOuNecy4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80902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Pád Chruščova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Kromě ekonomických i politické problémy</a:t>
            </a:r>
          </a:p>
          <a:p>
            <a:r>
              <a:rPr lang="cs-CZ" dirty="0" smtClean="0"/>
              <a:t>Rotace kádrů – staré struktury obava o funkce, zároveň Chruščov nemá dostatečnou podporu</a:t>
            </a:r>
          </a:p>
          <a:p>
            <a:r>
              <a:rPr lang="cs-CZ" dirty="0" smtClean="0"/>
              <a:t>Projekt na vytvoření nových kontrolních úřadů – pokoušel se o decentralizaci, ale to vedlo ke korupci…</a:t>
            </a:r>
          </a:p>
          <a:p>
            <a:r>
              <a:rPr lang="cs-CZ" dirty="0" smtClean="0"/>
              <a:t>Od února 1964 se plánovalo </a:t>
            </a:r>
            <a:r>
              <a:rPr lang="cs-CZ" dirty="0" err="1" smtClean="0"/>
              <a:t>Chruščovov</a:t>
            </a:r>
            <a:r>
              <a:rPr lang="cs-CZ" dirty="0" smtClean="0"/>
              <a:t> svržení (Schůze prezidia - kolektivní kritika politických chyb, kumulace funkcí</a:t>
            </a:r>
          </a:p>
          <a:p>
            <a:r>
              <a:rPr lang="cs-CZ" dirty="0" smtClean="0"/>
              <a:t>Chruščov kritiku přijal a odvolán, oficiální důvod – zdravotní důvody</a:t>
            </a:r>
          </a:p>
          <a:p>
            <a:r>
              <a:rPr lang="cs-CZ" dirty="0" smtClean="0"/>
              <a:t>V jeho době se v SSSR začala vytvářet občanská společnost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72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2133600"/>
            <a:ext cx="8911687" cy="1280890"/>
          </a:xfrm>
        </p:spPr>
        <p:txBody>
          <a:bodyPr/>
          <a:lstStyle/>
          <a:p>
            <a:r>
              <a:rPr lang="cs-CZ" dirty="0" smtClean="0"/>
              <a:t>Období tání – kultura + disidentské hnutí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691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Viktor Někrasov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Spisovatel, sovětská literatura po druhé světové válce</a:t>
            </a:r>
          </a:p>
          <a:p>
            <a:r>
              <a:rPr lang="cs-CZ" dirty="0" smtClean="0"/>
              <a:t>Kniha Ve stalingradských zákopech – první významná</a:t>
            </a:r>
          </a:p>
          <a:p>
            <a:r>
              <a:rPr lang="cs-CZ" dirty="0" smtClean="0"/>
              <a:t>Člen KSSS, ale vystupoval proti některým rozhodnutím</a:t>
            </a:r>
          </a:p>
          <a:p>
            <a:r>
              <a:rPr lang="cs-CZ" dirty="0" smtClean="0"/>
              <a:t>Zasloužil se o památník obětem v Babím Jaru (vystoupil proti tomu, aby na místě hromadné vraždy Židů a dalších občanů SSSR byl postaven fotbalový stadion)</a:t>
            </a:r>
          </a:p>
          <a:p>
            <a:r>
              <a:rPr lang="cs-CZ" dirty="0" smtClean="0"/>
              <a:t>V období Brežněva se postavil proti rehabilitaci Stalina</a:t>
            </a:r>
          </a:p>
          <a:p>
            <a:r>
              <a:rPr lang="cs-CZ" dirty="0" smtClean="0"/>
              <a:t>Liberální postoje – 1973 vyloučen ze strany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5695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Bulat </a:t>
            </a:r>
            <a:r>
              <a:rPr lang="cs-CZ" dirty="0" err="1" smtClean="0"/>
              <a:t>Okudžava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Básník, prozaik, šansoniér</a:t>
            </a:r>
          </a:p>
          <a:p>
            <a:r>
              <a:rPr lang="cs-CZ" dirty="0" smtClean="0"/>
              <a:t>1956 začal více publikovat (po rehabilitaci rodiny v rámci odsouzení stalinského teroru)</a:t>
            </a:r>
          </a:p>
          <a:p>
            <a:r>
              <a:rPr lang="cs-CZ" dirty="0" smtClean="0"/>
              <a:t>Člen strany, ale kritický vůči režimu</a:t>
            </a:r>
          </a:p>
          <a:p>
            <a:r>
              <a:rPr lang="cs-CZ" dirty="0" smtClean="0"/>
              <a:t>Usiloval o zlepšení podmínek v rámci socialismu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063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Boris </a:t>
            </a:r>
            <a:r>
              <a:rPr lang="cs-CZ" dirty="0" err="1" smtClean="0"/>
              <a:t>Pasternak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Spisovatel</a:t>
            </a:r>
          </a:p>
          <a:p>
            <a:r>
              <a:rPr lang="cs-CZ" dirty="0" smtClean="0"/>
              <a:t>Nositel Nobelovy ceny 1958 za celoživotní dílo – na nátlak režimu se jí zřekl</a:t>
            </a:r>
          </a:p>
          <a:p>
            <a:r>
              <a:rPr lang="cs-CZ" dirty="0" smtClean="0"/>
              <a:t>román Doktor </a:t>
            </a:r>
            <a:r>
              <a:rPr lang="cs-CZ" dirty="0" err="1" smtClean="0"/>
              <a:t>Živago</a:t>
            </a:r>
            <a:r>
              <a:rPr lang="cs-CZ" dirty="0" smtClean="0"/>
              <a:t> – napsáno v letech 1945-1955</a:t>
            </a:r>
          </a:p>
          <a:p>
            <a:pPr lvl="1"/>
            <a:r>
              <a:rPr lang="cs-CZ" dirty="0" smtClean="0"/>
              <a:t>Vyloučen ze svazu spisovatelů a hrozilo mu odebrání občanství</a:t>
            </a:r>
          </a:p>
          <a:p>
            <a:pPr lvl="1"/>
            <a:r>
              <a:rPr lang="cs-CZ" dirty="0" smtClean="0"/>
              <a:t>Román v SSSR směl být vydán až r. 1988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389531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Alexandr </a:t>
            </a:r>
            <a:r>
              <a:rPr lang="cs-CZ" dirty="0" err="1" smtClean="0"/>
              <a:t>Solženicyn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Spisovatel, disident, publicista</a:t>
            </a:r>
          </a:p>
          <a:p>
            <a:r>
              <a:rPr lang="cs-CZ" dirty="0" smtClean="0"/>
              <a:t>1970 Nobelova cena za literaturu – nevyzvedl si ji z obavy, že nebude vpuštěn zpět do SSSR</a:t>
            </a:r>
          </a:p>
          <a:p>
            <a:r>
              <a:rPr lang="cs-CZ" dirty="0" smtClean="0"/>
              <a:t>Během stalinismu vězněn v Gulagu</a:t>
            </a:r>
          </a:p>
          <a:p>
            <a:r>
              <a:rPr lang="cs-CZ" dirty="0" smtClean="0"/>
              <a:t>Jeden den Ivana </a:t>
            </a:r>
            <a:r>
              <a:rPr lang="cs-CZ" dirty="0" err="1" smtClean="0"/>
              <a:t>Děnisoviče</a:t>
            </a:r>
            <a:r>
              <a:rPr lang="cs-CZ" dirty="0" smtClean="0"/>
              <a:t>, Souostroví Gulag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519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Vjačeslav Molotov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5567921" cy="3777622"/>
          </a:xfrm>
        </p:spPr>
        <p:txBody>
          <a:bodyPr/>
          <a:lstStyle/>
          <a:p>
            <a:r>
              <a:rPr lang="cs-CZ" dirty="0" smtClean="0"/>
              <a:t>Blízký spolupracovník Stalina</a:t>
            </a:r>
          </a:p>
          <a:p>
            <a:r>
              <a:rPr lang="cs-CZ" dirty="0" smtClean="0"/>
              <a:t>Ministr zahraničí – pakt Molotov-Ribbentrop</a:t>
            </a:r>
          </a:p>
          <a:p>
            <a:r>
              <a:rPr lang="cs-CZ" dirty="0" smtClean="0"/>
              <a:t>Podíl na Katyňském masakru</a:t>
            </a:r>
          </a:p>
          <a:p>
            <a:r>
              <a:rPr lang="cs-CZ" dirty="0" smtClean="0"/>
              <a:t>1949 – zatčena jeho manželka v rámci stalinských represí, nevystoupil proti tomu</a:t>
            </a:r>
          </a:p>
          <a:p>
            <a:r>
              <a:rPr lang="cs-CZ" dirty="0" smtClean="0"/>
              <a:t>konzervativní</a:t>
            </a:r>
          </a:p>
          <a:p>
            <a:r>
              <a:rPr lang="cs-CZ" dirty="0" smtClean="0"/>
              <a:t>1957 </a:t>
            </a:r>
            <a:r>
              <a:rPr lang="cs-CZ" dirty="0" smtClean="0"/>
              <a:t>podíl na pokusu o svrhnutí Chruščova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7490" y="1557270"/>
            <a:ext cx="2844555" cy="4032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6894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Andrej </a:t>
            </a:r>
            <a:r>
              <a:rPr lang="cs-CZ" dirty="0" err="1" smtClean="0"/>
              <a:t>Tarkovskij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režisér</a:t>
            </a:r>
          </a:p>
          <a:p>
            <a:r>
              <a:rPr lang="cs-CZ" dirty="0" smtClean="0"/>
              <a:t>Díky uvolnění v Chruščovově éře byl ovlivněn západní kinematografií</a:t>
            </a:r>
          </a:p>
          <a:p>
            <a:r>
              <a:rPr lang="cs-CZ" dirty="0" smtClean="0"/>
              <a:t>Významná díla: </a:t>
            </a:r>
          </a:p>
          <a:p>
            <a:pPr lvl="1"/>
            <a:r>
              <a:rPr lang="cs-CZ" dirty="0" smtClean="0"/>
              <a:t>Andrej </a:t>
            </a:r>
            <a:r>
              <a:rPr lang="cs-CZ" dirty="0" err="1" smtClean="0"/>
              <a:t>Rublev</a:t>
            </a:r>
            <a:r>
              <a:rPr lang="cs-CZ" dirty="0" smtClean="0"/>
              <a:t> (1966) – alegorie sovětského režimu?/ zakázán</a:t>
            </a:r>
          </a:p>
          <a:p>
            <a:pPr lvl="1"/>
            <a:r>
              <a:rPr lang="cs-CZ" dirty="0" err="1" smtClean="0"/>
              <a:t>Solaris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75138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Ilja </a:t>
            </a:r>
            <a:r>
              <a:rPr lang="cs-CZ" dirty="0" err="1" smtClean="0"/>
              <a:t>Erenburg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Spisovatel, básník, publicista</a:t>
            </a:r>
          </a:p>
          <a:p>
            <a:r>
              <a:rPr lang="cs-CZ" dirty="0" smtClean="0"/>
              <a:t>Známý publikacemi o druhé světové válce, kde velmi negativně vykresluje Němce – ne jen armádu</a:t>
            </a:r>
          </a:p>
          <a:p>
            <a:r>
              <a:rPr lang="cs-CZ" dirty="0" smtClean="0"/>
              <a:t>Známý novelou Tání (1954 vyšlo) – spojeno s destalinizací a uvolněním režimu, je považována za kritiku kultu osobnosti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71899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Jelena </a:t>
            </a:r>
            <a:r>
              <a:rPr lang="cs-CZ" dirty="0" err="1" smtClean="0"/>
              <a:t>Bonnerova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Aktivistka za lidská práva, zejména od 60. let</a:t>
            </a:r>
          </a:p>
          <a:p>
            <a:r>
              <a:rPr lang="cs-CZ" dirty="0" smtClean="0"/>
              <a:t>Již ve 40. letech snaha pomáhat rodinám politických vězňů</a:t>
            </a:r>
          </a:p>
          <a:p>
            <a:r>
              <a:rPr lang="cs-CZ" dirty="0" smtClean="0"/>
              <a:t>1968 – podporovala tzv. sedm statečných – protestující na Rudém náměstí – ti byli zatčeni za protest proti okupaci Československa</a:t>
            </a:r>
          </a:p>
          <a:p>
            <a:r>
              <a:rPr lang="cs-CZ" dirty="0" smtClean="0"/>
              <a:t>Manželka Andreje </a:t>
            </a:r>
            <a:r>
              <a:rPr lang="cs-CZ" dirty="0" err="1" smtClean="0"/>
              <a:t>Sacharova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862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Georgij Malenkov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4725988" cy="3777622"/>
          </a:xfrm>
        </p:spPr>
        <p:txBody>
          <a:bodyPr/>
          <a:lstStyle/>
          <a:p>
            <a:r>
              <a:rPr lang="cs-CZ" dirty="0" smtClean="0"/>
              <a:t>Spolupracovník Stalina, 1953-55 předseda rady ministrů</a:t>
            </a:r>
          </a:p>
          <a:p>
            <a:r>
              <a:rPr lang="cs-CZ" dirty="0" smtClean="0"/>
              <a:t>Po Stalinově úmrtí nejvlivnějším politikem</a:t>
            </a:r>
          </a:p>
          <a:p>
            <a:r>
              <a:rPr lang="cs-CZ" dirty="0" smtClean="0"/>
              <a:t>1957 pokus o svržení Chruščova, musel odejít z politiky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748" y="1553110"/>
            <a:ext cx="3096900" cy="409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756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1953 – G. Malenkov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První tajemní KSSS</a:t>
            </a:r>
          </a:p>
          <a:p>
            <a:r>
              <a:rPr lang="cs-CZ" dirty="0" smtClean="0"/>
              <a:t>Důraz na nutnost změny</a:t>
            </a:r>
          </a:p>
          <a:p>
            <a:r>
              <a:rPr lang="cs-CZ" dirty="0" smtClean="0"/>
              <a:t>Novou výzvou rozvoj produkce spotřebního zboží – kvality i kvantity</a:t>
            </a:r>
          </a:p>
          <a:p>
            <a:r>
              <a:rPr lang="cs-CZ" dirty="0" smtClean="0"/>
              <a:t>Nutnost modernizace zemědělství</a:t>
            </a:r>
          </a:p>
          <a:p>
            <a:r>
              <a:rPr lang="cs-CZ" dirty="0" smtClean="0"/>
              <a:t>Nekritizoval dosavadní důraz na těžký průmysl, ten požadoval za vyspělý</a:t>
            </a:r>
          </a:p>
          <a:p>
            <a:pPr lvl="1"/>
            <a:r>
              <a:rPr lang="cs-CZ" dirty="0" smtClean="0"/>
              <a:t>Občané SSSR mají tedy nárok na lepší spotřební zboží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4788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Anastáz</a:t>
            </a:r>
            <a:r>
              <a:rPr lang="cs-CZ" dirty="0" smtClean="0"/>
              <a:t> Mikojan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4597199" cy="3777622"/>
          </a:xfrm>
        </p:spPr>
        <p:txBody>
          <a:bodyPr/>
          <a:lstStyle/>
          <a:p>
            <a:r>
              <a:rPr lang="cs-CZ" dirty="0" smtClean="0"/>
              <a:t>Politicky aktivní během éry Stalina a Chruščova</a:t>
            </a:r>
          </a:p>
          <a:p>
            <a:r>
              <a:rPr lang="cs-CZ" dirty="0" smtClean="0"/>
              <a:t>Podpora Chruščova v politice destalinizace</a:t>
            </a:r>
          </a:p>
          <a:p>
            <a:r>
              <a:rPr lang="cs-CZ" dirty="0" smtClean="0"/>
              <a:t>První náměstek předsedy rady ministrů</a:t>
            </a:r>
          </a:p>
          <a:p>
            <a:r>
              <a:rPr lang="cs-CZ" dirty="0" smtClean="0"/>
              <a:t>Řada zahraničních návštěv v letech 1955-64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520" y="1751527"/>
            <a:ext cx="2651102" cy="371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969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Nikolaj Bulganin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4416895" cy="3777622"/>
          </a:xfrm>
        </p:spPr>
        <p:txBody>
          <a:bodyPr/>
          <a:lstStyle/>
          <a:p>
            <a:r>
              <a:rPr lang="cs-CZ" dirty="0" smtClean="0"/>
              <a:t>1953-1955 ministr obrany</a:t>
            </a:r>
          </a:p>
          <a:p>
            <a:r>
              <a:rPr lang="cs-CZ" dirty="0" smtClean="0"/>
              <a:t>1955-1958 předseda rady ministrů</a:t>
            </a:r>
          </a:p>
          <a:p>
            <a:r>
              <a:rPr lang="cs-CZ" dirty="0" smtClean="0"/>
              <a:t>Po Stalinově smrti patřil k možným kandidátům na jeho nástupce</a:t>
            </a:r>
          </a:p>
          <a:p>
            <a:r>
              <a:rPr lang="cs-CZ" dirty="0" smtClean="0"/>
              <a:t>Spojenec Chruščova, podporoval reformy a program destalinizace</a:t>
            </a:r>
          </a:p>
          <a:p>
            <a:r>
              <a:rPr lang="cs-CZ" dirty="0" smtClean="0"/>
              <a:t>Později pochybnosti o reformách, od 1957 přichází o své funkce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9694" y="914399"/>
            <a:ext cx="3654602" cy="5248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34361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13385</TotalTime>
  <Words>2485</Words>
  <Application>Microsoft Office PowerPoint</Application>
  <PresentationFormat>Širokoúhlá obrazovka</PresentationFormat>
  <Paragraphs>348</Paragraphs>
  <Slides>52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7" baseType="lpstr">
      <vt:lpstr>Arial</vt:lpstr>
      <vt:lpstr>Calibri</vt:lpstr>
      <vt:lpstr>Century Gothic</vt:lpstr>
      <vt:lpstr>Wingdings 3</vt:lpstr>
      <vt:lpstr>Stébla</vt:lpstr>
      <vt:lpstr>Proč došlo k reformám?</vt:lpstr>
      <vt:lpstr>Aspekty období Chruščova</vt:lpstr>
      <vt:lpstr>Političtí představitelé po smrti Stalina</vt:lpstr>
      <vt:lpstr>Lavrentij Berija</vt:lpstr>
      <vt:lpstr>Vjačeslav Molotov</vt:lpstr>
      <vt:lpstr>Georgij Malenkov</vt:lpstr>
      <vt:lpstr>1953 – G. Malenkov</vt:lpstr>
      <vt:lpstr>Anastáz Mikojan</vt:lpstr>
      <vt:lpstr>Nikolaj Bulganin</vt:lpstr>
      <vt:lpstr>Michail Suslov</vt:lpstr>
      <vt:lpstr>Rodion Jakovlevič Malinovskij</vt:lpstr>
      <vt:lpstr> Později - Alexandr Šelepin</vt:lpstr>
      <vt:lpstr>Později - Alexej Kosygin</vt:lpstr>
      <vt:lpstr>Světlana Allilujevová</vt:lpstr>
      <vt:lpstr>Georgij Konstantinovič Žukov</vt:lpstr>
      <vt:lpstr>Andrej Grečko</vt:lpstr>
      <vt:lpstr>Ivan Stěpanovič Koněv</vt:lpstr>
      <vt:lpstr>Zemědělství</vt:lpstr>
      <vt:lpstr>Přístup k zemědělství</vt:lpstr>
      <vt:lpstr>Trofim Lysenko</vt:lpstr>
      <vt:lpstr>Poválečný stav zemědělství</vt:lpstr>
      <vt:lpstr>Reforma zemědělství</vt:lpstr>
      <vt:lpstr>Malenkov </vt:lpstr>
      <vt:lpstr>Chruščov</vt:lpstr>
      <vt:lpstr>1954 – rozpor ve vedení</vt:lpstr>
      <vt:lpstr>Plánování a zemědělství</vt:lpstr>
      <vt:lpstr>Zemědělství – reforma + Rozorání celin</vt:lpstr>
      <vt:lpstr>Zemědělství – reforma + Rozorání celin</vt:lpstr>
      <vt:lpstr>Strojní a traktorové stanice</vt:lpstr>
      <vt:lpstr>Kukuřice</vt:lpstr>
      <vt:lpstr>Rozorání celin</vt:lpstr>
      <vt:lpstr>Další aspekty hospodářství</vt:lpstr>
      <vt:lpstr>Problém s pětiletým plánem a rozvojem lehkého průmyslu</vt:lpstr>
      <vt:lpstr>Sedmiletý plán</vt:lpstr>
      <vt:lpstr>Otázka byrokracie</vt:lpstr>
      <vt:lpstr>Rozvoj za Chruščovovy éry</vt:lpstr>
      <vt:lpstr>Vývoj jaderné zbraně</vt:lpstr>
      <vt:lpstr>Andrej Sacharov</vt:lpstr>
      <vt:lpstr>Vesmírný program - Sergej Koroljov</vt:lpstr>
      <vt:lpstr>Jaderná elektrárna v Obninsku</vt:lpstr>
      <vt:lpstr>Chruščovky</vt:lpstr>
      <vt:lpstr>Prezentace aplikace PowerPoint</vt:lpstr>
      <vt:lpstr>1959 – Americká národní výstava</vt:lpstr>
      <vt:lpstr>Pád Chruščova</vt:lpstr>
      <vt:lpstr>Období tání – kultura + disidentské hnutí</vt:lpstr>
      <vt:lpstr>Viktor Někrasov</vt:lpstr>
      <vt:lpstr>Bulat Okudžava</vt:lpstr>
      <vt:lpstr>Boris Pasternak</vt:lpstr>
      <vt:lpstr>Alexandr Solženicyn</vt:lpstr>
      <vt:lpstr>Andrej Tarkovskij</vt:lpstr>
      <vt:lpstr>Ilja Erenburg</vt:lpstr>
      <vt:lpstr>Jelena Bonnerova</vt:lpstr>
    </vt:vector>
  </TitlesOfParts>
  <Company>Správa státních hmotných rezerv ČR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Reformy Alexandra II.</dc:title>
  <dc:creator>Jasenčáková Miroslava</dc:creator>
  <cp:lastModifiedBy>80098</cp:lastModifiedBy>
  <cp:revision>116</cp:revision>
  <cp:lastPrinted>2018-11-05T14:38:35Z</cp:lastPrinted>
  <dcterms:created xsi:type="dcterms:W3CDTF">2017-10-10T07:19:29Z</dcterms:created>
  <dcterms:modified xsi:type="dcterms:W3CDTF">2019-12-05T14:50:09Z</dcterms:modified>
</cp:coreProperties>
</file>