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Action1.xml" ContentType="application/vnd.ms-office.inkActio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92" r:id="rId3"/>
    <p:sldId id="293" r:id="rId4"/>
    <p:sldId id="294" r:id="rId5"/>
    <p:sldId id="295" r:id="rId6"/>
    <p:sldId id="305" r:id="rId7"/>
    <p:sldId id="296" r:id="rId8"/>
    <p:sldId id="297" r:id="rId9"/>
    <p:sldId id="298" r:id="rId10"/>
    <p:sldId id="299" r:id="rId11"/>
    <p:sldId id="304" r:id="rId12"/>
    <p:sldId id="306" r:id="rId13"/>
    <p:sldId id="303" r:id="rId14"/>
    <p:sldId id="307" r:id="rId15"/>
    <p:sldId id="335" r:id="rId16"/>
    <p:sldId id="30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ink/inkAction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10-27T13:04:51.003"/>
    </inkml:context>
    <inkml:brush xml:id="br0">
      <inkml:brushProperty name="width" value="0.05292" units="cm"/>
      <inkml:brushProperty name="height" value="0.05292" units="cm"/>
      <inkml:brushProperty name="color" value="#FFC000"/>
    </inkml:brush>
  </inkml:definitions>
  <iact:action type="add" startTime="15687">
    <iact:property name="dataType"/>
    <iact:actionData xml:id="d0">
      <inkml:trace xmlns:inkml="http://www.w3.org/2003/InkML" xml:id="stk0" contextRef="#ctx0" brushRef="#br0">22983 10426 0,'76'0'116,"254"0"-107,127-25-3,177-1 1,-102-24-1,-75 50 4,-102 0-2,-126 0-3,-77 0 5,0 0-5,-25 0 5,-26 0-3,-25 0-1,51 0 1,-76 25 1,0-25 1,-26 0-1,0 0-2,1 0 11,-1 25-11,1-25 2,-1 0 8,0 0-1,1 0 1,-1 0 20</inkml:trace>
    </iact:actionData>
  </iact:action>
</iact:action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3D962-8CBA-40A0-846C-03677FB21A83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25028-461E-46D5-B36F-0B740E6EB5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25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6CD7C-C6FD-43F2-A6E6-66E4DC6707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480EEA-2792-4B75-888A-65EB80DF6A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E7DDC9-D222-440E-B5A1-093AC7060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54082D-E167-4D2C-9ACB-8F9C4BF2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DEE3D67-4DEA-44A6-A334-0F014015D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86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EA8F71-C348-454A-979F-8E3CF2833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328C5D-669D-4E53-A349-8DE78AF7E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543651-76F5-4A45-81F8-A8E87F1B8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E0D6AE-9685-4F23-8297-B04CF1EA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DE48D4-75F9-4DD1-9C19-7FB498DD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86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B8A35AD-AE5B-48E9-BABB-5AC45C844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627E03B-409F-4619-BD85-C276029C1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F4CF2A-9A21-4B03-A4AC-0DCD450DC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87ED85-106D-4C55-B2E1-105BC4623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837532-9933-40A1-A0AB-1B7BB8B2A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3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322F05-DA79-4619-8BB9-27F5CAF97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854D98-9259-4D6A-9812-F082FB54F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643655-2FE5-4020-AA9D-C813F5839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44A159-ED31-4F8F-A326-FCF9FE6A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ED0D75-6A76-4767-B55E-DA2B0214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5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BAB199-73F6-4E24-AB39-AB36FDF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637F026-8971-41FC-BAFE-9BF6AE2E8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42E2F7-16C2-48D8-B03D-5ED884FF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48ABD1-6698-4C44-8E57-0C0F3D8E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23CB23-B2E5-4F1C-9380-F6DC8E4F0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7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5647-86EA-4D10-B297-B40B86BB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F0B4E6-97BD-4538-9073-00221A420A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99BB5B3-8541-4BD8-93DD-512D6B9B8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FA77FA-86A3-4772-872F-BF1D1EFA6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BFA3CC-03BF-4F55-B7BF-166053D8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CB605E-55BD-4803-83BA-96A8E4AE0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391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ABC9F-CD4D-4FDA-A9E1-513FBB329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44FA345-0E31-40A8-9BF6-D0CF2FDB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116E15-B015-457B-BDCB-430475F371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9B3BF1B7-746E-42FD-9EA0-8F70751DB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BAB5257-CA22-4541-85E7-4C056F6655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11CFC53-321D-4C96-82AD-9417617B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674E648-B871-4DBC-B9DA-91A7D531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89F1FB-95B8-402D-B941-0F217469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58F1F-6D8F-4DEF-8DD8-3BBDA63AE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58A6665-08AD-4EAE-AC9B-9C737CFAC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CD18A7-924D-40D0-BD2E-82122380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CDA895-6BF0-45BF-99E6-76A986F3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0784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B2BFC85-9B86-48FA-9641-46BDA47D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F5A384E-5AF6-451F-9178-6589361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BBA7E0-402C-4F61-B701-3CA7197B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723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E3C1F-35AB-4999-AB62-DA9895BF6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9A2AAB-1085-458E-B78A-17575E05E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D380CC6-4BB9-4016-B3F9-924D4C4EA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6B2554-CF25-4F4B-981F-A4560BA6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B33E08-5325-40EB-B889-5A528FC70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710018-99BB-45FE-A511-7E82F7058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70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23EAB-4690-43B3-96F3-9CC7024C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A910BA3-53E7-4577-A9D9-0592CEDA9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574D4B-5F8D-4980-8591-13F5409BD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B1B9295-4DDF-44B6-9A90-7081B9805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BC4509-D181-429F-9FC1-906501E57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9258607-EA97-451F-A78A-5ECBE4FF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87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61F3BE2-454B-4CCC-ADF6-250D47A40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FC2CDB-577E-4709-8E25-A4CFC0ED77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AF2CE5-838E-46E8-8B35-6E9F9824BA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6010-DDF7-47DF-8612-6BBC5CC51FDD}" type="datetimeFigureOut">
              <a:rPr lang="cs-CZ" smtClean="0"/>
              <a:t>14.10.2024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D7E2D8-4C26-4163-8D17-C99C1EB73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811338-0525-4933-849E-6C526825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3E8B-84BE-4E22-A189-08F6A34EC6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279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11/relationships/inkAction" Target="../ink/inkAction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als.info/feature/39A#2/-4.3/205.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4CD8E-7DAD-4947-BEF3-A2DFBF9854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Úvodní jazykový seminář</a:t>
            </a:r>
            <a:br>
              <a:rPr lang="cs-CZ" sz="3600" b="1" dirty="0"/>
            </a:br>
            <a:r>
              <a:rPr lang="cs-CZ" sz="2800" b="1" dirty="0"/>
              <a:t>morfologie: zájmena a číslovky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56510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85"/>
    </mc:Choice>
    <mc:Fallback xmlns="">
      <p:transition spd="slow" advTm="3848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identifikátory (</a:t>
            </a:r>
            <a:r>
              <a:rPr lang="cs-CZ" sz="3200" b="1" dirty="0" err="1"/>
              <a:t>ztotožňovací</a:t>
            </a:r>
            <a:r>
              <a:rPr lang="cs-CZ" sz="3200" b="1" dirty="0"/>
              <a:t> zájmena)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/>
                </a:solidFill>
              </a:rPr>
              <a:t>Doplňte morfologicky korektní tvar TÝŽ: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mluvíme o TÉMŽ/TÉMŽE/TOMTÉŽ problému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byli tam TÍŽ/TITÍŽ lidé jako loni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přijďte zítra v TOUŽ/TUTÉŽ dobu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věnuju se TÉMUŽ tématu jako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díval se na ni TÝMAŽ zamilovanýma očima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chodí pořád s TOUŽ/TOUTÉŽ holkou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7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17"/>
    </mc:Choice>
    <mc:Fallback xmlns="">
      <p:transition spd="slow" advTm="53717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NUMERALIA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4157" y="1600200"/>
            <a:ext cx="9256643" cy="442108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vyjadřují </a:t>
            </a:r>
            <a:r>
              <a:rPr lang="cs-CZ" dirty="0" err="1"/>
              <a:t>kvantovost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počítanou: </a:t>
            </a:r>
            <a:r>
              <a:rPr lang="cs-CZ" i="1" u="sng" dirty="0"/>
              <a:t>dvanáct</a:t>
            </a:r>
            <a:r>
              <a:rPr lang="cs-CZ" i="1" dirty="0"/>
              <a:t> statečných</a:t>
            </a:r>
            <a:r>
              <a:rPr lang="cs-CZ" dirty="0"/>
              <a:t>, </a:t>
            </a:r>
            <a:r>
              <a:rPr lang="cs-CZ" i="1" u="sng" dirty="0"/>
              <a:t>oba</a:t>
            </a:r>
            <a:r>
              <a:rPr lang="cs-CZ" i="1" dirty="0"/>
              <a:t> </a:t>
            </a:r>
            <a:r>
              <a:rPr lang="cs-CZ" i="1" u="sng" dirty="0"/>
              <a:t>dva</a:t>
            </a:r>
            <a:r>
              <a:rPr lang="cs-CZ" i="1" dirty="0"/>
              <a:t> psi</a:t>
            </a:r>
            <a:r>
              <a:rPr lang="cs-CZ" dirty="0"/>
              <a:t>, </a:t>
            </a:r>
            <a:r>
              <a:rPr lang="cs-CZ" i="1" u="sng" dirty="0"/>
              <a:t>trojice</a:t>
            </a:r>
            <a:r>
              <a:rPr lang="cs-CZ" dirty="0"/>
              <a:t>, </a:t>
            </a:r>
            <a:r>
              <a:rPr lang="cs-CZ" i="1" u="sng" dirty="0"/>
              <a:t>čtvrt</a:t>
            </a:r>
            <a:r>
              <a:rPr lang="cs-CZ" i="1" dirty="0"/>
              <a:t> hodiny</a:t>
            </a:r>
            <a:r>
              <a:rPr lang="cs-CZ" dirty="0"/>
              <a:t>, </a:t>
            </a:r>
            <a:r>
              <a:rPr lang="cs-CZ" i="1" u="sng" dirty="0"/>
              <a:t>troje</a:t>
            </a:r>
            <a:r>
              <a:rPr lang="cs-CZ" i="1" dirty="0"/>
              <a:t> nůžky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nepočítanou, neurčitou: </a:t>
            </a:r>
            <a:r>
              <a:rPr lang="cs-CZ" i="1" u="sng" dirty="0"/>
              <a:t>moře</a:t>
            </a:r>
            <a:r>
              <a:rPr lang="cs-CZ" i="1" dirty="0"/>
              <a:t> lidí</a:t>
            </a:r>
            <a:r>
              <a:rPr lang="cs-CZ" dirty="0"/>
              <a:t>, </a:t>
            </a:r>
            <a:r>
              <a:rPr lang="cs-CZ" i="1" u="sng" dirty="0"/>
              <a:t>hromada</a:t>
            </a:r>
            <a:r>
              <a:rPr lang="cs-CZ" i="1" dirty="0"/>
              <a:t> knih</a:t>
            </a:r>
            <a:r>
              <a:rPr lang="cs-CZ" dirty="0"/>
              <a:t>, </a:t>
            </a:r>
            <a:r>
              <a:rPr lang="cs-CZ" i="1" u="sng" dirty="0"/>
              <a:t>tisíceré</a:t>
            </a:r>
            <a:r>
              <a:rPr lang="cs-CZ" i="1" dirty="0"/>
              <a:t> díky</a:t>
            </a:r>
            <a:r>
              <a:rPr lang="cs-CZ" dirty="0"/>
              <a:t>, </a:t>
            </a:r>
            <a:r>
              <a:rPr lang="cs-CZ" i="1" u="sng" dirty="0"/>
              <a:t>mnoho</a:t>
            </a:r>
            <a:r>
              <a:rPr lang="cs-CZ" i="1" dirty="0"/>
              <a:t> problémů</a:t>
            </a:r>
          </a:p>
          <a:p>
            <a:r>
              <a:rPr lang="cs-CZ" dirty="0"/>
              <a:t>substance: </a:t>
            </a:r>
            <a:r>
              <a:rPr lang="cs-CZ" i="1" dirty="0"/>
              <a:t>pět</a:t>
            </a:r>
            <a:r>
              <a:rPr lang="cs-CZ" dirty="0"/>
              <a:t>, </a:t>
            </a:r>
            <a:r>
              <a:rPr lang="cs-CZ" i="1" dirty="0"/>
              <a:t>mnoho</a:t>
            </a:r>
          </a:p>
          <a:p>
            <a:r>
              <a:rPr lang="cs-CZ" dirty="0"/>
              <a:t>vlastnost: </a:t>
            </a:r>
            <a:r>
              <a:rPr lang="cs-CZ" i="1" dirty="0"/>
              <a:t>pátý</a:t>
            </a:r>
            <a:r>
              <a:rPr lang="cs-CZ" dirty="0"/>
              <a:t>, </a:t>
            </a:r>
            <a:r>
              <a:rPr lang="cs-CZ" i="1" dirty="0"/>
              <a:t>několikátý</a:t>
            </a:r>
          </a:p>
          <a:p>
            <a:r>
              <a:rPr lang="cs-CZ" dirty="0"/>
              <a:t>okolnost: </a:t>
            </a:r>
            <a:r>
              <a:rPr lang="cs-CZ" i="1" dirty="0"/>
              <a:t>pětkrát</a:t>
            </a:r>
          </a:p>
          <a:p>
            <a:endParaRPr lang="cs-CZ" dirty="0"/>
          </a:p>
          <a:p>
            <a:r>
              <a:rPr lang="cs-CZ" b="1" dirty="0"/>
              <a:t>problematický slovní druh co do (formálního) vymezení…</a:t>
            </a:r>
          </a:p>
          <a:p>
            <a:pPr lvl="1"/>
            <a:r>
              <a:rPr lang="cs-CZ" dirty="0"/>
              <a:t>srov. Václav Cvrček: Korpusový pohled na postavení číslovek v systému slovních druhů (2010)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34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0158"/>
    </mc:Choice>
    <mc:Fallback xmlns="">
      <p:transition spd="slow" advTm="31015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NUMERALIA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základní</a:t>
            </a:r>
            <a:r>
              <a:rPr lang="cs-CZ" dirty="0"/>
              <a:t> (</a:t>
            </a:r>
            <a:r>
              <a:rPr lang="cs-CZ" dirty="0" err="1"/>
              <a:t>cardinalia</a:t>
            </a:r>
            <a:r>
              <a:rPr lang="cs-CZ" dirty="0"/>
              <a:t>): </a:t>
            </a:r>
            <a:r>
              <a:rPr lang="cs-CZ" i="1" dirty="0"/>
              <a:t>dva</a:t>
            </a:r>
            <a:r>
              <a:rPr lang="cs-CZ" dirty="0"/>
              <a:t>, </a:t>
            </a:r>
            <a:r>
              <a:rPr lang="cs-CZ" i="1" dirty="0"/>
              <a:t>kopa</a:t>
            </a:r>
            <a:r>
              <a:rPr lang="cs-CZ" dirty="0"/>
              <a:t>, </a:t>
            </a:r>
            <a:r>
              <a:rPr lang="cs-CZ" i="1" dirty="0"/>
              <a:t>sedmasedmdesát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mnoho psů </a:t>
            </a:r>
            <a:r>
              <a:rPr lang="cs-CZ" dirty="0"/>
              <a:t>(NUM) × </a:t>
            </a:r>
            <a:r>
              <a:rPr lang="cs-CZ" i="1" dirty="0"/>
              <a:t>mnoho nemluví </a:t>
            </a:r>
            <a:r>
              <a:rPr lang="cs-CZ" dirty="0"/>
              <a:t>(ADV)</a:t>
            </a:r>
          </a:p>
          <a:p>
            <a:r>
              <a:rPr lang="cs-CZ" b="1" dirty="0"/>
              <a:t>řadové</a:t>
            </a:r>
            <a:r>
              <a:rPr lang="cs-CZ" dirty="0"/>
              <a:t> (</a:t>
            </a:r>
            <a:r>
              <a:rPr lang="cs-CZ" dirty="0" err="1"/>
              <a:t>ordinalia</a:t>
            </a:r>
            <a:r>
              <a:rPr lang="cs-CZ" dirty="0"/>
              <a:t>): </a:t>
            </a:r>
            <a:r>
              <a:rPr lang="cs-CZ" i="1" dirty="0"/>
              <a:t>stý</a:t>
            </a:r>
            <a:r>
              <a:rPr lang="cs-CZ" dirty="0"/>
              <a:t>, </a:t>
            </a:r>
            <a:r>
              <a:rPr lang="cs-CZ" i="1" dirty="0"/>
              <a:t>několikátý</a:t>
            </a:r>
            <a:r>
              <a:rPr lang="cs-CZ" dirty="0"/>
              <a:t>, </a:t>
            </a:r>
            <a:r>
              <a:rPr lang="cs-CZ" i="1" dirty="0"/>
              <a:t>potřetí</a:t>
            </a:r>
            <a:r>
              <a:rPr lang="cs-CZ" dirty="0"/>
              <a:t> (po třetí)</a:t>
            </a:r>
          </a:p>
          <a:p>
            <a:r>
              <a:rPr lang="cs-CZ" b="1" dirty="0"/>
              <a:t>násobné</a:t>
            </a:r>
            <a:r>
              <a:rPr lang="cs-CZ" dirty="0"/>
              <a:t> (</a:t>
            </a:r>
            <a:r>
              <a:rPr lang="cs-CZ" dirty="0" err="1"/>
              <a:t>multiplicativa</a:t>
            </a:r>
            <a:r>
              <a:rPr lang="cs-CZ" dirty="0"/>
              <a:t>): </a:t>
            </a:r>
            <a:r>
              <a:rPr lang="cs-CZ" i="1" dirty="0"/>
              <a:t>jednou</a:t>
            </a:r>
            <a:r>
              <a:rPr lang="cs-CZ" dirty="0"/>
              <a:t>, </a:t>
            </a:r>
            <a:r>
              <a:rPr lang="cs-CZ" i="1" dirty="0"/>
              <a:t>pětkrát</a:t>
            </a:r>
            <a:r>
              <a:rPr lang="cs-CZ" dirty="0"/>
              <a:t> (</a:t>
            </a:r>
            <a:r>
              <a:rPr lang="cs-CZ" i="1" dirty="0"/>
              <a:t>5krát</a:t>
            </a:r>
            <a:r>
              <a:rPr lang="cs-CZ" dirty="0"/>
              <a:t>, </a:t>
            </a:r>
            <a:r>
              <a:rPr lang="cs-CZ" i="1" dirty="0"/>
              <a:t>5×</a:t>
            </a:r>
            <a:r>
              <a:rPr lang="cs-CZ" dirty="0"/>
              <a:t>), </a:t>
            </a:r>
            <a:r>
              <a:rPr lang="cs-CZ" i="1" dirty="0"/>
              <a:t>kolikrát</a:t>
            </a:r>
          </a:p>
          <a:p>
            <a:r>
              <a:rPr lang="cs-CZ" b="1" dirty="0"/>
              <a:t>druhové</a:t>
            </a:r>
            <a:r>
              <a:rPr lang="cs-CZ" dirty="0"/>
              <a:t>: </a:t>
            </a:r>
            <a:r>
              <a:rPr lang="cs-CZ" i="1" dirty="0"/>
              <a:t>trojí</a:t>
            </a:r>
            <a:r>
              <a:rPr lang="cs-CZ" dirty="0"/>
              <a:t>, </a:t>
            </a:r>
            <a:r>
              <a:rPr lang="cs-CZ" i="1" dirty="0"/>
              <a:t>paterý</a:t>
            </a:r>
            <a:r>
              <a:rPr lang="cs-CZ" dirty="0"/>
              <a:t>, </a:t>
            </a:r>
            <a:r>
              <a:rPr lang="cs-CZ" i="1" dirty="0"/>
              <a:t>několikerý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počet druhů: </a:t>
            </a:r>
            <a:r>
              <a:rPr lang="cs-CZ" i="1" dirty="0"/>
              <a:t>dvojí ponožky </a:t>
            </a:r>
            <a:r>
              <a:rPr lang="cs-CZ" dirty="0"/>
              <a:t>= vlněné a tenké</a:t>
            </a:r>
          </a:p>
          <a:p>
            <a:r>
              <a:rPr lang="cs-CZ" b="1" dirty="0"/>
              <a:t>souborové</a:t>
            </a:r>
            <a:r>
              <a:rPr lang="cs-CZ" dirty="0"/>
              <a:t>: </a:t>
            </a:r>
            <a:r>
              <a:rPr lang="cs-CZ" i="1" dirty="0"/>
              <a:t>troje</a:t>
            </a:r>
            <a:r>
              <a:rPr lang="cs-CZ" dirty="0"/>
              <a:t>, </a:t>
            </a:r>
            <a:r>
              <a:rPr lang="cs-CZ" i="1" dirty="0"/>
              <a:t>patery</a:t>
            </a:r>
            <a:r>
              <a:rPr lang="cs-CZ" dirty="0"/>
              <a:t>, </a:t>
            </a:r>
            <a:r>
              <a:rPr lang="cs-CZ" i="1" dirty="0"/>
              <a:t>několikery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počet souborů, kusů: </a:t>
            </a:r>
            <a:r>
              <a:rPr lang="cs-CZ" i="1" dirty="0"/>
              <a:t>dvoje ponožky </a:t>
            </a:r>
            <a:r>
              <a:rPr lang="cs-CZ" dirty="0"/>
              <a:t>= dva páry</a:t>
            </a:r>
          </a:p>
          <a:p>
            <a:r>
              <a:rPr lang="cs-CZ" b="1" dirty="0"/>
              <a:t>úhrnné</a:t>
            </a:r>
            <a:r>
              <a:rPr lang="cs-CZ" dirty="0"/>
              <a:t>: </a:t>
            </a:r>
            <a:r>
              <a:rPr lang="cs-CZ" i="1" dirty="0"/>
              <a:t>patero</a:t>
            </a:r>
            <a:r>
              <a:rPr lang="cs-CZ" dirty="0"/>
              <a:t>,</a:t>
            </a:r>
            <a:r>
              <a:rPr lang="cs-CZ" i="1" dirty="0"/>
              <a:t> několikero</a:t>
            </a:r>
          </a:p>
        </p:txBody>
      </p:sp>
    </p:spTree>
    <p:extLst>
      <p:ext uri="{BB962C8B-B14F-4D97-AF65-F5344CB8AC3E}">
        <p14:creationId xmlns:p14="http://schemas.microsoft.com/office/powerpoint/2010/main" val="118266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275"/>
    </mc:Choice>
    <mc:Fallback xmlns="">
      <p:transition spd="slow" advTm="189275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NUMERALIA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vyjadřují gramatické kategorie… 	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rod: 1) </a:t>
            </a:r>
            <a:r>
              <a:rPr lang="cs-CZ" dirty="0" err="1"/>
              <a:t>mask</a:t>
            </a:r>
            <a:r>
              <a:rPr lang="cs-CZ" dirty="0"/>
              <a:t>. </a:t>
            </a:r>
            <a:r>
              <a:rPr lang="cs-CZ" dirty="0" err="1"/>
              <a:t>an</a:t>
            </a:r>
            <a:r>
              <a:rPr lang="cs-CZ" dirty="0"/>
              <a:t>., 2) </a:t>
            </a:r>
            <a:r>
              <a:rPr lang="cs-CZ" dirty="0" err="1"/>
              <a:t>mask</a:t>
            </a:r>
            <a:r>
              <a:rPr lang="cs-CZ" dirty="0"/>
              <a:t> </a:t>
            </a:r>
            <a:r>
              <a:rPr lang="cs-CZ" dirty="0" err="1"/>
              <a:t>inam</a:t>
            </a:r>
            <a:r>
              <a:rPr lang="cs-CZ" dirty="0"/>
              <a:t>., 3) fem., 4) </a:t>
            </a:r>
            <a:r>
              <a:rPr lang="cs-CZ" dirty="0" err="1"/>
              <a:t>neutr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rod a číslo nevyjadřují: </a:t>
            </a:r>
            <a:r>
              <a:rPr lang="cs-CZ" i="1" dirty="0"/>
              <a:t>pět</a:t>
            </a:r>
            <a:r>
              <a:rPr lang="cs-CZ" dirty="0"/>
              <a:t>, </a:t>
            </a:r>
            <a:r>
              <a:rPr lang="cs-CZ" i="1" dirty="0"/>
              <a:t>jedenáct</a:t>
            </a:r>
            <a:r>
              <a:rPr lang="cs-CZ" dirty="0"/>
              <a:t>, </a:t>
            </a:r>
            <a:r>
              <a:rPr lang="cs-CZ" i="1" dirty="0"/>
              <a:t>devadesát</a:t>
            </a:r>
            <a:r>
              <a:rPr lang="cs-CZ" dirty="0"/>
              <a:t>, </a:t>
            </a:r>
            <a:r>
              <a:rPr lang="cs-CZ" i="1" dirty="0"/>
              <a:t>tolik</a:t>
            </a:r>
            <a:r>
              <a:rPr lang="cs-CZ" dirty="0"/>
              <a:t>, </a:t>
            </a:r>
            <a:r>
              <a:rPr lang="cs-CZ" i="1" dirty="0"/>
              <a:t>málo </a:t>
            </a:r>
            <a:r>
              <a:rPr lang="cs-CZ" dirty="0"/>
              <a:t>(?)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pád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číslo: singulár, plurál (pozůstatky duálu)</a:t>
            </a:r>
          </a:p>
          <a:p>
            <a:pPr lvl="2"/>
            <a:r>
              <a:rPr lang="cs-CZ" dirty="0"/>
              <a:t>pluralia tantum: </a:t>
            </a:r>
            <a:r>
              <a:rPr lang="cs-CZ" i="1" dirty="0"/>
              <a:t>dva</a:t>
            </a:r>
            <a:r>
              <a:rPr lang="cs-CZ" dirty="0"/>
              <a:t>, </a:t>
            </a:r>
            <a:r>
              <a:rPr lang="cs-CZ" i="1" dirty="0"/>
              <a:t>oba</a:t>
            </a:r>
            <a:r>
              <a:rPr lang="cs-CZ" dirty="0"/>
              <a:t>, </a:t>
            </a:r>
            <a:r>
              <a:rPr lang="cs-CZ" i="1" dirty="0"/>
              <a:t>tři</a:t>
            </a:r>
            <a:r>
              <a:rPr lang="cs-CZ" dirty="0"/>
              <a:t>, </a:t>
            </a:r>
            <a:r>
              <a:rPr lang="cs-CZ" i="1" dirty="0"/>
              <a:t>čtyři</a:t>
            </a:r>
          </a:p>
          <a:p>
            <a:pPr marL="457200" lvl="1" indent="0">
              <a:buNone/>
            </a:pPr>
            <a:r>
              <a:rPr lang="cs-CZ" dirty="0"/>
              <a:t>… ale ne vždy všechny!</a:t>
            </a:r>
          </a:p>
          <a:p>
            <a:r>
              <a:rPr lang="cs-CZ" dirty="0"/>
              <a:t>žádné morfologické kategorie nevyjadřují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kolikrát</a:t>
            </a:r>
            <a:r>
              <a:rPr lang="cs-CZ" dirty="0"/>
              <a:t>, </a:t>
            </a:r>
            <a:r>
              <a:rPr lang="cs-CZ" i="1" dirty="0"/>
              <a:t>dvakrát</a:t>
            </a:r>
            <a:r>
              <a:rPr lang="cs-CZ" dirty="0"/>
              <a:t>, </a:t>
            </a:r>
            <a:r>
              <a:rPr lang="cs-CZ" i="1" dirty="0"/>
              <a:t>dvojitě</a:t>
            </a:r>
            <a:r>
              <a:rPr lang="cs-CZ" dirty="0"/>
              <a:t>, </a:t>
            </a:r>
            <a:r>
              <a:rPr lang="cs-CZ" i="1" dirty="0"/>
              <a:t>podruhé</a:t>
            </a:r>
            <a:r>
              <a:rPr lang="cs-CZ" dirty="0"/>
              <a:t> (</a:t>
            </a:r>
            <a:r>
              <a:rPr lang="cs-CZ" i="1" dirty="0"/>
              <a:t>po druhé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043"/>
    </mc:Choice>
    <mc:Fallback xmlns="">
      <p:transition spd="slow" advTm="11404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morfologicko-pravopisné okénko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přepište pomocí číslic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dvanáct procent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do osmnácti let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čtrnáctidenní lhůta</a:t>
            </a:r>
          </a:p>
          <a:p>
            <a:pPr lvl="1">
              <a:buFont typeface="Arial" pitchFamily="34" charset="0"/>
              <a:buChar char="•"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přepište slovně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150. výročí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3,9 kg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25 korun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s 2349 lidmi</a:t>
            </a:r>
          </a:p>
        </p:txBody>
      </p:sp>
    </p:spTree>
    <p:extLst>
      <p:ext uri="{BB962C8B-B14F-4D97-AF65-F5344CB8AC3E}">
        <p14:creationId xmlns:p14="http://schemas.microsoft.com/office/powerpoint/2010/main" val="1414354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182"/>
    </mc:Choice>
    <mc:Fallback xmlns="">
      <p:transition spd="slow" advTm="3918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morfologicko-pravopisné okénko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přepište pomocí číslic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dvanáct procent</a:t>
            </a:r>
            <a:r>
              <a:rPr lang="cs-CZ" dirty="0">
                <a:solidFill>
                  <a:schemeClr val="accent1"/>
                </a:solidFill>
              </a:rPr>
              <a:t>: 12 %</a:t>
            </a:r>
          </a:p>
          <a:p>
            <a:pPr marL="914400" lvl="2" indent="0">
              <a:buNone/>
            </a:pPr>
            <a:r>
              <a:rPr lang="cs-CZ" dirty="0">
                <a:solidFill>
                  <a:schemeClr val="accent1"/>
                </a:solidFill>
              </a:rPr>
              <a:t>× dvanáctiprocentní: 12% 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do osmnácti let</a:t>
            </a:r>
            <a:r>
              <a:rPr lang="cs-CZ" dirty="0">
                <a:solidFill>
                  <a:schemeClr val="accent1"/>
                </a:solidFill>
              </a:rPr>
              <a:t>: do 18 let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čtrnáctidenní lhůta</a:t>
            </a:r>
            <a:r>
              <a:rPr lang="cs-CZ" dirty="0">
                <a:solidFill>
                  <a:schemeClr val="accent1"/>
                </a:solidFill>
              </a:rPr>
              <a:t>: 14denní</a:t>
            </a:r>
          </a:p>
          <a:p>
            <a:pPr lvl="1">
              <a:buFont typeface="Arial" pitchFamily="34" charset="0"/>
              <a:buChar char="•"/>
            </a:pP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přepište slovně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150. výročí</a:t>
            </a:r>
            <a:r>
              <a:rPr lang="cs-CZ" dirty="0">
                <a:solidFill>
                  <a:schemeClr val="accent1"/>
                </a:solidFill>
              </a:rPr>
              <a:t>: stopadesáté i sté padesáté </a:t>
            </a:r>
          </a:p>
          <a:p>
            <a:pPr lvl="1">
              <a:buFont typeface="Arial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3,9 kg</a:t>
            </a:r>
            <a:r>
              <a:rPr lang="cs-CZ" dirty="0">
                <a:solidFill>
                  <a:schemeClr val="accent1"/>
                </a:solidFill>
              </a:rPr>
              <a:t>: tři celé devět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srov. 5,9 kg: pět celých devět</a:t>
            </a:r>
          </a:p>
          <a:p>
            <a:pPr lvl="1"/>
            <a:r>
              <a:rPr lang="cs-CZ" i="1" dirty="0">
                <a:solidFill>
                  <a:schemeClr val="accent1"/>
                </a:solidFill>
              </a:rPr>
              <a:t>25 korun: </a:t>
            </a:r>
            <a:r>
              <a:rPr lang="cs-CZ" dirty="0">
                <a:solidFill>
                  <a:schemeClr val="accent1"/>
                </a:solidFill>
              </a:rPr>
              <a:t>dvacet pět korun / </a:t>
            </a:r>
            <a:r>
              <a:rPr lang="cs-CZ">
                <a:solidFill>
                  <a:schemeClr val="accent1"/>
                </a:solidFill>
              </a:rPr>
              <a:t>pětadvacet korun</a:t>
            </a:r>
            <a:endParaRPr lang="cs-CZ" i="1" dirty="0">
              <a:solidFill>
                <a:schemeClr val="accent1"/>
              </a:solidFill>
            </a:endParaRPr>
          </a:p>
          <a:p>
            <a:pPr lvl="1"/>
            <a:r>
              <a:rPr lang="cs-CZ" i="1" dirty="0">
                <a:solidFill>
                  <a:schemeClr val="accent1"/>
                </a:solidFill>
              </a:rPr>
              <a:t>s 2349 lidmi: s d</a:t>
            </a:r>
            <a:r>
              <a:rPr lang="cs-CZ" dirty="0">
                <a:solidFill>
                  <a:schemeClr val="accent1"/>
                </a:solidFill>
              </a:rPr>
              <a:t>věma tisíci třemi sty čtyřiceti devíti lidmi / s dva tisíce tři sta čtyřiceti devíti lidmi</a:t>
            </a:r>
          </a:p>
        </p:txBody>
      </p:sp>
    </p:spTree>
    <p:extLst>
      <p:ext uri="{BB962C8B-B14F-4D97-AF65-F5344CB8AC3E}">
        <p14:creationId xmlns:p14="http://schemas.microsoft.com/office/powerpoint/2010/main" val="33973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950"/>
    </mc:Choice>
    <mc:Fallback xmlns="">
      <p:transition spd="slow" advTm="15895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… ale objevuje se i tohle…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114" y="-623"/>
            <a:ext cx="4100886" cy="6858623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3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00722034-E158-48D2-93A1-1A5DFF358BE8}"/>
                  </a:ext>
                </a:extLst>
              </p14:cNvPr>
              <p14:cNvContentPartPr/>
              <p14:nvPr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8273880" y="3717000"/>
              <a:ext cx="1488960" cy="3672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00722034-E158-48D2-93A1-1A5DFF358BE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264520" y="3707640"/>
                <a:ext cx="1507680" cy="55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7086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674"/>
    </mc:Choice>
    <mc:Fallback xmlns="">
      <p:transition spd="slow" advTm="2167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635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zájmena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122" y="1268760"/>
            <a:ext cx="9468678" cy="506916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osobní</a:t>
            </a:r>
            <a:r>
              <a:rPr lang="cs-CZ" dirty="0"/>
              <a:t> (</a:t>
            </a:r>
            <a:r>
              <a:rPr lang="cs-CZ" dirty="0" err="1"/>
              <a:t>personalia</a:t>
            </a:r>
            <a:r>
              <a:rPr lang="cs-CZ" dirty="0"/>
              <a:t>): </a:t>
            </a:r>
            <a:r>
              <a:rPr lang="cs-CZ" i="1" dirty="0"/>
              <a:t>já</a:t>
            </a:r>
            <a:r>
              <a:rPr lang="cs-CZ" dirty="0"/>
              <a:t>, </a:t>
            </a:r>
            <a:r>
              <a:rPr lang="cs-CZ" i="1" dirty="0"/>
              <a:t>vy</a:t>
            </a:r>
            <a:r>
              <a:rPr lang="cs-CZ" dirty="0"/>
              <a:t>, </a:t>
            </a:r>
            <a:r>
              <a:rPr lang="cs-CZ" i="1" dirty="0"/>
              <a:t>ona</a:t>
            </a:r>
          </a:p>
          <a:p>
            <a:pPr marL="742950" lvl="2" indent="-342900"/>
            <a:r>
              <a:rPr lang="cs-CZ" sz="2800" dirty="0"/>
              <a:t>reflexivní:</a:t>
            </a:r>
            <a:r>
              <a:rPr lang="cs-CZ" dirty="0"/>
              <a:t> </a:t>
            </a:r>
            <a:r>
              <a:rPr lang="cs-CZ" sz="2800" i="1" dirty="0"/>
              <a:t>se</a:t>
            </a:r>
            <a:r>
              <a:rPr lang="cs-CZ" sz="2800" dirty="0"/>
              <a:t>,</a:t>
            </a:r>
            <a:r>
              <a:rPr lang="cs-CZ" sz="2800" i="1" dirty="0"/>
              <a:t> si</a:t>
            </a:r>
            <a:r>
              <a:rPr lang="cs-CZ" sz="2800" dirty="0"/>
              <a:t>,</a:t>
            </a:r>
            <a:r>
              <a:rPr lang="cs-CZ" sz="2800" i="1" dirty="0"/>
              <a:t> sebe</a:t>
            </a:r>
            <a:r>
              <a:rPr lang="cs-CZ" sz="2800" dirty="0"/>
              <a:t>, </a:t>
            </a:r>
            <a:r>
              <a:rPr lang="cs-CZ" sz="2800" i="1" dirty="0"/>
              <a:t>sobě</a:t>
            </a:r>
            <a:r>
              <a:rPr lang="cs-CZ" sz="2800" dirty="0"/>
              <a:t>,</a:t>
            </a:r>
            <a:r>
              <a:rPr lang="cs-CZ" sz="2800" i="1" dirty="0"/>
              <a:t> sebou</a:t>
            </a:r>
            <a:endParaRPr lang="cs-CZ" sz="2800" dirty="0"/>
          </a:p>
          <a:p>
            <a:r>
              <a:rPr lang="cs-CZ" b="1" dirty="0"/>
              <a:t>přivlastňovací</a:t>
            </a:r>
            <a:r>
              <a:rPr lang="cs-CZ" dirty="0"/>
              <a:t> (posesiva): </a:t>
            </a:r>
            <a:r>
              <a:rPr lang="cs-CZ" i="1" dirty="0"/>
              <a:t>můj</a:t>
            </a:r>
            <a:r>
              <a:rPr lang="cs-CZ" dirty="0"/>
              <a:t>, </a:t>
            </a:r>
            <a:r>
              <a:rPr lang="cs-CZ" i="1" dirty="0"/>
              <a:t>náš</a:t>
            </a:r>
            <a:r>
              <a:rPr lang="cs-CZ" dirty="0"/>
              <a:t>, </a:t>
            </a:r>
            <a:r>
              <a:rPr lang="cs-CZ" i="1" dirty="0"/>
              <a:t>jejich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/>
              <a:t>reflexivní: </a:t>
            </a:r>
            <a:r>
              <a:rPr lang="cs-CZ" sz="2800" i="1" dirty="0"/>
              <a:t>svůj</a:t>
            </a:r>
          </a:p>
          <a:p>
            <a:r>
              <a:rPr lang="cs-CZ" b="1" dirty="0"/>
              <a:t>ukazovací</a:t>
            </a:r>
            <a:r>
              <a:rPr lang="cs-CZ" dirty="0"/>
              <a:t> (demonstrativa): </a:t>
            </a:r>
            <a:r>
              <a:rPr lang="cs-CZ" i="1" dirty="0"/>
              <a:t>ten</a:t>
            </a:r>
            <a:r>
              <a:rPr lang="cs-CZ" dirty="0"/>
              <a:t>, </a:t>
            </a:r>
            <a:r>
              <a:rPr lang="cs-CZ" i="1" dirty="0"/>
              <a:t>tento</a:t>
            </a:r>
            <a:r>
              <a:rPr lang="cs-CZ" dirty="0"/>
              <a:t>, </a:t>
            </a:r>
            <a:r>
              <a:rPr lang="cs-CZ" i="1" dirty="0"/>
              <a:t>tenhle</a:t>
            </a:r>
            <a:r>
              <a:rPr lang="cs-CZ" dirty="0"/>
              <a:t> (hov.), </a:t>
            </a:r>
            <a:r>
              <a:rPr lang="cs-CZ" i="1" dirty="0"/>
              <a:t>takový</a:t>
            </a:r>
          </a:p>
          <a:p>
            <a:r>
              <a:rPr lang="cs-CZ" b="1" dirty="0"/>
              <a:t>tázací</a:t>
            </a:r>
            <a:r>
              <a:rPr lang="cs-CZ" dirty="0"/>
              <a:t> (</a:t>
            </a:r>
            <a:r>
              <a:rPr lang="cs-CZ" dirty="0" err="1"/>
              <a:t>interrogativa</a:t>
            </a:r>
            <a:r>
              <a:rPr lang="cs-CZ" dirty="0"/>
              <a:t>): </a:t>
            </a:r>
            <a:r>
              <a:rPr lang="cs-CZ" i="1" dirty="0"/>
              <a:t>kdo</a:t>
            </a:r>
            <a:r>
              <a:rPr lang="cs-CZ" dirty="0"/>
              <a:t>, </a:t>
            </a:r>
            <a:r>
              <a:rPr lang="cs-CZ" i="1" dirty="0"/>
              <a:t>co</a:t>
            </a:r>
            <a:r>
              <a:rPr lang="cs-CZ" dirty="0"/>
              <a:t>, </a:t>
            </a:r>
            <a:r>
              <a:rPr lang="cs-CZ" i="1" dirty="0"/>
              <a:t>který</a:t>
            </a:r>
            <a:r>
              <a:rPr lang="cs-CZ" dirty="0"/>
              <a:t>, </a:t>
            </a:r>
            <a:r>
              <a:rPr lang="cs-CZ" i="1" dirty="0"/>
              <a:t>jaký </a:t>
            </a:r>
          </a:p>
          <a:p>
            <a:r>
              <a:rPr lang="cs-CZ" b="1" dirty="0"/>
              <a:t>vztažná</a:t>
            </a:r>
            <a:r>
              <a:rPr lang="cs-CZ" dirty="0"/>
              <a:t> (relativa): </a:t>
            </a:r>
            <a:r>
              <a:rPr lang="cs-CZ" i="1" dirty="0"/>
              <a:t>který</a:t>
            </a:r>
            <a:r>
              <a:rPr lang="cs-CZ" dirty="0"/>
              <a:t>, </a:t>
            </a:r>
            <a:r>
              <a:rPr lang="cs-CZ" i="1" dirty="0"/>
              <a:t>co</a:t>
            </a:r>
          </a:p>
          <a:p>
            <a:r>
              <a:rPr lang="cs-CZ" b="1" dirty="0"/>
              <a:t>neurčitá</a:t>
            </a:r>
            <a:r>
              <a:rPr lang="cs-CZ" dirty="0"/>
              <a:t> (indefinita): </a:t>
            </a:r>
            <a:r>
              <a:rPr lang="cs-CZ" i="1" dirty="0"/>
              <a:t>někdo</a:t>
            </a:r>
            <a:r>
              <a:rPr lang="cs-CZ" dirty="0"/>
              <a:t>, </a:t>
            </a:r>
            <a:r>
              <a:rPr lang="cs-CZ" i="1" dirty="0"/>
              <a:t>čísi</a:t>
            </a:r>
            <a:r>
              <a:rPr lang="cs-CZ" dirty="0"/>
              <a:t>, </a:t>
            </a:r>
            <a:r>
              <a:rPr lang="cs-CZ" i="1" dirty="0"/>
              <a:t>ledajaký</a:t>
            </a:r>
          </a:p>
          <a:p>
            <a:r>
              <a:rPr lang="cs-CZ" b="1" dirty="0"/>
              <a:t>záporná</a:t>
            </a:r>
            <a:r>
              <a:rPr lang="cs-CZ" dirty="0"/>
              <a:t> (negativa): </a:t>
            </a:r>
            <a:r>
              <a:rPr lang="cs-CZ" i="1" dirty="0"/>
              <a:t>nikdo</a:t>
            </a:r>
            <a:r>
              <a:rPr lang="cs-CZ" dirty="0"/>
              <a:t>, </a:t>
            </a:r>
            <a:r>
              <a:rPr lang="cs-CZ" i="1" dirty="0"/>
              <a:t>žádný</a:t>
            </a:r>
            <a:r>
              <a:rPr lang="cs-CZ" dirty="0"/>
              <a:t>, </a:t>
            </a:r>
            <a:r>
              <a:rPr lang="cs-CZ" i="1" dirty="0"/>
              <a:t>nijaký</a:t>
            </a:r>
          </a:p>
          <a:p>
            <a:r>
              <a:rPr lang="cs-CZ" b="1" dirty="0" err="1"/>
              <a:t>úplnostní</a:t>
            </a:r>
            <a:r>
              <a:rPr lang="cs-CZ" dirty="0"/>
              <a:t> (totalizátory): </a:t>
            </a:r>
            <a:r>
              <a:rPr lang="cs-CZ" i="1" dirty="0"/>
              <a:t>všechen</a:t>
            </a:r>
            <a:r>
              <a:rPr lang="cs-CZ" dirty="0"/>
              <a:t>, </a:t>
            </a:r>
            <a:r>
              <a:rPr lang="cs-CZ" i="1" dirty="0"/>
              <a:t>každý</a:t>
            </a:r>
            <a:r>
              <a:rPr lang="cs-CZ" dirty="0"/>
              <a:t>, </a:t>
            </a:r>
            <a:r>
              <a:rPr lang="cs-CZ" i="1" dirty="0"/>
              <a:t>sám</a:t>
            </a:r>
          </a:p>
          <a:p>
            <a:r>
              <a:rPr lang="cs-CZ" b="1" dirty="0" err="1"/>
              <a:t>ztotožňovací</a:t>
            </a:r>
            <a:r>
              <a:rPr lang="cs-CZ" dirty="0"/>
              <a:t> (identifikátory): </a:t>
            </a:r>
            <a:r>
              <a:rPr lang="cs-CZ" i="1" dirty="0"/>
              <a:t>tentýž</a:t>
            </a:r>
          </a:p>
        </p:txBody>
      </p:sp>
    </p:spTree>
    <p:extLst>
      <p:ext uri="{BB962C8B-B14F-4D97-AF65-F5344CB8AC3E}">
        <p14:creationId xmlns:p14="http://schemas.microsoft.com/office/powerpoint/2010/main" val="358488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994"/>
    </mc:Choice>
    <mc:Fallback xmlns="">
      <p:transition spd="slow" advTm="5499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osobní zájmena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00201"/>
            <a:ext cx="10789118" cy="4525963"/>
          </a:xfrm>
        </p:spPr>
        <p:txBody>
          <a:bodyPr>
            <a:normAutofit fontScale="85000" lnSpcReduction="20000"/>
          </a:bodyPr>
          <a:lstStyle/>
          <a:p>
            <a:r>
              <a:rPr lang="cs-CZ" sz="3600" dirty="0"/>
              <a:t>ukazují k mluvčímu, adresátovi/posluchači a předmětu komunikace</a:t>
            </a:r>
          </a:p>
          <a:p>
            <a:r>
              <a:rPr lang="cs-CZ" sz="3600" dirty="0"/>
              <a:t>vyjadřují osobu a číslo</a:t>
            </a:r>
          </a:p>
          <a:p>
            <a:pPr marL="800100" lvl="2" indent="-400050"/>
            <a:r>
              <a:rPr lang="cs-CZ" sz="2800" dirty="0"/>
              <a:t>já: zájmeno pro 1. osobu singuláru</a:t>
            </a:r>
          </a:p>
          <a:p>
            <a:pPr marL="800100" lvl="2" indent="-400050"/>
            <a:r>
              <a:rPr lang="cs-CZ" sz="2800" dirty="0"/>
              <a:t>bezrodá: </a:t>
            </a:r>
            <a:r>
              <a:rPr lang="cs-CZ" sz="2800" i="1" dirty="0"/>
              <a:t>já</a:t>
            </a:r>
            <a:r>
              <a:rPr lang="cs-CZ" sz="2800" dirty="0"/>
              <a:t>, </a:t>
            </a:r>
            <a:r>
              <a:rPr lang="cs-CZ" sz="2800" i="1" dirty="0"/>
              <a:t>ty</a:t>
            </a:r>
            <a:r>
              <a:rPr lang="cs-CZ" sz="2800" dirty="0"/>
              <a:t>, </a:t>
            </a:r>
            <a:r>
              <a:rPr lang="cs-CZ" sz="2800" i="1" dirty="0"/>
              <a:t>my</a:t>
            </a:r>
            <a:r>
              <a:rPr lang="cs-CZ" sz="2800" dirty="0"/>
              <a:t>, </a:t>
            </a:r>
            <a:r>
              <a:rPr lang="cs-CZ" sz="2800" i="1" dirty="0"/>
              <a:t>vy</a:t>
            </a:r>
          </a:p>
          <a:p>
            <a:pPr marL="800100" lvl="2" indent="-400050"/>
            <a:endParaRPr lang="cs-CZ" sz="3600" dirty="0"/>
          </a:p>
          <a:p>
            <a:r>
              <a:rPr lang="cs-CZ" sz="3600" dirty="0"/>
              <a:t>reflexivní osobní zájmena</a:t>
            </a:r>
          </a:p>
          <a:p>
            <a:pPr marL="800100" lvl="2" indent="-400050"/>
            <a:r>
              <a:rPr lang="cs-CZ" sz="2800" i="1" dirty="0"/>
              <a:t>se</a:t>
            </a:r>
            <a:r>
              <a:rPr lang="cs-CZ" sz="2800" dirty="0"/>
              <a:t>,</a:t>
            </a:r>
            <a:r>
              <a:rPr lang="cs-CZ" sz="2800" i="1" dirty="0"/>
              <a:t> si</a:t>
            </a:r>
            <a:r>
              <a:rPr lang="cs-CZ" sz="2800" dirty="0"/>
              <a:t>,</a:t>
            </a:r>
            <a:r>
              <a:rPr lang="cs-CZ" sz="2800" i="1" dirty="0"/>
              <a:t> sebe</a:t>
            </a:r>
            <a:r>
              <a:rPr lang="cs-CZ" sz="2800" dirty="0"/>
              <a:t>, </a:t>
            </a:r>
            <a:r>
              <a:rPr lang="cs-CZ" sz="2800" i="1" dirty="0"/>
              <a:t>sobě</a:t>
            </a:r>
            <a:r>
              <a:rPr lang="cs-CZ" sz="2800" dirty="0"/>
              <a:t>,</a:t>
            </a:r>
            <a:r>
              <a:rPr lang="cs-CZ" sz="2800" i="1" dirty="0"/>
              <a:t> sebou</a:t>
            </a:r>
          </a:p>
          <a:p>
            <a:pPr marL="1257300" lvl="3" indent="-400050"/>
            <a:r>
              <a:rPr lang="cs-CZ" sz="2400" i="1" dirty="0"/>
              <a:t>házet sebou</a:t>
            </a:r>
            <a:r>
              <a:rPr lang="cs-CZ" sz="2400" dirty="0"/>
              <a:t> × </a:t>
            </a:r>
            <a:r>
              <a:rPr lang="cs-CZ" sz="2400" i="1" dirty="0"/>
              <a:t>vzít s sebou</a:t>
            </a:r>
            <a:r>
              <a:rPr lang="cs-CZ" sz="2400" dirty="0"/>
              <a:t>, </a:t>
            </a:r>
            <a:r>
              <a:rPr lang="cs-CZ" sz="2400" i="1" dirty="0" err="1"/>
              <a:t>kafe</a:t>
            </a:r>
            <a:r>
              <a:rPr lang="cs-CZ" sz="2400" i="1" dirty="0"/>
              <a:t> s sebou</a:t>
            </a:r>
          </a:p>
          <a:p>
            <a:pPr marL="1257300" lvl="3" indent="-400050"/>
            <a:endParaRPr lang="cs-CZ" sz="3600" i="1" dirty="0"/>
          </a:p>
          <a:p>
            <a:r>
              <a:rPr lang="cs-CZ" sz="3600" i="1" dirty="0"/>
              <a:t>vy</a:t>
            </a:r>
            <a:r>
              <a:rPr lang="cs-CZ" sz="3600" dirty="0"/>
              <a:t>: 2. os. </a:t>
            </a:r>
            <a:r>
              <a:rPr lang="cs-CZ" sz="3600" dirty="0" err="1"/>
              <a:t>pl</a:t>
            </a:r>
            <a:r>
              <a:rPr lang="cs-CZ" sz="3600" dirty="0"/>
              <a:t>., v kongruenci ale může být částečně forma </a:t>
            </a:r>
            <a:r>
              <a:rPr lang="cs-CZ" sz="3600" dirty="0" err="1"/>
              <a:t>sg</a:t>
            </a:r>
            <a:r>
              <a:rPr lang="cs-CZ" sz="3600" dirty="0"/>
              <a:t>. + jmenný rod (</a:t>
            </a:r>
            <a:r>
              <a:rPr lang="cs-CZ" sz="3600" i="1" dirty="0"/>
              <a:t>vy jste byla</a:t>
            </a:r>
            <a:r>
              <a:rPr lang="cs-CZ" sz="3600" dirty="0"/>
              <a:t>…)</a:t>
            </a:r>
          </a:p>
          <a:p>
            <a:pPr marL="800100" lvl="2" indent="-400050"/>
            <a:endParaRPr lang="cs-CZ" sz="2800" dirty="0"/>
          </a:p>
          <a:p>
            <a:pPr marL="0" indent="-400050"/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92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087"/>
    </mc:Choice>
    <mc:Fallback xmlns="">
      <p:transition spd="slow" advTm="26608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osobní zájmena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zájmeno 1. os. </a:t>
            </a:r>
            <a:r>
              <a:rPr lang="cs-CZ" dirty="0" err="1"/>
              <a:t>pl</a:t>
            </a:r>
            <a:r>
              <a:rPr lang="cs-CZ" dirty="0"/>
              <a:t>.: MY</a:t>
            </a:r>
          </a:p>
          <a:p>
            <a:pPr marL="857250" lvl="2" indent="-457200"/>
            <a:r>
              <a:rPr lang="cs-CZ" sz="2800" dirty="0"/>
              <a:t>České MY není to jediné aneb jak to funguje v jazycích světa?</a:t>
            </a:r>
          </a:p>
          <a:p>
            <a:pPr marL="1314450" lvl="3" indent="-457200"/>
            <a:r>
              <a:rPr lang="cs-CZ" sz="2600" dirty="0"/>
              <a:t>inkluzivní</a:t>
            </a:r>
          </a:p>
          <a:p>
            <a:pPr marL="1771650" lvl="4" indent="-457200"/>
            <a:r>
              <a:rPr lang="cs-CZ" sz="2800" dirty="0"/>
              <a:t>zahrnuje mluvčího i adresáta sdělení</a:t>
            </a:r>
          </a:p>
          <a:p>
            <a:pPr marL="1314450" lvl="3" indent="-457200"/>
            <a:r>
              <a:rPr lang="cs-CZ" sz="2600" dirty="0"/>
              <a:t>exkluzivní</a:t>
            </a:r>
          </a:p>
          <a:p>
            <a:pPr marL="1771650" lvl="4" indent="-457200"/>
            <a:r>
              <a:rPr lang="cs-CZ" sz="2800" dirty="0"/>
              <a:t>nezahrnuje adresáta sdělení</a:t>
            </a:r>
          </a:p>
          <a:p>
            <a:pPr marL="400050" lvl="2" indent="0">
              <a:buNone/>
            </a:pPr>
            <a:endParaRPr lang="cs-CZ" sz="2800" dirty="0"/>
          </a:p>
          <a:p>
            <a:pPr marL="857250" lvl="3" indent="0">
              <a:buNone/>
            </a:pPr>
            <a:r>
              <a:rPr lang="cs-CZ" sz="2600" dirty="0"/>
              <a:t>WALS: </a:t>
            </a:r>
            <a:r>
              <a:rPr lang="en-US" sz="2600" dirty="0"/>
              <a:t>The World Atlas of Language Structures</a:t>
            </a:r>
            <a:endParaRPr lang="cs-CZ" sz="2600" dirty="0"/>
          </a:p>
          <a:p>
            <a:pPr marL="857250" lvl="3" indent="0">
              <a:buNone/>
            </a:pPr>
            <a:r>
              <a:rPr lang="cs-CZ" sz="2600" dirty="0">
                <a:hlinkClick r:id="rId2"/>
              </a:rPr>
              <a:t>http://wals.info/feature/39A#2/-4.3/205.0</a:t>
            </a:r>
            <a:r>
              <a:rPr lang="cs-CZ" sz="2600" dirty="0"/>
              <a:t>  </a:t>
            </a:r>
          </a:p>
          <a:p>
            <a:pPr marL="857250" lvl="2" indent="-457200"/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82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798"/>
    </mc:Choice>
    <mc:Fallback xmlns="">
      <p:transition spd="slow" advTm="28779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posesiva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má</a:t>
            </a:r>
            <a:r>
              <a:rPr lang="cs-CZ" dirty="0"/>
              <a:t>, </a:t>
            </a:r>
            <a:r>
              <a:rPr lang="cs-CZ" i="1" dirty="0"/>
              <a:t>tvá</a:t>
            </a:r>
            <a:r>
              <a:rPr lang="cs-CZ" dirty="0"/>
              <a:t> × </a:t>
            </a:r>
            <a:r>
              <a:rPr lang="cs-CZ" i="1" dirty="0"/>
              <a:t>moje</a:t>
            </a:r>
            <a:r>
              <a:rPr lang="cs-CZ" dirty="0"/>
              <a:t>, </a:t>
            </a:r>
            <a:r>
              <a:rPr lang="cs-CZ" i="1" dirty="0"/>
              <a:t>tvoje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oboje je spisovné, kratší varianty jsou (podle zdrojů) vyššího stylu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Kdy používáme reflexivní přivlastňovací zájmeno </a:t>
            </a:r>
            <a:r>
              <a:rPr lang="cs-CZ" i="1" dirty="0">
                <a:solidFill>
                  <a:schemeClr val="accent1"/>
                </a:solidFill>
              </a:rPr>
              <a:t>svůj</a:t>
            </a:r>
            <a:r>
              <a:rPr lang="cs-CZ" dirty="0">
                <a:solidFill>
                  <a:schemeClr val="accent1"/>
                </a:solidFill>
              </a:rPr>
              <a:t>?</a:t>
            </a:r>
          </a:p>
          <a:p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Jakého rodu je </a:t>
            </a:r>
            <a:r>
              <a:rPr lang="cs-CZ" i="1" dirty="0">
                <a:solidFill>
                  <a:schemeClr val="accent1"/>
                </a:solidFill>
              </a:rPr>
              <a:t>JEJÍ</a:t>
            </a:r>
            <a:r>
              <a:rPr lang="cs-CZ" dirty="0">
                <a:solidFill>
                  <a:schemeClr val="accent1"/>
                </a:solidFill>
              </a:rPr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s jejím psem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648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519"/>
    </mc:Choice>
    <mc:Fallback xmlns="">
      <p:transition spd="slow" advTm="6151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posesiva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/>
              <a:t>má</a:t>
            </a:r>
            <a:r>
              <a:rPr lang="cs-CZ" dirty="0"/>
              <a:t>, </a:t>
            </a:r>
            <a:r>
              <a:rPr lang="cs-CZ" i="1" dirty="0"/>
              <a:t>tvá</a:t>
            </a:r>
            <a:r>
              <a:rPr lang="cs-CZ" dirty="0"/>
              <a:t> × </a:t>
            </a:r>
            <a:r>
              <a:rPr lang="cs-CZ" i="1" dirty="0"/>
              <a:t>moje</a:t>
            </a:r>
            <a:r>
              <a:rPr lang="cs-CZ" dirty="0"/>
              <a:t>, </a:t>
            </a:r>
            <a:r>
              <a:rPr lang="cs-CZ" i="1" dirty="0"/>
              <a:t>tvoje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oboje je spisovné, kratší varianty jsou vyššího stylu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Kdy používáme reflexivní přivlastňovací zájmeno </a:t>
            </a:r>
            <a:r>
              <a:rPr lang="cs-CZ" i="1" dirty="0">
                <a:solidFill>
                  <a:schemeClr val="accent1"/>
                </a:solidFill>
              </a:rPr>
              <a:t>svůj</a:t>
            </a:r>
            <a:r>
              <a:rPr lang="cs-CZ" dirty="0">
                <a:solidFill>
                  <a:schemeClr val="accent1"/>
                </a:solidFill>
              </a:rPr>
              <a:t>?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shoduje-li se s podmětem věty</a:t>
            </a:r>
          </a:p>
          <a:p>
            <a:pPr lvl="1"/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Jakého rodu je </a:t>
            </a:r>
            <a:r>
              <a:rPr lang="cs-CZ" i="1" dirty="0">
                <a:solidFill>
                  <a:schemeClr val="accent1"/>
                </a:solidFill>
              </a:rPr>
              <a:t>JEJÍ</a:t>
            </a:r>
            <a:r>
              <a:rPr lang="cs-CZ" dirty="0">
                <a:solidFill>
                  <a:schemeClr val="accent1"/>
                </a:solidFill>
              </a:rPr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>
                <a:solidFill>
                  <a:schemeClr val="accent1"/>
                </a:solidFill>
              </a:rPr>
              <a:t>s jejím psem</a:t>
            </a:r>
          </a:p>
          <a:p>
            <a:pPr marL="4572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= zájmeno posesivní pro </a:t>
            </a:r>
            <a:r>
              <a:rPr lang="cs-CZ" dirty="0" err="1">
                <a:solidFill>
                  <a:schemeClr val="accent1"/>
                </a:solidFill>
              </a:rPr>
              <a:t>fem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err="1">
                <a:solidFill>
                  <a:schemeClr val="accent1"/>
                </a:solidFill>
              </a:rPr>
              <a:t>sg</a:t>
            </a:r>
            <a:r>
              <a:rPr lang="cs-CZ" dirty="0">
                <a:solidFill>
                  <a:schemeClr val="accent1"/>
                </a:solidFill>
              </a:rPr>
              <a:t>., </a:t>
            </a:r>
            <a:r>
              <a:rPr lang="cs-CZ" dirty="0" err="1">
                <a:solidFill>
                  <a:schemeClr val="accent1"/>
                </a:solidFill>
              </a:rPr>
              <a:t>mask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err="1">
                <a:solidFill>
                  <a:schemeClr val="accent1"/>
                </a:solidFill>
              </a:rPr>
              <a:t>an</a:t>
            </a:r>
            <a:r>
              <a:rPr lang="cs-CZ" dirty="0">
                <a:solidFill>
                  <a:schemeClr val="accent1"/>
                </a:solidFill>
              </a:rPr>
              <a:t>. </a:t>
            </a:r>
            <a:r>
              <a:rPr lang="cs-CZ" dirty="0" err="1">
                <a:solidFill>
                  <a:schemeClr val="accent1"/>
                </a:solidFill>
              </a:rPr>
              <a:t>sg</a:t>
            </a:r>
            <a:r>
              <a:rPr lang="cs-CZ" dirty="0">
                <a:solidFill>
                  <a:schemeClr val="accent1"/>
                </a:solidFill>
              </a:rPr>
              <a:t>. (protože pes), typ jarní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555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862"/>
    </mc:Choice>
    <mc:Fallback xmlns="">
      <p:transition spd="slow" advTm="15586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demonstrativa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mají deiktickou funkci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identifikace ukazováním</a:t>
            </a:r>
          </a:p>
          <a:p>
            <a:pPr marL="0" indent="0">
              <a:buNone/>
            </a:pPr>
            <a:r>
              <a:rPr lang="cs-CZ" dirty="0"/>
              <a:t>dnes je velká diskuse, zda v určitých kontextech svoji deiktickou funkci neztrácejí</a:t>
            </a:r>
          </a:p>
          <a:p>
            <a:pPr marL="457200" lvl="1" indent="0">
              <a:buNone/>
            </a:pPr>
            <a:r>
              <a:rPr lang="cs-CZ" dirty="0"/>
              <a:t>→ členy?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postfixy </a:t>
            </a:r>
            <a:r>
              <a:rPr lang="cs-CZ" i="1" dirty="0"/>
              <a:t>-HLE</a:t>
            </a:r>
            <a:r>
              <a:rPr lang="cs-CZ" dirty="0"/>
              <a:t>, </a:t>
            </a:r>
            <a:r>
              <a:rPr lang="cs-CZ" i="1" dirty="0"/>
              <a:t>-DLE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hovorové: </a:t>
            </a:r>
            <a:r>
              <a:rPr lang="cs-CZ" i="1" dirty="0"/>
              <a:t>tenhle</a:t>
            </a:r>
            <a:r>
              <a:rPr lang="cs-CZ" dirty="0"/>
              <a:t>, </a:t>
            </a:r>
            <a:r>
              <a:rPr lang="cs-CZ" i="1" dirty="0"/>
              <a:t>tohle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nespisovné, tj. nekodifikované: </a:t>
            </a:r>
            <a:r>
              <a:rPr lang="cs-CZ" i="1" dirty="0" err="1"/>
              <a:t>tendle</a:t>
            </a:r>
            <a:r>
              <a:rPr lang="cs-CZ" dirty="0"/>
              <a:t>, </a:t>
            </a:r>
            <a:r>
              <a:rPr lang="cs-CZ" i="1" dirty="0" err="1"/>
              <a:t>todle</a:t>
            </a:r>
            <a:r>
              <a:rPr lang="cs-CZ" dirty="0"/>
              <a:t>, </a:t>
            </a:r>
            <a:r>
              <a:rPr lang="cs-CZ" i="1" dirty="0" err="1"/>
              <a:t>todlencto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zájmenná adverbia s deiktickou funkcí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sem</a:t>
            </a:r>
            <a:r>
              <a:rPr lang="cs-CZ" dirty="0"/>
              <a:t>, </a:t>
            </a:r>
            <a:r>
              <a:rPr lang="cs-CZ" i="1" dirty="0"/>
              <a:t>semhle</a:t>
            </a:r>
            <a:r>
              <a:rPr lang="cs-CZ" dirty="0"/>
              <a:t>, </a:t>
            </a:r>
            <a:r>
              <a:rPr lang="cs-CZ" i="1" dirty="0"/>
              <a:t>odsud</a:t>
            </a:r>
            <a:r>
              <a:rPr lang="cs-CZ" dirty="0"/>
              <a:t>, </a:t>
            </a:r>
            <a:r>
              <a:rPr lang="cs-CZ" i="1" dirty="0"/>
              <a:t>odtud</a:t>
            </a:r>
            <a:r>
              <a:rPr lang="cs-CZ" dirty="0"/>
              <a:t>, </a:t>
            </a:r>
            <a:r>
              <a:rPr lang="cs-CZ" i="1" dirty="0"/>
              <a:t>tudy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tehdy</a:t>
            </a:r>
            <a:r>
              <a:rPr lang="cs-CZ" dirty="0"/>
              <a:t>, </a:t>
            </a:r>
            <a:r>
              <a:rPr lang="cs-CZ" i="1" dirty="0"/>
              <a:t>tenkrát</a:t>
            </a:r>
          </a:p>
        </p:txBody>
      </p:sp>
    </p:spTree>
    <p:extLst>
      <p:ext uri="{BB962C8B-B14F-4D97-AF65-F5344CB8AC3E}">
        <p14:creationId xmlns:p14="http://schemas.microsoft.com/office/powerpoint/2010/main" val="391812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3556"/>
    </mc:Choice>
    <mc:Fallback xmlns="">
      <p:transition spd="slow" advTm="32355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totalizátory (</a:t>
            </a:r>
            <a:r>
              <a:rPr lang="cs-CZ" sz="3200" b="1" dirty="0" err="1"/>
              <a:t>úplnostní</a:t>
            </a:r>
            <a:r>
              <a:rPr lang="cs-CZ" sz="3200" b="1" dirty="0"/>
              <a:t> zájmena)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vedle </a:t>
            </a:r>
            <a:r>
              <a:rPr lang="cs-CZ" i="1" dirty="0"/>
              <a:t>všechen</a:t>
            </a:r>
            <a:r>
              <a:rPr lang="cs-CZ" dirty="0"/>
              <a:t> je podle slovníků spisovné i </a:t>
            </a:r>
            <a:r>
              <a:rPr lang="cs-CZ" i="1" dirty="0"/>
              <a:t>všecek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všichni lidé </a:t>
            </a:r>
            <a:r>
              <a:rPr lang="cs-CZ" dirty="0"/>
              <a:t>i </a:t>
            </a:r>
            <a:r>
              <a:rPr lang="cs-CZ" i="1" dirty="0"/>
              <a:t>všicci lidé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všechny domy </a:t>
            </a:r>
            <a:r>
              <a:rPr lang="cs-CZ" dirty="0"/>
              <a:t>i </a:t>
            </a:r>
            <a:r>
              <a:rPr lang="cs-CZ" i="1" dirty="0"/>
              <a:t>všecky domy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všechny ženy </a:t>
            </a:r>
            <a:r>
              <a:rPr lang="cs-CZ" dirty="0"/>
              <a:t>i </a:t>
            </a:r>
            <a:r>
              <a:rPr lang="cs-CZ" i="1" dirty="0"/>
              <a:t>všecky ženy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všechna piva </a:t>
            </a:r>
            <a:r>
              <a:rPr lang="cs-CZ" dirty="0"/>
              <a:t>i </a:t>
            </a:r>
            <a:r>
              <a:rPr lang="cs-CZ" i="1" dirty="0"/>
              <a:t>všecka piva</a:t>
            </a:r>
          </a:p>
          <a:p>
            <a:r>
              <a:rPr lang="cs-CZ" dirty="0">
                <a:solidFill>
                  <a:schemeClr val="accent1"/>
                </a:solidFill>
              </a:rPr>
              <a:t>POZOR: </a:t>
            </a:r>
            <a:r>
              <a:rPr lang="cs-CZ" i="1" dirty="0">
                <a:solidFill>
                  <a:schemeClr val="accent1"/>
                </a:solidFill>
              </a:rPr>
              <a:t>nade vši pochybnost </a:t>
            </a:r>
            <a:r>
              <a:rPr lang="cs-CZ" dirty="0">
                <a:solidFill>
                  <a:schemeClr val="accent1"/>
                </a:solidFill>
              </a:rPr>
              <a:t>(krátce)</a:t>
            </a:r>
          </a:p>
          <a:p>
            <a:endParaRPr lang="cs-CZ" i="1" dirty="0"/>
          </a:p>
          <a:p>
            <a:r>
              <a:rPr lang="cs-CZ" i="1" dirty="0"/>
              <a:t>sám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Opilci litovali sami sebe </a:t>
            </a:r>
            <a:r>
              <a:rPr lang="cs-CZ" dirty="0"/>
              <a:t>(1. p.) × </a:t>
            </a:r>
            <a:r>
              <a:rPr lang="cs-CZ" i="1" dirty="0"/>
              <a:t>Opilci litovali sebe samy</a:t>
            </a:r>
            <a:r>
              <a:rPr lang="cs-CZ" dirty="0"/>
              <a:t> (4. p.)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i="1" dirty="0"/>
              <a:t>Fenky očichávaly samy sebe </a:t>
            </a:r>
            <a:r>
              <a:rPr lang="cs-CZ" dirty="0"/>
              <a:t>= </a:t>
            </a:r>
            <a:r>
              <a:rPr lang="cs-CZ" i="1" dirty="0"/>
              <a:t>sebe samy</a:t>
            </a:r>
          </a:p>
        </p:txBody>
      </p:sp>
    </p:spTree>
    <p:extLst>
      <p:ext uri="{BB962C8B-B14F-4D97-AF65-F5344CB8AC3E}">
        <p14:creationId xmlns:p14="http://schemas.microsoft.com/office/powerpoint/2010/main" val="58716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659"/>
    </mc:Choice>
    <mc:Fallback xmlns="">
      <p:transition spd="slow" advTm="15165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identifikátory (</a:t>
            </a:r>
            <a:r>
              <a:rPr lang="cs-CZ" sz="3200" b="1" dirty="0" err="1"/>
              <a:t>ztotožňovací</a:t>
            </a:r>
            <a:r>
              <a:rPr lang="cs-CZ" sz="3200" b="1" dirty="0"/>
              <a:t> zájmena)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Doplňte morfologicky korektní tvar TÝŽ: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mluvíme o _________ problému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byli tam _________ lidé jako loni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přijďte zítra v _________ dobu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věnuju se _________ tématu jako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díval se na ni _________ zamilovanýma očima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accent1"/>
                </a:solidFill>
              </a:rPr>
              <a:t>chodí pořád s _________ holkou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30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161"/>
    </mc:Choice>
    <mc:Fallback xmlns="">
      <p:transition spd="slow" advTm="37161"/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5848</TotalTime>
  <Words>912</Words>
  <Application>Microsoft Office PowerPoint</Application>
  <PresentationFormat>Širokoúhlá obrazovka</PresentationFormat>
  <Paragraphs>148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Úvodní jazykový seminář morfologie: zájmena a číslovky</vt:lpstr>
      <vt:lpstr>zájmena</vt:lpstr>
      <vt:lpstr>osobní zájmena</vt:lpstr>
      <vt:lpstr>osobní zájmena</vt:lpstr>
      <vt:lpstr>posesiva</vt:lpstr>
      <vt:lpstr>posesiva</vt:lpstr>
      <vt:lpstr>demonstrativa</vt:lpstr>
      <vt:lpstr>totalizátory (úplnostní zájmena)</vt:lpstr>
      <vt:lpstr>identifikátory (ztotožňovací zájmena)</vt:lpstr>
      <vt:lpstr>identifikátory (ztotožňovací zájmena)</vt:lpstr>
      <vt:lpstr>NUMERALIA</vt:lpstr>
      <vt:lpstr>NUMERALIA</vt:lpstr>
      <vt:lpstr>NUMERALIA</vt:lpstr>
      <vt:lpstr>morfologicko-pravopisné okénko</vt:lpstr>
      <vt:lpstr>morfologicko-pravopisné okénko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Úvodní jazykový seminář</dc:title>
  <dc:creator>pivo</dc:creator>
  <cp:lastModifiedBy>Andrlová Fidlerová, Alena</cp:lastModifiedBy>
  <cp:revision>71</cp:revision>
  <dcterms:created xsi:type="dcterms:W3CDTF">2017-10-19T09:50:07Z</dcterms:created>
  <dcterms:modified xsi:type="dcterms:W3CDTF">2024-10-14T19:14:40Z</dcterms:modified>
</cp:coreProperties>
</file>