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3BC29-830F-469C-867C-130170DCD12C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ED4C6-8056-487C-B8A8-2D5A471D6C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121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ED4C6-8056-487C-B8A8-2D5A471D6CC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848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BE2483-C541-4F42-ACD1-AFFAC4D05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CD041E7-05F7-4CB1-A22C-A87FB0255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670A89-9F8F-4A4E-9FE0-6468BE335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ADE2-4BFD-4346-8F6C-F9C086C83D6F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0E4FBD-8799-42E6-98AD-21F5E3FA3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4B7D81-ADD9-4BBB-AC20-E320B900B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D06-B87B-4BC3-87DA-862530CCD6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68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F885B-18E6-444F-A0B6-F8B3FF45A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D0E0AC-95A7-4FC4-B6BC-0E46C316C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016DC8-00B1-419F-8FA1-D84ED13FA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ADE2-4BFD-4346-8F6C-F9C086C83D6F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D7FFDA-8DEB-46F5-86ED-66035F1A8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910871-C168-4872-A942-E7E1D15F7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D06-B87B-4BC3-87DA-862530CCD6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51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C357CBF-4945-4A6D-A8D1-72FD12916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C452511-45E4-4ACE-AB25-4BEC5766F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BDEB5E-B6DB-45CD-8E78-5010151F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ADE2-4BFD-4346-8F6C-F9C086C83D6F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CF645B-AAFA-4FBA-8904-E478AA76F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F9E844-F4AA-41A3-98A8-92E177039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D06-B87B-4BC3-87DA-862530CCD6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433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47B637-DE5F-47EB-9CFF-4AD2A193A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E1E19C-BBA5-4600-9904-EDCA0CFB2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9672ED-AD9A-4D4A-BFFC-3101627F8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ADE2-4BFD-4346-8F6C-F9C086C83D6F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F27211-0D19-4F39-8BF9-545B1EFA4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CB7224-DA01-4457-B92A-173FA284B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D06-B87B-4BC3-87DA-862530CCD6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155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1FF7D6-2630-40A0-B9F2-B0EB99E75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09CFD26-35CD-4067-A711-956C5BB94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EE88ED-C0E6-4862-AC88-6678FC51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ADE2-4BFD-4346-8F6C-F9C086C83D6F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E1033C-1941-40BB-A496-F6B65A724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DBF6D7-AFE8-4BE9-93C3-511D85635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D06-B87B-4BC3-87DA-862530CCD6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0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E85C9B-AC22-4054-9094-B84BEC006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7A60B6-3494-449F-AE61-4BD4A2F23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328FE47-53C0-4269-998B-4142F06E4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4F82D4-4C7C-4336-B0BC-62DE6D887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ADE2-4BFD-4346-8F6C-F9C086C83D6F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57666E-E466-445D-B723-4B46A9BC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A56B5A-5DC2-4E07-9057-2F6C8D7B8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D06-B87B-4BC3-87DA-862530CCD6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84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CD3D52-7273-4F4B-8670-3478707F8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2D06F2E-0699-442D-BDAD-F79921D98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21F4560-9865-4351-A8A8-3E35E47B9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FA3232B-8A33-4FB7-8AD7-D8E11B8A90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956CBC0-6413-458C-A3F8-A9744B129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88490E2-C9A5-4206-81F7-E4B400B6F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ADE2-4BFD-4346-8F6C-F9C086C83D6F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9BFEBEF-0D2C-465E-BD58-92AC323BF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7A689E4-488F-46FE-8B27-835EDA205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D06-B87B-4BC3-87DA-862530CCD6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14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F64B41-3A9D-48F8-8316-C910C236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0B7AE44-2253-415D-B01B-4AAE5883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ADE2-4BFD-4346-8F6C-F9C086C83D6F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E8E6AF-4499-48EB-BB11-C8A5AB0E3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1DDF5DE-077E-445C-960F-3DDDA826F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D06-B87B-4BC3-87DA-862530CCD6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85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206BD0E-A4AE-4B39-A963-0581CD704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ADE2-4BFD-4346-8F6C-F9C086C83D6F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FBDE0FE-B532-4873-A552-20AC67552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8783822-756B-4717-9237-34E1D7A21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D06-B87B-4BC3-87DA-862530CCD6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322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A7C165-4692-4F4F-9074-1877E6884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4A29B5-8486-4A82-9D20-56147A32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9D23138-F7FB-4CC3-B8B6-2CDC27395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2CF956-4116-4EAA-B1AC-438AD9021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ADE2-4BFD-4346-8F6C-F9C086C83D6F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209E7F-AC6F-4127-B971-877D8D9C3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16E3A3-76A9-41B1-A6A7-96806B048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D06-B87B-4BC3-87DA-862530CCD6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2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ACD5FA-94AB-4903-9D00-0484B9190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283D566-AF07-4139-8BD7-B4A95F1421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D54883B-A06C-414E-A0E1-265033A9A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9CCE8B2-D5B4-4A27-8164-23660C1C9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ADE2-4BFD-4346-8F6C-F9C086C83D6F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708608-50D3-48F7-AF5A-6477C172C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148D2E3-281E-4268-97D8-DA8CB7B2E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D06-B87B-4BC3-87DA-862530CCD6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24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E406EC9-595C-4E93-BE18-80F40D149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F347CEB-0DC2-4F89-AB89-EEFBAA2DC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7A36C0-6634-4AE4-8C1C-EC2364FFF9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8ADE2-4BFD-4346-8F6C-F9C086C83D6F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FDB440-1FED-4A61-A6D5-5A577A8BF0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AB794C-CBDB-4F4A-8FD9-D40DC26B5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F7D06-B87B-4BC3-87DA-862530CCD6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69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A8C8C-63F9-45F9-8168-33E07BD8DA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463040"/>
            <a:ext cx="9951720" cy="102108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Didaktické formy výuky v botanice </a:t>
            </a:r>
            <a:endParaRPr lang="cs-CZ" sz="48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6C446C-D2FA-4417-B077-F4FDA6BCBC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893762"/>
          </a:xfrm>
        </p:spPr>
        <p:txBody>
          <a:bodyPr/>
          <a:lstStyle/>
          <a:p>
            <a:r>
              <a:rPr lang="cs-CZ" dirty="0"/>
              <a:t>RNDr. Jana </a:t>
            </a:r>
            <a:r>
              <a:rPr lang="cs-CZ" dirty="0" err="1"/>
              <a:t>Skýbová</a:t>
            </a:r>
            <a:r>
              <a:rPr lang="cs-CZ" dirty="0"/>
              <a:t>, </a:t>
            </a:r>
            <a:r>
              <a:rPr lang="cs-CZ" err="1"/>
              <a:t>Ph</a:t>
            </a:r>
            <a:r>
              <a:rPr lang="cs-CZ"/>
              <a:t>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749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C09FD-EED5-4C42-BBDA-7D2EFD9FC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081"/>
            <a:ext cx="10515600" cy="548639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Botanické vycházky, exkurze a terénní práce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3226F8-B821-4545-AB01-5F47E0440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066801"/>
            <a:ext cx="11247120" cy="553211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pro učitele i žáky organizačně náročná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 musí :</a:t>
            </a:r>
          </a:p>
          <a:p>
            <a:pPr>
              <a:lnSpc>
                <a:spcPct val="80000"/>
              </a:lnSpc>
            </a:pP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určit a předem poznat trasu vycházky</a:t>
            </a:r>
          </a:p>
          <a:p>
            <a:pPr>
              <a:lnSpc>
                <a:spcPct val="80000"/>
              </a:lnSpc>
            </a:pP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zajistit potřebné pomůcky (např. pracovní listy, tabulky, atlasy)</a:t>
            </a:r>
          </a:p>
          <a:p>
            <a:pPr>
              <a:lnSpc>
                <a:spcPct val="80000"/>
              </a:lnSpc>
            </a:pP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připravit žáky: oznámit čas konání vycházky, její trasu a předpokládaný návrat</a:t>
            </a:r>
          </a:p>
          <a:p>
            <a:pPr>
              <a:lnSpc>
                <a:spcPct val="80000"/>
              </a:lnSpc>
            </a:pP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vysvětlit žákům cíl vycházky, zadat úkoly a rozdělit je případně do skupin</a:t>
            </a:r>
          </a:p>
          <a:p>
            <a:pPr>
              <a:lnSpc>
                <a:spcPct val="80000"/>
              </a:lnSpc>
            </a:pP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určit vybavení a vhodné oblečení žáků</a:t>
            </a:r>
          </a:p>
          <a:p>
            <a:pPr>
              <a:lnSpc>
                <a:spcPct val="80000"/>
              </a:lnSpc>
            </a:pP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poučit žáky o bezpečnostních předpisech a zapsat datum konání vycházky do třídní knihy a žákovské knížky, informovat vedení školy</a:t>
            </a:r>
          </a:p>
          <a:p>
            <a:pPr>
              <a:lnSpc>
                <a:spcPct val="80000"/>
              </a:lnSpc>
            </a:pP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během vycházky provádět průběžně instruktáž a kontrolu práce žáků</a:t>
            </a:r>
          </a:p>
          <a:p>
            <a:pPr>
              <a:lnSpc>
                <a:spcPct val="80000"/>
              </a:lnSpc>
            </a:pP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následující hodině zhodnotit ve třídě vycházku z hlediska dosažení výchovně-vzdělávacího cíle a chování žáků</a:t>
            </a:r>
          </a:p>
          <a:p>
            <a:pPr>
              <a:lnSpc>
                <a:spcPct val="80000"/>
              </a:lnSpc>
            </a:pP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zajistit následnou péči o přinesené materiály.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3088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45BD8-DD30-484B-BB40-74C6B25BF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Klasifikace botanických exkurzí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D8A367-8384-4D5F-B99A-3A1EA0B2B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11536680" cy="553212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podle obsahu</a:t>
            </a:r>
            <a:endParaRPr lang="cs-CZ" alt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a/ specializované – monotematické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b/ komplexní biologické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c/ komplexní přírodovědné</a:t>
            </a:r>
            <a:endParaRPr lang="cs-CZ" altLang="cs-CZ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podle prostředí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 do přírody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b/ do botanické zahrady, arboreta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c/ do muzea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d/ do chráněného území (NP,CHKO)</a:t>
            </a:r>
            <a:endParaRPr lang="cs-CZ" altLang="cs-CZ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podle vztahu k učivu    </a:t>
            </a:r>
            <a:endParaRPr lang="cs-CZ" alt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a/ krátkodobé (vycházky, prohlídky)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b/ dlouhodobé (polodenní, celodenní, vícedenní)</a:t>
            </a:r>
            <a:endParaRPr lang="cs-CZ" altLang="cs-CZ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podle ročního období</a:t>
            </a: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9696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A2196-777C-4C3C-94F2-97F0C3A25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361"/>
            <a:ext cx="10515600" cy="548639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forma výuky s využitím v botanice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1A8E66-CD55-4FC5-A631-67A4FB6FA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762000"/>
            <a:ext cx="11551920" cy="5882639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způsob uspořádání vyučovacího procesu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Zahrnuje prostředí výuky a způsob organizace činnosti učitele a žáků při vyučování</a:t>
            </a:r>
          </a:p>
          <a:p>
            <a:pPr marL="0" indent="0">
              <a:buNone/>
            </a:pPr>
            <a:r>
              <a:rPr lang="cs-CZ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Dělení forem výuky z pohledu učitele: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Frontální výuka v systému vyučovacích hodin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Individualizovaná a diferencovaná výuka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Skupinová a kooperativní výuka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Projektová a integrovaná výuka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Domácí učební práce žáků</a:t>
            </a:r>
          </a:p>
          <a:p>
            <a:pPr marL="0" indent="0">
              <a:buNone/>
            </a:pPr>
            <a:r>
              <a:rPr lang="cs-CZ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Dělení forem výuky z hlediska „kde výuka probíhá“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v hodnější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výuku biologie)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Vyučovací hodina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Praktické cvičení (laboratorní práce)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Exkurze, vycházka, terénní práce, projekt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Odborný seminář, odborná praxe, stáž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Domácí úkoly, domácí příprava, samostudium</a:t>
            </a:r>
          </a:p>
          <a:p>
            <a:pPr>
              <a:lnSpc>
                <a:spcPct val="100000"/>
              </a:lnSpc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055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49EFAA-CADF-429D-A8B6-F85B5A6BC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1"/>
            <a:ext cx="10515600" cy="518159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Vyučovací hodina při výuce botaniky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FD68D0-D7E2-41B4-B819-D1E9AFF56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" y="822960"/>
            <a:ext cx="11750040" cy="5852159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základní organizační formou. Většina vyučovacích hodin patří k tzv. kombinovaným hodinám, které se skládají z následujících částí:</a:t>
            </a:r>
            <a:endParaRPr lang="cs-CZ" altLang="cs-CZ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 úvodní (organizační) část</a:t>
            </a: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pozdrav, seznámení s cílem hodiny a kontrola domácího úkolu </a:t>
            </a:r>
            <a:endParaRPr lang="cs-CZ" altLang="cs-CZ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 základní část</a:t>
            </a: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která zahrnuje procvičování a upevňování probrané látky, výklad učiva a zadání domácího úkolu</a:t>
            </a:r>
            <a:endParaRPr lang="cs-CZ" altLang="cs-CZ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 závěrečná část</a:t>
            </a: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kde se shrnou základní poznatky a zhodnotí se práce žáků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alt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vyučovací hodina </a:t>
            </a: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používá velmi často u žáků mladšího školního věku, protože střídání různých druhů učební činnosti napomáhá soustředění a působí proti únavě. 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sz="2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klasické vyučovací hodiny</a:t>
            </a:r>
            <a:r>
              <a:rPr lang="cs-CZ" alt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(45 minut):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Zahájení hodiny (sdělení cílů, tématu, motivace apod.)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Opakování probraného učiva (kontroluje popř. hodnotí vědomosti žáků, kontrola domácí práce)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Probírání nového učiva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Opakování a procvičení nového učiva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Uložení a vysvětlení domácí úlohy žáka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Zhodnocení hodiny, dosažení cílů, aktivity žáků,  informace o obsahu další hodiny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312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8C2C60-9F7B-4225-9C8D-F3100FB37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" y="205740"/>
            <a:ext cx="11689080" cy="6446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na vyučovací hodinu: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Promyšlení a stanovení výukových cílů hodiny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(vycházíme z prekonceptů žáků)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Formulujeme výukové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 kognitivní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(změny ve znalostech),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 afektivní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(změny v postojích a hodnotové orientaci) a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 psychomotorické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(změny v dovednostech)</a:t>
            </a:r>
          </a:p>
          <a:p>
            <a:pPr marL="0" indent="0">
              <a:buNone/>
            </a:pPr>
            <a:endParaRPr lang="cs-CZ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Bloomova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taxonomie – pomůcka při stanovení kognitivních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cílů (cíle formulovány pomocí aktivních sloves, kognitivní cíle rozděleny do 6 úrovní podle hloubky, do které si žák učivo osvojí):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Zapamatování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Pochopení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Aplikace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Analýza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Syntéza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Hodnotící posouzení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332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CE3FA2-290B-48AA-81F5-29C3CA216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80" y="228600"/>
            <a:ext cx="11597640" cy="6431280"/>
          </a:xfrm>
        </p:spPr>
        <p:txBody>
          <a:bodyPr/>
          <a:lstStyle/>
          <a:p>
            <a:pPr marL="0" indent="0">
              <a:buNone/>
            </a:pPr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přípravy na vyučovací hodinu botaniky: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Třída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Téma hodiny (název)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 hodiny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Prekoncept (východiska hodiny)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Pomůcky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Rozpis výukových aktivit (včetně předpokládaného času v minutách)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Domácí příprava na další hodinu (pokud ji zamýšlíme)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Poznámky (očekávané problémy, úkoly navíc, alternativní úkoly pro pomalé žáky, praktické aktivity, motivace)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999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2E14F4-7879-4092-B06C-340979561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59081"/>
            <a:ext cx="11689080" cy="579119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Praktická cvičení (laboratorní práce) při výuce botaniky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8982CB-7958-45EE-9A3A-D2C5689C3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990600"/>
            <a:ext cx="11369040" cy="5608319"/>
          </a:xfrm>
        </p:spPr>
        <p:txBody>
          <a:bodyPr>
            <a:normAutofit/>
          </a:bodyPr>
          <a:lstStyle/>
          <a:p>
            <a:pPr algn="just"/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Činnost žáků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jejichž  prostřednictvím samostatně či s pomocí učitele si osvojují a rozvíjejí dovednost zacházet s nástroji, s jednoduchými a složitějšími přístroji, při nichž provádějí náčrtky, zakreslují do mapy apod. </a:t>
            </a:r>
          </a:p>
          <a:p>
            <a:pPr algn="just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Praktická cvičení jsou vždy těsně 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spjata s ostatními praktickými metodami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pozorováním a pokusy, a organicky je doplňují.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Jejich cílem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praktické ověření, rozšíření a prohloubení teoretických vědomostí.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Svým 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aktivizujícím a badatelským charakterem výuky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umožňují hlouběji porozumět učivu.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Žáci svojí činností odhalují tajemství přírody, uvědomují si 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užitečnost přírodovědných poznatků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jejich aplikace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praktickém životě.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Uplatňuje důležitá didaktická zásada - 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spojení teorie s praxí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Praktická cvičení 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přirozeným způsobem rozvíjí dovednost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soustavně a objektivně pozorovat, měřit a experimentovat.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Žáci se učí 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vytvářet hypotézy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podstatě pozorovaných jevů, 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ověřovat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 je praktickými činnostmi, 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analyzovat výsledky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vyvozovat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 nich správné závěry.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9026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2A055E-D8B9-4E00-A9B3-F6B0E320D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841"/>
            <a:ext cx="10515600" cy="57912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Struktura praktických cvičení z botaniky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8F6B96-563F-49FF-B9B6-356CF3535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22962"/>
            <a:ext cx="11567160" cy="5791198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Zahájení laboratorních cvičení, sdělení cíle, tématu, poučení o bezpečnosti práce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Zopakování teoretických znalostí, sdělení pracovního postupu (zápis do sešitu, rozdání návodů)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provedení laboratorní práce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Prezentace výsledků, případně porovnání výsledků jednotlivých skupin, vyvození závěrů, pravidel, zákonů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Zadání domácího úkolu – vypracování protokolů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Celkové zhodnocení laboratorních cvičení, splnění cílů, úklid pracoviště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Organizace činnosti žáků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(jednotlivě, ve dvojicích, ve skupinách):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Všichni žáci pracují na stejném úkolu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Žáci pracují na různých úkolech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Dvojice nebo skupiny pracují současně na různých dílčích úkolech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605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62DA23-26A5-4F4F-B51C-EAE4C59F4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405"/>
            <a:ext cx="10515600" cy="457835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na praktická cvičení z botaniky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31F6DA-2DB5-4510-9044-EBEC9103B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1478280"/>
            <a:ext cx="10698480" cy="5196840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 stanový výukový cíl, způsob realizace, začlenění do výuky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pomůcek, materiálů, pokyny pro žáky (jednoduchý návod v bodech)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Pokusy je třeba vyzkoušet předem (postup, slabá místa, rizika bezpečnosti práce, modifikace pracovního postupu)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Časová náročnost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stránka (samostatná práce, práce ve skupinách)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Materiální podmínky</a:t>
            </a:r>
          </a:p>
        </p:txBody>
      </p:sp>
    </p:spTree>
    <p:extLst>
      <p:ext uri="{BB962C8B-B14F-4D97-AF65-F5344CB8AC3E}">
        <p14:creationId xmlns:p14="http://schemas.microsoft.com/office/powerpoint/2010/main" val="1708826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9AA62A-CD3B-40B6-8C59-5DEFD19D1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081"/>
            <a:ext cx="10515600" cy="609600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Botanické vycházky, exkurze a terénní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E6BF08-C888-4E9C-A1B2-71DB51863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158240"/>
            <a:ext cx="11460480" cy="5440679"/>
          </a:xfrm>
        </p:spPr>
        <p:txBody>
          <a:bodyPr>
            <a:normAutofit/>
          </a:bodyPr>
          <a:lstStyle/>
          <a:p>
            <a:pPr marL="609600" indent="-609600" algn="just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Vycházka je organizační formou se značným 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poznávacím významem. </a:t>
            </a:r>
          </a:p>
          <a:p>
            <a:pPr marL="609600" indent="-609600" algn="just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Realizuje se na ní téměř všechny úkoly vyplývající z jednotlivých složek výchovy </a:t>
            </a:r>
          </a:p>
          <a:p>
            <a:pPr marL="609600" indent="-609600" algn="just"/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Pomáhá vytvářet kladný vztah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 regionu, životnímu prostředí a rozvíjí i mezilidské vztahy. </a:t>
            </a:r>
          </a:p>
          <a:p>
            <a:pPr marL="609600" indent="-609600" algn="just"/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Vycházku lze zařadit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buď na začátek tematického celku (vycházka motivační), doprostřed celku, kde slouží k doplnění a konkretizaci poznatků, nebo na závěr tematického celku k opakování a prohloubení učiva.</a:t>
            </a:r>
          </a:p>
          <a:p>
            <a:pPr marL="609600" indent="-609600" algn="just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rámci možnosti by se měla 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realizovat v každou roční dobu.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1654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636</Words>
  <Application>Microsoft Office PowerPoint</Application>
  <PresentationFormat>Širokoúhlá obrazovka</PresentationFormat>
  <Paragraphs>119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Didaktické formy výuky v botanice </vt:lpstr>
      <vt:lpstr>Organizační forma výuky s využitím v botanice</vt:lpstr>
      <vt:lpstr>Vyučovací hodina při výuce botaniky </vt:lpstr>
      <vt:lpstr>Prezentace aplikace PowerPoint</vt:lpstr>
      <vt:lpstr>Prezentace aplikace PowerPoint</vt:lpstr>
      <vt:lpstr>Praktická cvičení (laboratorní práce) při výuce botaniky</vt:lpstr>
      <vt:lpstr>Struktura praktických cvičení z botaniky</vt:lpstr>
      <vt:lpstr>Příprava na praktická cvičení z botaniky</vt:lpstr>
      <vt:lpstr>Botanické vycházky, exkurze a terénní práce</vt:lpstr>
      <vt:lpstr>Botanické vycházky, exkurze a terénní práce</vt:lpstr>
      <vt:lpstr>Klasifikace botanických exkurzí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formy výuky v botanice </dc:title>
  <dc:creator>Roman Skyba</dc:creator>
  <cp:lastModifiedBy>Roman Skyba</cp:lastModifiedBy>
  <cp:revision>11</cp:revision>
  <dcterms:created xsi:type="dcterms:W3CDTF">2019-01-20T18:34:47Z</dcterms:created>
  <dcterms:modified xsi:type="dcterms:W3CDTF">2019-04-10T20:19:56Z</dcterms:modified>
</cp:coreProperties>
</file>