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87" r:id="rId4"/>
    <p:sldId id="274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Machovcová" initials="KM" lastIdx="1" clrIdx="0">
    <p:extLst>
      <p:ext uri="{19B8F6BF-5375-455C-9EA6-DF929625EA0E}">
        <p15:presenceInfo xmlns:p15="http://schemas.microsoft.com/office/powerpoint/2012/main" userId="S-1-5-21-2912874502-3377905036-1961896456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1C88-5E81-49EF-913A-1F691C35A358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25883-30D1-440D-A619-14320B92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moodle</a:t>
            </a:r>
            <a:r>
              <a:rPr lang="cs-CZ" dirty="0"/>
              <a:t> – Gjuričová, úvaha, film </a:t>
            </a:r>
            <a:r>
              <a:rPr lang="cs-CZ" dirty="0" err="1"/>
              <a:t>Nerodič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10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79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e.soc.cas.cz/w/Rodin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HN9ydNktA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999CE-8180-405F-8295-0A372ABAE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rizikové chování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9487E2-D170-4A1D-8C86-9DB3E775C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Rizikové chování v kontextu rodiny</a:t>
            </a:r>
          </a:p>
          <a:p>
            <a:r>
              <a:rPr lang="cs-CZ" sz="1000" dirty="0"/>
              <a:t>katedra pedagogiky </a:t>
            </a:r>
            <a:r>
              <a:rPr lang="cs-CZ" sz="1000" dirty="0" err="1"/>
              <a:t>pedf</a:t>
            </a:r>
            <a:r>
              <a:rPr lang="cs-CZ" sz="1000" dirty="0"/>
              <a:t> uk, </a:t>
            </a:r>
            <a:r>
              <a:rPr lang="cs-CZ" sz="1000" dirty="0" err="1"/>
              <a:t>k.machovcová</a:t>
            </a:r>
            <a:r>
              <a:rPr lang="cs-CZ" sz="1000" dirty="0"/>
              <a:t>, </a:t>
            </a:r>
            <a:r>
              <a:rPr lang="cs-CZ" sz="1000" dirty="0" err="1"/>
              <a:t>ph.d.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276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15E44-1E3D-4849-A7EC-28F22F93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AF7981-A7A7-463F-A9F5-4E378FD42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Úvodní diskuse </a:t>
            </a:r>
          </a:p>
          <a:p>
            <a:r>
              <a:rPr lang="cs-CZ" sz="2400" dirty="0"/>
              <a:t>Význam rodiny, proměna (vnímání) rodiny</a:t>
            </a:r>
            <a:r>
              <a:rPr lang="en-US" sz="2400" dirty="0"/>
              <a:t>, </a:t>
            </a:r>
            <a:r>
              <a:rPr lang="en-US" sz="2400" dirty="0" err="1"/>
              <a:t>hodnocen</a:t>
            </a:r>
            <a:r>
              <a:rPr lang="cs-CZ" sz="2400" dirty="0"/>
              <a:t>í rodin</a:t>
            </a:r>
          </a:p>
          <a:p>
            <a:r>
              <a:rPr lang="cs-CZ" sz="2400" dirty="0"/>
              <a:t>Negativní zážitky v dětství</a:t>
            </a:r>
          </a:p>
          <a:p>
            <a:r>
              <a:rPr lang="cs-CZ" sz="2400" dirty="0"/>
              <a:t>Syndrom týraného, zneužívaného a zanedbávaného dítěte</a:t>
            </a:r>
          </a:p>
          <a:p>
            <a:r>
              <a:rPr lang="cs-CZ" sz="2400" dirty="0"/>
              <a:t>Posttraumatická stresová porucha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48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b="1" dirty="0">
                <a:hlinkClick r:id="rId2"/>
              </a:rPr>
              <a:t>Co je rodina?</a:t>
            </a:r>
            <a:endParaRPr lang="cs-CZ" sz="6600" b="1" dirty="0"/>
          </a:p>
          <a:p>
            <a:pPr algn="ctr"/>
            <a:r>
              <a:rPr lang="cs-CZ" sz="3400" b="1" dirty="0"/>
              <a:t>Napište si několik charakteristik nebo načrtněte jednoduchý obrázek… první, co se vám vybaví</a:t>
            </a:r>
          </a:p>
        </p:txBody>
      </p:sp>
    </p:spTree>
    <p:extLst>
      <p:ext uri="{BB962C8B-B14F-4D97-AF65-F5344CB8AC3E}">
        <p14:creationId xmlns:p14="http://schemas.microsoft.com/office/powerpoint/2010/main" val="380320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8B99E-F637-491B-9B57-8886A2EC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normální rodina?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D17CF92-B4DF-4635-8055-AB50E4435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76230" y="2400937"/>
            <a:ext cx="2000250" cy="2286000"/>
          </a:xfrm>
        </p:spPr>
      </p:pic>
      <p:pic>
        <p:nvPicPr>
          <p:cNvPr id="9" name="Obrázek 8" descr="Obsah obrázku exteriér, osoba, obloha, hora&#10;&#10;Popis vygenerován s velmi vysokou mírou spolehlivosti">
            <a:extLst>
              <a:ext uri="{FF2B5EF4-FFF2-40B4-BE49-F238E27FC236}">
                <a16:creationId xmlns:a16="http://schemas.microsoft.com/office/drawing/2014/main" id="{B63766B5-F011-4CBD-99FF-1C48F1836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561" y="1219804"/>
            <a:ext cx="2619375" cy="1743075"/>
          </a:xfrm>
          <a:prstGeom prst="rect">
            <a:avLst/>
          </a:prstGeom>
        </p:spPr>
      </p:pic>
      <p:pic>
        <p:nvPicPr>
          <p:cNvPr id="11" name="Obrázek 10" descr="Obsah obrázku exteriér, tráva, strom, země&#10;&#10;Popis vygenerován s velmi vysokou mírou spolehlivosti">
            <a:extLst>
              <a:ext uri="{FF2B5EF4-FFF2-40B4-BE49-F238E27FC236}">
                <a16:creationId xmlns:a16="http://schemas.microsoft.com/office/drawing/2014/main" id="{8B6862E9-AC3C-4064-BF3C-47B96D8854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52" y="4923040"/>
            <a:ext cx="2952750" cy="1552575"/>
          </a:xfrm>
          <a:prstGeom prst="rect">
            <a:avLst/>
          </a:prstGeom>
        </p:spPr>
      </p:pic>
      <p:pic>
        <p:nvPicPr>
          <p:cNvPr id="13" name="Obrázek 12" descr="Obsah obrázku osoba, vsedě, postel, interiér&#10;&#10;Popis vygenerován s velmi vysokou mírou spolehlivosti">
            <a:extLst>
              <a:ext uri="{FF2B5EF4-FFF2-40B4-BE49-F238E27FC236}">
                <a16:creationId xmlns:a16="http://schemas.microsoft.com/office/drawing/2014/main" id="{5DCACD1D-D16E-4265-BE62-25BF3DFAE5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2619" y="3013650"/>
            <a:ext cx="2619375" cy="1743075"/>
          </a:xfrm>
          <a:prstGeom prst="rect">
            <a:avLst/>
          </a:prstGeom>
        </p:spPr>
      </p:pic>
      <p:pic>
        <p:nvPicPr>
          <p:cNvPr id="15" name="Obrázek 14" descr="Obsah obrázku tráva, exteriér, osoba, obloha&#10;&#10;Popis vygenerován s velmi vysokou mírou spolehlivosti">
            <a:extLst>
              <a:ext uri="{FF2B5EF4-FFF2-40B4-BE49-F238E27FC236}">
                <a16:creationId xmlns:a16="http://schemas.microsoft.com/office/drawing/2014/main" id="{52F8E520-6B7C-464F-9043-26C1A2AC5A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3502" y="3089850"/>
            <a:ext cx="2743200" cy="1666875"/>
          </a:xfrm>
          <a:prstGeom prst="rect">
            <a:avLst/>
          </a:prstGeom>
        </p:spPr>
      </p:pic>
      <p:pic>
        <p:nvPicPr>
          <p:cNvPr id="17" name="Obrázek 16" descr="Obsah obrázku osoba, exteriér&#10;&#10;Popis vygenerován s velmi vysokou mírou spolehlivosti">
            <a:extLst>
              <a:ext uri="{FF2B5EF4-FFF2-40B4-BE49-F238E27FC236}">
                <a16:creationId xmlns:a16="http://schemas.microsoft.com/office/drawing/2014/main" id="{4DA79A45-5783-4B79-A317-00A480A362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76480" y="1219804"/>
            <a:ext cx="2847975" cy="1600200"/>
          </a:xfrm>
          <a:prstGeom prst="rect">
            <a:avLst/>
          </a:prstGeom>
        </p:spPr>
      </p:pic>
      <p:pic>
        <p:nvPicPr>
          <p:cNvPr id="4" name="Obrázek 3" descr="Obsah obrázku patro, interiér, osoba, zeď&#10;&#10;Popis vygenerován s velmi vysokou mírou spolehlivosti">
            <a:extLst>
              <a:ext uri="{FF2B5EF4-FFF2-40B4-BE49-F238E27FC236}">
                <a16:creationId xmlns:a16="http://schemas.microsoft.com/office/drawing/2014/main" id="{4A60F314-7231-4379-A0F0-14D5097994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0150" y="4478134"/>
            <a:ext cx="2085975" cy="21907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67" y="5158777"/>
            <a:ext cx="2485877" cy="155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3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D7321-B215-4503-8630-1FDA55629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rodiny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54A3F-978B-47DC-AE96-C8C907E39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97613"/>
            <a:ext cx="10178322" cy="398115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Primární společenská skupina (mezi jednotlivcem a společností)</a:t>
            </a:r>
          </a:p>
          <a:p>
            <a:r>
              <a:rPr lang="cs-CZ" dirty="0"/>
              <a:t>Ovlivňuje vývoj jedince, vytváří citové vazby s dlouhodobým vlivem</a:t>
            </a:r>
          </a:p>
          <a:p>
            <a:r>
              <a:rPr lang="cs-CZ" dirty="0"/>
              <a:t>Modely chování</a:t>
            </a:r>
          </a:p>
          <a:p>
            <a:r>
              <a:rPr lang="cs-CZ" dirty="0"/>
              <a:t>Základní životní hodnoty</a:t>
            </a:r>
          </a:p>
          <a:p>
            <a:r>
              <a:rPr lang="cs-CZ" dirty="0"/>
              <a:t>Uspokojování biologických potřeb (podmínky pro zrání a růst)</a:t>
            </a:r>
          </a:p>
          <a:p>
            <a:r>
              <a:rPr lang="cs-CZ" dirty="0"/>
              <a:t>Řízená výchova (utváření návyků, sebekontrola, odměny a tresty…)</a:t>
            </a:r>
          </a:p>
          <a:p>
            <a:r>
              <a:rPr lang="cs-CZ" dirty="0"/>
              <a:t>Nukleární</a:t>
            </a:r>
            <a:r>
              <a:rPr lang="en-US" dirty="0"/>
              <a:t> </a:t>
            </a:r>
            <a:r>
              <a:rPr lang="en-US" dirty="0" err="1"/>
              <a:t>rodina</a:t>
            </a:r>
            <a:r>
              <a:rPr lang="cs-CZ" dirty="0"/>
              <a:t> – širší rodina – pečovatelé mimo rodinu (kulturní rozdíly</a:t>
            </a:r>
            <a:r>
              <a:rPr lang="en-US" dirty="0"/>
              <a:t> v tom,  co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cs-CZ" dirty="0"/>
              <a:t>běžné/žádoucí))</a:t>
            </a:r>
          </a:p>
          <a:p>
            <a:r>
              <a:rPr lang="cs-CZ" dirty="0"/>
              <a:t>Interakce rodič dítě (obousměrný vliv) </a:t>
            </a:r>
          </a:p>
          <a:p>
            <a:r>
              <a:rPr lang="cs-CZ" dirty="0"/>
              <a:t>Odlišné cíle socializace mezi dělnickou a střední třídou (disciplína vs. rozvoj), nerovnosti; </a:t>
            </a:r>
            <a:r>
              <a:rPr lang="cs-CZ" dirty="0">
                <a:hlinkClick r:id="rId3"/>
              </a:rPr>
              <a:t> A. </a:t>
            </a:r>
            <a:r>
              <a:rPr lang="cs-CZ" dirty="0" err="1">
                <a:hlinkClick r:id="rId3"/>
              </a:rPr>
              <a:t>Laureau</a:t>
            </a:r>
            <a:r>
              <a:rPr lang="cs-CZ" dirty="0">
                <a:hlinkClick r:id="rId3"/>
              </a:rPr>
              <a:t>: </a:t>
            </a:r>
            <a:r>
              <a:rPr lang="cs-CZ" dirty="0" err="1">
                <a:hlinkClick r:id="rId3"/>
              </a:rPr>
              <a:t>Concerted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Cultivation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303223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7481</TotalTime>
  <Words>183</Words>
  <Application>Microsoft Office PowerPoint</Application>
  <PresentationFormat>Širokoúhlá obrazovka</PresentationFormat>
  <Paragraphs>25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Odznáček</vt:lpstr>
      <vt:lpstr>rizikové chování</vt:lpstr>
      <vt:lpstr>Osnova prezentace</vt:lpstr>
      <vt:lpstr>Prezentace aplikace PowerPoint</vt:lpstr>
      <vt:lpstr>Co je normální rodina?</vt:lpstr>
      <vt:lpstr>Význam rodiny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patologie</dc:title>
  <dc:creator>Kateřina Machovcová</dc:creator>
  <cp:lastModifiedBy>Kateřina Machovcová</cp:lastModifiedBy>
  <cp:revision>122</cp:revision>
  <dcterms:created xsi:type="dcterms:W3CDTF">2018-09-17T13:38:15Z</dcterms:created>
  <dcterms:modified xsi:type="dcterms:W3CDTF">2020-10-26T14:51:40Z</dcterms:modified>
</cp:coreProperties>
</file>