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5EDF-C0EE-4333-A8C6-2B6F614EAB0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E84B-995A-4234-9075-EA089CB16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591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5EDF-C0EE-4333-A8C6-2B6F614EAB0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E84B-995A-4234-9075-EA089CB16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437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5EDF-C0EE-4333-A8C6-2B6F614EAB0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E84B-995A-4234-9075-EA089CB16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0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5EDF-C0EE-4333-A8C6-2B6F614EAB0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E84B-995A-4234-9075-EA089CB16F7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6079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5EDF-C0EE-4333-A8C6-2B6F614EAB0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E84B-995A-4234-9075-EA089CB16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941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5EDF-C0EE-4333-A8C6-2B6F614EAB0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E84B-995A-4234-9075-EA089CB16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493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5EDF-C0EE-4333-A8C6-2B6F614EAB0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E84B-995A-4234-9075-EA089CB16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976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5EDF-C0EE-4333-A8C6-2B6F614EAB0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E84B-995A-4234-9075-EA089CB16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604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5EDF-C0EE-4333-A8C6-2B6F614EAB0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E84B-995A-4234-9075-EA089CB16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21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5EDF-C0EE-4333-A8C6-2B6F614EAB0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E84B-995A-4234-9075-EA089CB16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471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5EDF-C0EE-4333-A8C6-2B6F614EAB0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E84B-995A-4234-9075-EA089CB16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89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5EDF-C0EE-4333-A8C6-2B6F614EAB0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E84B-995A-4234-9075-EA089CB16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11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5EDF-C0EE-4333-A8C6-2B6F614EAB0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E84B-995A-4234-9075-EA089CB16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25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5EDF-C0EE-4333-A8C6-2B6F614EAB0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E84B-995A-4234-9075-EA089CB16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89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5EDF-C0EE-4333-A8C6-2B6F614EAB0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E84B-995A-4234-9075-EA089CB16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608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5EDF-C0EE-4333-A8C6-2B6F614EAB0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E84B-995A-4234-9075-EA089CB16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668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5EDF-C0EE-4333-A8C6-2B6F614EAB0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E84B-995A-4234-9075-EA089CB16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78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25EDF-C0EE-4333-A8C6-2B6F614EAB00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3E84B-995A-4234-9075-EA089CB16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243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Using different reading techniques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Your reading speed is generally limited by your thinking speed. If ideas or information requires lots of understanding then it is necessary to read slowly. Choosing a reading technique must depend upon why you are reading:</a:t>
            </a:r>
            <a:endParaRPr lang="cs-CZ" dirty="0"/>
          </a:p>
          <a:p>
            <a:pPr lvl="0"/>
            <a:r>
              <a:rPr lang="en-GB" dirty="0"/>
              <a:t>To enjoy the language or the narrative.</a:t>
            </a:r>
            <a:endParaRPr lang="cs-CZ" dirty="0"/>
          </a:p>
          <a:p>
            <a:pPr lvl="0"/>
            <a:r>
              <a:rPr lang="en-GB" dirty="0"/>
              <a:t>As a source of information and/or ideas.</a:t>
            </a:r>
            <a:endParaRPr lang="cs-CZ" dirty="0"/>
          </a:p>
          <a:p>
            <a:pPr lvl="0"/>
            <a:r>
              <a:rPr lang="en-GB" dirty="0"/>
              <a:t>To discover the scope of a subject - before a lecture, seminar or research project.</a:t>
            </a:r>
            <a:endParaRPr lang="cs-CZ" dirty="0"/>
          </a:p>
          <a:p>
            <a:pPr lvl="0"/>
            <a:r>
              <a:rPr lang="en-GB" dirty="0"/>
              <a:t>To compare theories or approaches by different authors or researchers.</a:t>
            </a:r>
            <a:endParaRPr lang="cs-CZ" dirty="0"/>
          </a:p>
          <a:p>
            <a:pPr lvl="0"/>
            <a:r>
              <a:rPr lang="en-GB" dirty="0"/>
              <a:t>For a particular piece of work e.g. essay, dissertation.</a:t>
            </a:r>
            <a:endParaRPr lang="cs-CZ" dirty="0"/>
          </a:p>
          <a:p>
            <a:r>
              <a:rPr lang="en-GB" dirty="0"/>
              <a:t>It is important to keep your aims in mind. Most reading will require a mixture of techniques e.g. scanning to find the critical passages followed by reflective reading.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1317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Scanning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Good for searching for particular information or to see if a passage is relevant:</a:t>
            </a:r>
            <a:endParaRPr lang="cs-CZ" dirty="0"/>
          </a:p>
          <a:p>
            <a:pPr lvl="0"/>
            <a:r>
              <a:rPr lang="en-GB" dirty="0"/>
              <a:t>Look up a word or subject in the index or look for the chapter most likely to contain the required information.</a:t>
            </a:r>
            <a:endParaRPr lang="cs-CZ" dirty="0"/>
          </a:p>
          <a:p>
            <a:pPr lvl="0"/>
            <a:r>
              <a:rPr lang="en-GB" dirty="0"/>
              <a:t>Use a pencil and run it down the page to keep your eyes focusing on the search for key words</a:t>
            </a:r>
            <a:r>
              <a:rPr lang="cs-CZ" dirty="0"/>
              <a:t>.</a:t>
            </a:r>
          </a:p>
          <a:p>
            <a:pPr lvl="0"/>
            <a:r>
              <a:rPr lang="cs-CZ" dirty="0" err="1"/>
              <a:t>Read</a:t>
            </a:r>
            <a:r>
              <a:rPr lang="cs-CZ" dirty="0"/>
              <a:t> in a </a:t>
            </a:r>
            <a:r>
              <a:rPr lang="cs-CZ" dirty="0" err="1"/>
              <a:t>zig-zag</a:t>
            </a:r>
            <a:r>
              <a:rPr lang="cs-CZ" dirty="0"/>
              <a:t> </a:t>
            </a:r>
            <a:r>
              <a:rPr lang="cs-CZ" dirty="0" err="1"/>
              <a:t>manner</a:t>
            </a:r>
            <a:r>
              <a:rPr lang="cs-CZ" dirty="0"/>
              <a:t> to </a:t>
            </a:r>
            <a:r>
              <a:rPr lang="cs-CZ" dirty="0" err="1"/>
              <a:t>give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brain a </a:t>
            </a:r>
            <a:r>
              <a:rPr lang="cs-CZ" dirty="0" err="1"/>
              <a:t>fresh</a:t>
            </a:r>
            <a:r>
              <a:rPr lang="cs-CZ" dirty="0"/>
              <a:t>, non-</a:t>
            </a:r>
            <a:r>
              <a:rPr lang="cs-CZ" dirty="0" err="1"/>
              <a:t>linear</a:t>
            </a:r>
            <a:r>
              <a:rPr lang="cs-CZ" dirty="0"/>
              <a:t> </a:t>
            </a:r>
            <a:r>
              <a:rPr lang="cs-CZ" dirty="0" err="1"/>
              <a:t>perspective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628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Skim reading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Good to quickly gain an overview, familiarise yourself with a chapter or an article or to understand the structure for later note-taking</a:t>
            </a:r>
            <a:endParaRPr lang="cs-CZ" dirty="0"/>
          </a:p>
          <a:p>
            <a:pPr lvl="0"/>
            <a:r>
              <a:rPr lang="en-GB" dirty="0"/>
              <a:t>Don't read every word.</a:t>
            </a:r>
            <a:endParaRPr lang="cs-CZ" dirty="0"/>
          </a:p>
          <a:p>
            <a:pPr lvl="0"/>
            <a:r>
              <a:rPr lang="en-GB" dirty="0"/>
              <a:t>Do read summaries, heading and subheadings.</a:t>
            </a:r>
            <a:endParaRPr lang="cs-CZ" dirty="0"/>
          </a:p>
          <a:p>
            <a:pPr lvl="0"/>
            <a:r>
              <a:rPr lang="en-GB" dirty="0"/>
              <a:t>Look at tables, diagrams, illustrations, etc.</a:t>
            </a:r>
            <a:endParaRPr lang="cs-CZ" dirty="0"/>
          </a:p>
          <a:p>
            <a:pPr lvl="0"/>
            <a:r>
              <a:rPr lang="en-GB" dirty="0"/>
              <a:t>Read first sentences of paragraphs to see what they are about.</a:t>
            </a:r>
            <a:endParaRPr lang="cs-CZ" dirty="0"/>
          </a:p>
          <a:p>
            <a:pPr lvl="0"/>
            <a:r>
              <a:rPr lang="en-GB" dirty="0"/>
              <a:t>If the material is useful or interesting, decide whether just some sections are relevant or whether you need to read it all.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0001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Reflective or critical reading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Good for building your understanding and knowledge.</a:t>
            </a:r>
            <a:endParaRPr lang="cs-CZ" dirty="0"/>
          </a:p>
          <a:p>
            <a:pPr lvl="0"/>
            <a:r>
              <a:rPr lang="en-GB" dirty="0"/>
              <a:t>Think about the questions you want to answer.</a:t>
            </a:r>
            <a:endParaRPr lang="cs-CZ" dirty="0"/>
          </a:p>
          <a:p>
            <a:pPr lvl="0"/>
            <a:r>
              <a:rPr lang="en-GB" dirty="0"/>
              <a:t>Read actively in the search for answers.</a:t>
            </a:r>
            <a:endParaRPr lang="cs-CZ" dirty="0"/>
          </a:p>
          <a:p>
            <a:pPr lvl="0"/>
            <a:r>
              <a:rPr lang="en-GB" dirty="0"/>
              <a:t>Look for an indication of the chapter's structure or any other "map" provided by the author.</a:t>
            </a:r>
            <a:endParaRPr lang="cs-CZ" dirty="0"/>
          </a:p>
          <a:p>
            <a:pPr lvl="0"/>
            <a:r>
              <a:rPr lang="en-GB" dirty="0"/>
              <a:t>Follow through an argument by looking for its structure:</a:t>
            </a:r>
            <a:endParaRPr lang="cs-CZ" dirty="0"/>
          </a:p>
          <a:p>
            <a:pPr lvl="0"/>
            <a:r>
              <a:rPr lang="en-GB" dirty="0"/>
              <a:t>main point</a:t>
            </a:r>
            <a:endParaRPr lang="cs-CZ" dirty="0"/>
          </a:p>
          <a:p>
            <a:pPr lvl="0"/>
            <a:r>
              <a:rPr lang="en-GB" dirty="0" err="1"/>
              <a:t>subpoints</a:t>
            </a:r>
            <a:endParaRPr lang="cs-CZ" dirty="0"/>
          </a:p>
          <a:p>
            <a:pPr lvl="0"/>
            <a:r>
              <a:rPr lang="en-GB" dirty="0"/>
              <a:t>reasons, qualifications, evidence, examples...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913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684213"/>
            <a:ext cx="10515600" cy="5881687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Look for "</a:t>
            </a:r>
            <a:r>
              <a:rPr lang="en-GB" b="1" dirty="0"/>
              <a:t>signposts</a:t>
            </a:r>
            <a:r>
              <a:rPr lang="en-GB" dirty="0"/>
              <a:t>" – sentences or phrases to indicate the structure e.g. "There are three main reasons, First.. Secondly.. Thirdly.." or to </a:t>
            </a:r>
            <a:r>
              <a:rPr lang="en-GB" b="1" dirty="0"/>
              <a:t>emphasise</a:t>
            </a:r>
            <a:r>
              <a:rPr lang="en-GB" dirty="0"/>
              <a:t> the main ideas e.g. "Most importantly.." "To summarise</a:t>
            </a:r>
            <a:r>
              <a:rPr lang="en-GB" dirty="0" smtClean="0"/>
              <a:t>..„</a:t>
            </a:r>
            <a:endParaRPr lang="cs-CZ" dirty="0" smtClean="0"/>
          </a:p>
          <a:p>
            <a:pPr lvl="0"/>
            <a:endParaRPr lang="cs-CZ" dirty="0"/>
          </a:p>
          <a:p>
            <a:pPr lvl="0"/>
            <a:r>
              <a:rPr lang="en-GB" dirty="0"/>
              <a:t>Connecting words may indicate separate steps in the argument e.g. "but", "on the other hand", "furthermore", "however</a:t>
            </a:r>
            <a:r>
              <a:rPr lang="en-GB" dirty="0" smtClean="0"/>
              <a:t>"..</a:t>
            </a:r>
            <a:endParaRPr lang="cs-CZ" dirty="0" smtClean="0"/>
          </a:p>
          <a:p>
            <a:pPr lvl="0"/>
            <a:endParaRPr lang="cs-CZ" dirty="0"/>
          </a:p>
          <a:p>
            <a:pPr lvl="0"/>
            <a:r>
              <a:rPr lang="en-GB" dirty="0"/>
              <a:t>After you have read a </a:t>
            </a:r>
            <a:r>
              <a:rPr lang="en-GB" b="1" dirty="0"/>
              <a:t>chunk</a:t>
            </a:r>
            <a:r>
              <a:rPr lang="en-GB" dirty="0"/>
              <a:t>, make brief notes remembering to record the page number as well as the complete reference (Author, title, date, journal/publisher, </a:t>
            </a:r>
            <a:r>
              <a:rPr lang="en-GB" dirty="0" err="1"/>
              <a:t>etc</a:t>
            </a:r>
            <a:r>
              <a:rPr lang="en-GB" dirty="0" smtClean="0"/>
              <a:t>)</a:t>
            </a:r>
            <a:endParaRPr lang="cs-CZ" dirty="0" smtClean="0"/>
          </a:p>
          <a:p>
            <a:pPr lvl="0"/>
            <a:endParaRPr lang="cs-CZ" dirty="0"/>
          </a:p>
          <a:p>
            <a:pPr lvl="0"/>
            <a:r>
              <a:rPr lang="en-GB" dirty="0"/>
              <a:t>At the end of the chapter or article put the book aside and go over your notes, to ensure that they adequately reflect the main points</a:t>
            </a:r>
            <a:r>
              <a:rPr lang="en-GB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458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Rapid reading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58097"/>
            <a:ext cx="10515600" cy="4718866"/>
          </a:xfrm>
        </p:spPr>
        <p:txBody>
          <a:bodyPr>
            <a:normAutofit/>
          </a:bodyPr>
          <a:lstStyle/>
          <a:p>
            <a:r>
              <a:rPr lang="en-GB" dirty="0"/>
              <a:t>Good for scanning and skim-reading, </a:t>
            </a:r>
            <a:r>
              <a:rPr lang="en-GB" b="1" dirty="0"/>
              <a:t>but </a:t>
            </a:r>
            <a:r>
              <a:rPr lang="en-GB" dirty="0"/>
              <a:t>remember that it is usually more important to understand what you read than to read quickly. Reading </a:t>
            </a:r>
            <a:r>
              <a:rPr lang="en-GB" b="1" dirty="0"/>
              <a:t>at speed </a:t>
            </a:r>
            <a:r>
              <a:rPr lang="en-GB" dirty="0"/>
              <a:t>is </a:t>
            </a:r>
            <a:r>
              <a:rPr lang="en-GB" b="1" dirty="0"/>
              <a:t>unlikely</a:t>
            </a:r>
            <a:r>
              <a:rPr lang="en-GB" dirty="0"/>
              <a:t> to work for reflective, critical reading.</a:t>
            </a:r>
            <a:endParaRPr lang="cs-CZ" dirty="0"/>
          </a:p>
          <a:p>
            <a:r>
              <a:rPr lang="en-GB" dirty="0"/>
              <a:t>If you are </a:t>
            </a:r>
            <a:r>
              <a:rPr lang="en-GB" b="1" dirty="0"/>
              <a:t>concerned</a:t>
            </a:r>
            <a:r>
              <a:rPr lang="en-GB" dirty="0"/>
              <a:t> that you are really slow:</a:t>
            </a:r>
            <a:endParaRPr lang="cs-CZ" dirty="0"/>
          </a:p>
          <a:p>
            <a:pPr lvl="0"/>
            <a:r>
              <a:rPr lang="en-GB" dirty="0"/>
              <a:t>Check that you are not </a:t>
            </a:r>
            <a:r>
              <a:rPr lang="en-GB" b="1" dirty="0"/>
              <a:t>mouthing</a:t>
            </a:r>
            <a:r>
              <a:rPr lang="en-GB" dirty="0"/>
              <a:t> the words – it will slow you down</a:t>
            </a:r>
            <a:endParaRPr lang="cs-CZ" dirty="0"/>
          </a:p>
          <a:p>
            <a:pPr lvl="0"/>
            <a:r>
              <a:rPr lang="en-GB" dirty="0"/>
              <a:t>Do not </a:t>
            </a:r>
            <a:r>
              <a:rPr lang="en-GB" b="1" dirty="0"/>
              <a:t>stare at </a:t>
            </a:r>
            <a:r>
              <a:rPr lang="en-GB" dirty="0"/>
              <a:t>individual words – let your eyes run along a line stopping at every third word. Practise and then lengthen the run until you are stopping only four times per line, then three times, etc.</a:t>
            </a:r>
            <a:endParaRPr lang="cs-CZ" dirty="0"/>
          </a:p>
          <a:p>
            <a:pPr lvl="0"/>
            <a:r>
              <a:rPr lang="en-GB" dirty="0"/>
              <a:t>The more you read, the faster you will become as you grow more familiar with specialist vocabulary, academic language and reading about theories and ideas. So keep practising…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643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TM04033921[[fn=Damašek]]</Template>
  <TotalTime>6</TotalTime>
  <Words>425</Words>
  <Application>Microsoft Office PowerPoint</Application>
  <PresentationFormat>Širokoúhlá obrazovka</PresentationFormat>
  <Paragraphs>42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Bookman Old Style</vt:lpstr>
      <vt:lpstr>Rockwell</vt:lpstr>
      <vt:lpstr>Damask</vt:lpstr>
      <vt:lpstr>Using different reading techniques </vt:lpstr>
      <vt:lpstr>Scanning </vt:lpstr>
      <vt:lpstr>Skim reading </vt:lpstr>
      <vt:lpstr>Reflective or critical reading </vt:lpstr>
      <vt:lpstr>Prezentace aplikace PowerPoint</vt:lpstr>
      <vt:lpstr>Rapid reading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different reading techniques </dc:title>
  <dc:creator>Konárková, Michaela</dc:creator>
  <cp:lastModifiedBy>Konárková, Michaela</cp:lastModifiedBy>
  <cp:revision>2</cp:revision>
  <dcterms:created xsi:type="dcterms:W3CDTF">2019-02-26T07:23:40Z</dcterms:created>
  <dcterms:modified xsi:type="dcterms:W3CDTF">2020-03-03T11:56:46Z</dcterms:modified>
</cp:coreProperties>
</file>