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64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49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7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87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09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9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19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10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2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16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4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2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A8E5C-D9D0-4D8F-8634-D32F46B16CA8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348EA-6DF3-4794-9E4B-59BFA7A241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9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PmmhxW0vVX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b="1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cs-CZ" sz="8000" b="1"/>
              <a:t>BLEEDING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8000" b="1"/>
              <a:t>SHOCK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cs-CZ" sz="2200" b="1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42493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SIGNS AND SYMPTOMS   </a:t>
            </a:r>
          </a:p>
          <a:p>
            <a:r>
              <a:rPr lang="cs-CZ" sz="2200" b="1">
                <a:solidFill>
                  <a:srgbClr val="0070C0"/>
                </a:solidFill>
              </a:rPr>
              <a:t>1. Compensated stage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b="1"/>
              <a:t>pale skin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b="1"/>
              <a:t>anxiety, confusion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/>
              <a:t>rapid breathing, rapid pulse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/>
              <a:t>weakness, thirst</a:t>
            </a:r>
          </a:p>
          <a:p>
            <a:r>
              <a:rPr lang="cs-CZ" sz="2200" b="1">
                <a:solidFill>
                  <a:srgbClr val="0070C0"/>
                </a:solidFill>
              </a:rPr>
              <a:t>2. Decompensated stage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/>
              <a:t>gray clammy skin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/>
              <a:t>acral cyanosis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 b="1"/>
              <a:t>confusion, disorientation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 b="1"/>
              <a:t>somnolence</a:t>
            </a:r>
            <a:r>
              <a:rPr lang="cs-CZ" sz="2200"/>
              <a:t>, loss of consciousness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/>
              <a:t>rapid shallow pulse</a:t>
            </a:r>
          </a:p>
          <a:p>
            <a:r>
              <a:rPr lang="cs-CZ" sz="2200" b="1">
                <a:solidFill>
                  <a:srgbClr val="0070C0"/>
                </a:solidFill>
              </a:rPr>
              <a:t>3. Irreversible stage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 b="1"/>
              <a:t>unconsciousness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/>
              <a:t>no peripheral pulse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200" b="1"/>
              <a:t>failure of vital functions</a:t>
            </a:r>
          </a:p>
        </p:txBody>
      </p:sp>
    </p:spTree>
    <p:extLst>
      <p:ext uri="{BB962C8B-B14F-4D97-AF65-F5344CB8AC3E}">
        <p14:creationId xmlns:p14="http://schemas.microsoft.com/office/powerpoint/2010/main" val="139637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calm and reassure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position (on back with elevated legs)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treat the wounds, immobilise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keep warm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give anything to drink or eat!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give any oral medicaments!</a:t>
            </a:r>
          </a:p>
          <a:p>
            <a:endParaRPr lang="cs-CZ" sz="2200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0097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180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>
                <a:solidFill>
                  <a:srgbClr val="FF0000"/>
                </a:solidFill>
              </a:rPr>
              <a:t>2015  FIRST AID GUIDELINES</a:t>
            </a:r>
          </a:p>
          <a:p>
            <a:r>
              <a:rPr lang="cs-CZ" sz="3200" b="1"/>
              <a:t>SHOCK</a:t>
            </a:r>
          </a:p>
          <a:p>
            <a:endParaRPr lang="cs-CZ" sz="1000" b="1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Place individuals with shock into the supine (lying on back) position.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100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Where is no evidence of trauma use passive leg raising to provide further transient improvement in vital signs</a:t>
            </a:r>
            <a:r>
              <a:rPr lang="cs-CZ" sz="2200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480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3739" y="425440"/>
            <a:ext cx="84249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INTERAL BLEEDING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bleeding into chest, head, abdominal cavities, digestive tract or tissues surrounding large bones and pelvis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serious medical emergency</a:t>
            </a:r>
          </a:p>
          <a:p>
            <a:endParaRPr lang="cs-CZ" sz="800" b="1" i="1">
              <a:solidFill>
                <a:srgbClr val="0070C0"/>
              </a:solidFill>
            </a:endParaRPr>
          </a:p>
          <a:p>
            <a:r>
              <a:rPr lang="cs-CZ" sz="2200" b="1"/>
              <a:t>Types: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traumatic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nontraumatic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2200" b="1"/>
          </a:p>
          <a:p>
            <a:r>
              <a:rPr lang="cs-CZ" sz="3200" b="1"/>
              <a:t>SIGNS AND SYMPTOMS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/>
              <a:t>depend on localization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/>
              <a:t>developing shock like</a:t>
            </a:r>
          </a:p>
          <a:p>
            <a:endParaRPr lang="cs-CZ" sz="2200" b="1"/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treatment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give anything to drink or eat; no oral medicaments!</a:t>
            </a:r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738" y="4077072"/>
            <a:ext cx="1646734" cy="164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82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8263" y="332656"/>
            <a:ext cx="8424936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NOSE BLEED</a:t>
            </a:r>
          </a:p>
          <a:p>
            <a:endParaRPr lang="cs-CZ" sz="1000" b="1"/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sit down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lean forward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pinch nose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cold compress on the neck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>
              <a:solidFill>
                <a:srgbClr val="FF0000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speak, cough, blow the nose, swallow the blood!</a:t>
            </a:r>
          </a:p>
          <a:p>
            <a:r>
              <a:rPr lang="cs-CZ" sz="2200" b="1"/>
              <a:t>If it lasts for more than 20-30 minutes see a doctor.</a:t>
            </a:r>
          </a:p>
          <a:p>
            <a:endParaRPr lang="cs-CZ" sz="2200" b="1"/>
          </a:p>
          <a:p>
            <a:endParaRPr lang="cs-CZ" sz="2200" b="1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9071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délník 5"/>
          <p:cNvSpPr/>
          <p:nvPr/>
        </p:nvSpPr>
        <p:spPr>
          <a:xfrm>
            <a:off x="251520" y="6095037"/>
            <a:ext cx="271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>
                <a:hlinkClick r:id="rId4"/>
              </a:rPr>
              <a:t>https://www.youtube.com/watch?v=PmmhxW0vVXA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710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0462" y="404664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BLEEDING FROM MOUTH</a:t>
            </a:r>
          </a:p>
          <a:p>
            <a:endParaRPr lang="cs-CZ" sz="3200" b="1"/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sit down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lean forward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apply pressure with gauze for 15 minutes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bite the gauze for 15 minutes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cold compress</a:t>
            </a:r>
          </a:p>
          <a:p>
            <a:endParaRPr lang="cs-CZ" sz="22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speak, cough, swallow the blood!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drink or eat hot meals for at least 2 hours! </a:t>
            </a:r>
          </a:p>
          <a:p>
            <a:endParaRPr lang="cs-CZ" sz="2200" b="1"/>
          </a:p>
          <a:p>
            <a:r>
              <a:rPr lang="cs-CZ" sz="2200" b="1"/>
              <a:t>If it lasts for more than 20-30 minutes see a doctor.</a:t>
            </a:r>
          </a:p>
          <a:p>
            <a:endParaRPr lang="cs-CZ" sz="2200" b="1"/>
          </a:p>
          <a:p>
            <a:endParaRPr lang="cs-CZ" sz="2200" b="1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642" y="479071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554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396528"/>
            <a:ext cx="84249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BLEEDING FROM EAR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may signalize serious head injury</a:t>
            </a:r>
          </a:p>
          <a:p>
            <a:endParaRPr lang="cs-CZ" sz="3200" b="1"/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sit down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tilt head on injured side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sterile dressing over the ear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if unconscious recovery position on injured side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try to stop the bleeding!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try to remove any object from the ear!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50" y="260648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133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3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GASTROINTESTINAL BLEEDING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blood in vomit or stool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medical emergency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many causes like gastric, duodenal ulcer or cancer, intestinal cancer, oesophageal varices, inflamation diseases, hemorrhoids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h</a:t>
            </a:r>
            <a:r>
              <a:rPr lang="en-US" sz="2000" b="1"/>
              <a:t>alf-sitting position / position on back</a:t>
            </a:r>
            <a:endParaRPr lang="cs-CZ" sz="20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/>
              <a:t>if vomiting</a:t>
            </a:r>
            <a:r>
              <a:rPr lang="cs-CZ" sz="2000" b="1"/>
              <a:t>, </a:t>
            </a:r>
            <a:r>
              <a:rPr lang="en-US" sz="2000" b="1"/>
              <a:t>position on side</a:t>
            </a:r>
            <a:endParaRPr lang="cs-CZ" sz="20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/>
              <a:t>cold </a:t>
            </a:r>
            <a:r>
              <a:rPr lang="cs-CZ" sz="2000" b="1"/>
              <a:t>compress</a:t>
            </a:r>
            <a:r>
              <a:rPr lang="en-US" sz="2000" b="1"/>
              <a:t> over abdom</a:t>
            </a:r>
            <a:r>
              <a:rPr lang="cs-CZ" sz="2000" b="1"/>
              <a:t>inal </a:t>
            </a:r>
            <a:r>
              <a:rPr lang="en-US" sz="2000" b="1"/>
              <a:t>area</a:t>
            </a:r>
            <a:endParaRPr lang="cs-CZ" sz="20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/>
              <a:t>treatment for shock</a:t>
            </a:r>
            <a:endParaRPr lang="cs-CZ" sz="20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b="1">
                <a:solidFill>
                  <a:srgbClr val="FF0000"/>
                </a:solidFill>
              </a:rPr>
              <a:t>DO NOT </a:t>
            </a:r>
            <a:r>
              <a:rPr lang="en-US" sz="2000" b="1"/>
              <a:t>give anything to drink or eat; no oral medicaments</a:t>
            </a:r>
            <a:r>
              <a:rPr lang="cs-CZ" sz="2000" b="1"/>
              <a:t>!</a:t>
            </a:r>
          </a:p>
          <a:p>
            <a:endParaRPr lang="cs-CZ" sz="2200" b="1" i="1">
              <a:solidFill>
                <a:srgbClr val="0070C0"/>
              </a:solidFill>
            </a:endParaRPr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564904"/>
            <a:ext cx="1539881" cy="153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468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BLEEDING FROM RESPIRATORY TRACT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coughing blood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medical emergency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many causes like pneumonia, lung cancer, tuberculosis, absces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half sitting position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cold compress on chest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treatment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endParaRPr lang="cs-CZ" sz="3200" b="1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132856"/>
            <a:ext cx="165618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140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34965"/>
            <a:ext cx="842493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GYNECOLOGICAL BLEEDING</a:t>
            </a:r>
          </a:p>
          <a:p>
            <a:endParaRPr lang="cs-CZ" sz="3200" b="1"/>
          </a:p>
          <a:p>
            <a:r>
              <a:rPr lang="cs-CZ" sz="3200" b="1"/>
              <a:t>FIRST AID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position on back with flexed knees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apply sanitary pad or absorbing clean cloth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treatment</a:t>
            </a:r>
          </a:p>
          <a:p>
            <a:endParaRPr lang="cs-CZ" sz="2200" b="1"/>
          </a:p>
        </p:txBody>
      </p:sp>
      <p:pic>
        <p:nvPicPr>
          <p:cNvPr id="3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052736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00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9816" y="476672"/>
            <a:ext cx="82089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BLEEDING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blood escaping from the circulatory system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loss of 15 or more % of the total blood volume becomes dangerous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quick and excessive loss of blood can cause death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r>
              <a:rPr lang="cs-CZ" sz="2200" b="1"/>
              <a:t>Types of bleeding: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internal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external</a:t>
            </a:r>
          </a:p>
          <a:p>
            <a:endParaRPr lang="cs-CZ" sz="2200" b="1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arterial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venous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capillary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mixed</a:t>
            </a:r>
          </a:p>
          <a:p>
            <a:endParaRPr lang="cs-CZ" sz="100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1000"/>
          </a:p>
          <a:p>
            <a:endParaRPr lang="cs-CZ" sz="3200"/>
          </a:p>
        </p:txBody>
      </p:sp>
    </p:spTree>
    <p:extLst>
      <p:ext uri="{BB962C8B-B14F-4D97-AF65-F5344CB8AC3E}">
        <p14:creationId xmlns:p14="http://schemas.microsoft.com/office/powerpoint/2010/main" val="306563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34965"/>
            <a:ext cx="84249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BLEEDING</a:t>
            </a:r>
          </a:p>
          <a:p>
            <a:endParaRPr lang="cs-CZ" sz="2200" b="1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traumatic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nontraumatic</a:t>
            </a:r>
          </a:p>
          <a:p>
            <a:endParaRPr lang="cs-CZ" sz="2200" b="1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minor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moderate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severe</a:t>
            </a:r>
          </a:p>
          <a:p>
            <a:endParaRPr lang="cs-CZ" sz="2200"/>
          </a:p>
          <a:p>
            <a:r>
              <a:rPr lang="cs-CZ" sz="2200" b="1">
                <a:solidFill>
                  <a:srgbClr val="FF0000"/>
                </a:solidFill>
              </a:rPr>
              <a:t>Protect yourself!</a:t>
            </a:r>
          </a:p>
          <a:p>
            <a:r>
              <a:rPr lang="cs-CZ" sz="2200" b="1"/>
              <a:t>Use medical gloves (plastic wrap, plastic bag)!</a:t>
            </a:r>
          </a:p>
          <a:p>
            <a:r>
              <a:rPr lang="cs-CZ" sz="2200" b="1"/>
              <a:t>Wash your hands immediatelly afterwards!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cs-CZ" sz="2200"/>
          </a:p>
          <a:p>
            <a:endParaRPr lang="cs-CZ" sz="2200" b="1"/>
          </a:p>
        </p:txBody>
      </p:sp>
    </p:spTree>
    <p:extLst>
      <p:ext uri="{BB962C8B-B14F-4D97-AF65-F5344CB8AC3E}">
        <p14:creationId xmlns:p14="http://schemas.microsoft.com/office/powerpoint/2010/main" val="348244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63914"/>
            <a:ext cx="84249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SEVERE EXTERNAL BLEEDING</a:t>
            </a:r>
          </a:p>
          <a:p>
            <a:endParaRPr lang="cs-CZ" sz="1000" b="1"/>
          </a:p>
          <a:p>
            <a:r>
              <a:rPr lang="cs-CZ" sz="3200" b="1"/>
              <a:t>FIRST AID - PRESSURE BANDAGE</a:t>
            </a:r>
          </a:p>
          <a:p>
            <a:endParaRPr lang="cs-CZ" sz="10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apply direct pressure </a:t>
            </a:r>
            <a:r>
              <a:rPr lang="cs-CZ" sz="2200" b="1"/>
              <a:t>on the wound (palm, fingers)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apply pressure bandage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immobilize, elevate, cool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check the bandage (if blood soaks through, apply another layer of pressure bandage)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treatment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apply direct pressure if embedded object or open fracture!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b="1"/>
          </a:p>
          <a:p>
            <a:r>
              <a:rPr lang="cs-CZ" sz="2200" b="1">
                <a:solidFill>
                  <a:srgbClr val="0070C0"/>
                </a:solidFill>
              </a:rPr>
              <a:t>PRESSURE BANDAGE</a:t>
            </a:r>
          </a:p>
          <a:p>
            <a:r>
              <a:rPr lang="cs-CZ" sz="2200" b="1"/>
              <a:t>sterile layer</a:t>
            </a:r>
          </a:p>
          <a:p>
            <a:r>
              <a:rPr lang="cs-CZ" sz="2200" b="1"/>
              <a:t>pressure layer</a:t>
            </a:r>
          </a:p>
          <a:p>
            <a:r>
              <a:rPr lang="cs-CZ" sz="2200" b="1"/>
              <a:t>fixing layer</a:t>
            </a:r>
          </a:p>
          <a:p>
            <a:endParaRPr lang="cs-CZ" sz="2200" b="1"/>
          </a:p>
        </p:txBody>
      </p:sp>
      <p:pic>
        <p:nvPicPr>
          <p:cNvPr id="4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001" y="44624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59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SEVERE EXTERNAL BLEEDING</a:t>
            </a:r>
          </a:p>
          <a:p>
            <a:endParaRPr lang="cs-CZ" sz="1000" b="1"/>
          </a:p>
          <a:p>
            <a:r>
              <a:rPr lang="cs-CZ" sz="3200" b="1"/>
              <a:t>FIRST AID - TOURNIQUET</a:t>
            </a:r>
          </a:p>
          <a:p>
            <a:endParaRPr lang="cs-CZ" sz="1000" b="1"/>
          </a:p>
          <a:p>
            <a:r>
              <a:rPr lang="cs-CZ" sz="2200" b="1" i="1">
                <a:solidFill>
                  <a:srgbClr val="0070C0"/>
                </a:solidFill>
              </a:rPr>
              <a:t>- drastic measure used for stopping excessive bleeding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device for compression of blood vessels when life-threatening bleeding cannot be stopped by direct pressure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tightly encircling bandage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r>
              <a:rPr lang="cs-CZ" sz="2200" b="1"/>
              <a:t>Negatives: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Continuous application for longer than 2 hours can result in permanent nerve, muscle, vessel damage and skin and other tissues necrosis, even in loss of an extremity.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200"/>
              <a:t>The application is very painfull, if conscious.</a:t>
            </a:r>
          </a:p>
          <a:p>
            <a:endParaRPr lang="cs-CZ" sz="2200" b="1" i="1">
              <a:solidFill>
                <a:srgbClr val="0070C0"/>
              </a:solidFill>
            </a:endParaRPr>
          </a:p>
          <a:p>
            <a:endParaRPr lang="cs-CZ" sz="2200"/>
          </a:p>
        </p:txBody>
      </p:sp>
    </p:spTree>
    <p:extLst>
      <p:ext uri="{BB962C8B-B14F-4D97-AF65-F5344CB8AC3E}">
        <p14:creationId xmlns:p14="http://schemas.microsoft.com/office/powerpoint/2010/main" val="384376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USE OF A TOURNIQUET?</a:t>
            </a:r>
          </a:p>
          <a:p>
            <a:endParaRPr lang="cs-CZ" sz="1000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amputation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3 layers of pressure bandage do not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open fracture of long bone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embedded object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multiple casualties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multiple injuries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/>
              <a:t>entrapment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2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apply on bare skin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apply on thigh or upper arm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mark time and date (on cheek)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/>
              <a:t>shock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200" b="1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loosen the tourniquet!</a:t>
            </a:r>
          </a:p>
        </p:txBody>
      </p:sp>
    </p:spTree>
    <p:extLst>
      <p:ext uri="{BB962C8B-B14F-4D97-AF65-F5344CB8AC3E}">
        <p14:creationId xmlns:p14="http://schemas.microsoft.com/office/powerpoint/2010/main" val="2671805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>
                <a:solidFill>
                  <a:srgbClr val="FF0000"/>
                </a:solidFill>
              </a:rPr>
              <a:t>2015  FIRST AID GUIDELINES</a:t>
            </a:r>
          </a:p>
          <a:p>
            <a:r>
              <a:rPr lang="cs-CZ" sz="3200" b="1"/>
              <a:t>CONTROL OF BLEEDING</a:t>
            </a:r>
          </a:p>
          <a:p>
            <a:endParaRPr lang="cs-CZ" sz="2200" b="1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Apply direct pressure, with or without dressing where possible.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20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Do not try to control major external bleeding by using pressure points or elevation of an extremity.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20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However it may be beneficial to apply localised cold therapy with or without pressure, for minor or closed extremity bleeding.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20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Use a haemostatic dressing when direct pressure cannot control severe external bleeding or the wound is in a position where direct pressure is not possible. Training is required to ensure the safe and effective application of these dressings.</a:t>
            </a:r>
          </a:p>
        </p:txBody>
      </p:sp>
    </p:spTree>
    <p:extLst>
      <p:ext uri="{BB962C8B-B14F-4D97-AF65-F5344CB8AC3E}">
        <p14:creationId xmlns:p14="http://schemas.microsoft.com/office/powerpoint/2010/main" val="3167492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 startAt="2015"/>
            </a:pPr>
            <a:r>
              <a:rPr lang="cs-CZ" sz="3200" b="1">
                <a:solidFill>
                  <a:srgbClr val="FF0000"/>
                </a:solidFill>
              </a:rPr>
              <a:t>  FIRST AID GUIDELINES</a:t>
            </a:r>
          </a:p>
          <a:p>
            <a:r>
              <a:rPr lang="cs-CZ" sz="3200" b="1"/>
              <a:t>USE OF A TURNIQUET</a:t>
            </a:r>
          </a:p>
          <a:p>
            <a:endParaRPr lang="cs-CZ" sz="2200" b="1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Use a tourniquet when direct wound pressure cannot control severe external bleeding in a limb. Training is required to ensure the safe and effective application of a tourniquet.</a:t>
            </a:r>
          </a:p>
        </p:txBody>
      </p:sp>
    </p:spTree>
    <p:extLst>
      <p:ext uri="{BB962C8B-B14F-4D97-AF65-F5344CB8AC3E}">
        <p14:creationId xmlns:p14="http://schemas.microsoft.com/office/powerpoint/2010/main" val="2970662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SHOCK</a:t>
            </a:r>
          </a:p>
          <a:p>
            <a:r>
              <a:rPr lang="cs-CZ" altLang="cs-CZ" sz="2200" b="1" i="1">
                <a:solidFill>
                  <a:schemeClr val="accent1"/>
                </a:solidFill>
              </a:rPr>
              <a:t>- life-threatening</a:t>
            </a:r>
            <a:r>
              <a:rPr lang="en-US" altLang="cs-CZ" sz="2200" b="1" i="1">
                <a:solidFill>
                  <a:schemeClr val="accent1"/>
                </a:solidFill>
              </a:rPr>
              <a:t> condition</a:t>
            </a:r>
            <a:endParaRPr lang="cs-CZ" altLang="cs-CZ" sz="2200" b="1" i="1">
              <a:solidFill>
                <a:schemeClr val="accent1"/>
              </a:solidFill>
            </a:endParaRPr>
          </a:p>
          <a:p>
            <a:r>
              <a:rPr lang="cs-CZ" altLang="cs-CZ" sz="2200" b="1" i="1">
                <a:solidFill>
                  <a:schemeClr val="accent1"/>
                </a:solidFill>
              </a:rPr>
              <a:t>- </a:t>
            </a:r>
            <a:r>
              <a:rPr lang="en-US" altLang="cs-CZ" sz="2200" b="1" i="1">
                <a:solidFill>
                  <a:schemeClr val="accent1"/>
                </a:solidFill>
              </a:rPr>
              <a:t>flow of blood throughout the body is reduced</a:t>
            </a:r>
            <a:r>
              <a:rPr lang="cs-CZ" altLang="cs-CZ" sz="2200" b="1" i="1">
                <a:solidFill>
                  <a:schemeClr val="accent1"/>
                </a:solidFill>
              </a:rPr>
              <a:t> </a:t>
            </a:r>
            <a:r>
              <a:rPr lang="en-US" altLang="cs-CZ" sz="2200" b="1" i="1">
                <a:solidFill>
                  <a:schemeClr val="accent1"/>
                </a:solidFill>
              </a:rPr>
              <a:t>limit</a:t>
            </a:r>
            <a:r>
              <a:rPr lang="cs-CZ" altLang="cs-CZ" sz="2200" b="1" i="1">
                <a:solidFill>
                  <a:schemeClr val="accent1"/>
                </a:solidFill>
              </a:rPr>
              <a:t>ing</a:t>
            </a:r>
            <a:r>
              <a:rPr lang="en-US" altLang="cs-CZ" sz="2200" b="1" i="1">
                <a:solidFill>
                  <a:schemeClr val="accent1"/>
                </a:solidFill>
              </a:rPr>
              <a:t> amount of oxygen blood carries to body cells</a:t>
            </a:r>
            <a:endParaRPr lang="cs-CZ" altLang="cs-CZ" sz="2200" b="1" i="1">
              <a:solidFill>
                <a:schemeClr val="accent1"/>
              </a:solidFill>
            </a:endParaRPr>
          </a:p>
          <a:p>
            <a:endParaRPr lang="cs-CZ" altLang="cs-CZ" sz="2200" b="1" i="1">
              <a:solidFill>
                <a:schemeClr val="accent1"/>
              </a:solidFill>
            </a:endParaRPr>
          </a:p>
          <a:p>
            <a:endParaRPr lang="cs-CZ" altLang="cs-CZ" sz="2200" b="1" i="1">
              <a:solidFill>
                <a:schemeClr val="accent1"/>
              </a:solidFill>
            </a:endParaRPr>
          </a:p>
          <a:p>
            <a:r>
              <a:rPr lang="cs-CZ" altLang="cs-CZ" sz="2200" b="1"/>
              <a:t>Types of shock: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Hypovolemic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Cardiogenic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Septic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Anaphylactic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Neurogenic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Obstructive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Combined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altLang="cs-CZ" sz="2200"/>
              <a:t>Undifferentiated</a:t>
            </a:r>
          </a:p>
          <a:p>
            <a:endParaRPr lang="cs-CZ" altLang="cs-CZ" sz="2200" b="1"/>
          </a:p>
          <a:p>
            <a:endParaRPr lang="cs-CZ" sz="3200"/>
          </a:p>
        </p:txBody>
      </p:sp>
    </p:spTree>
    <p:extLst>
      <p:ext uri="{BB962C8B-B14F-4D97-AF65-F5344CB8AC3E}">
        <p14:creationId xmlns:p14="http://schemas.microsoft.com/office/powerpoint/2010/main" val="33949423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899</Words>
  <Application>Microsoft Office PowerPoint</Application>
  <PresentationFormat>Předvádění na obrazovce (4:3)</PresentationFormat>
  <Paragraphs>206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Míša</dc:creator>
  <cp:lastModifiedBy>M</cp:lastModifiedBy>
  <cp:revision>40</cp:revision>
  <dcterms:created xsi:type="dcterms:W3CDTF">2016-02-07T11:50:09Z</dcterms:created>
  <dcterms:modified xsi:type="dcterms:W3CDTF">2021-01-31T10:50:24Z</dcterms:modified>
</cp:coreProperties>
</file>