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3"/>
  </p:sldMasterIdLst>
  <p:notesMasterIdLst>
    <p:notesMasterId r:id="rId37"/>
  </p:notesMasterIdLst>
  <p:handoutMasterIdLst>
    <p:handoutMasterId r:id="rId38"/>
  </p:handoutMasterIdLst>
  <p:sldIdLst>
    <p:sldId id="339" r:id="rId4"/>
    <p:sldId id="340" r:id="rId5"/>
    <p:sldId id="315" r:id="rId6"/>
    <p:sldId id="317" r:id="rId7"/>
    <p:sldId id="329" r:id="rId8"/>
    <p:sldId id="330" r:id="rId9"/>
    <p:sldId id="316" r:id="rId10"/>
    <p:sldId id="331" r:id="rId11"/>
    <p:sldId id="308" r:id="rId12"/>
    <p:sldId id="312" r:id="rId13"/>
    <p:sldId id="311" r:id="rId14"/>
    <p:sldId id="336" r:id="rId15"/>
    <p:sldId id="332" r:id="rId16"/>
    <p:sldId id="333" r:id="rId17"/>
    <p:sldId id="327" r:id="rId18"/>
    <p:sldId id="328" r:id="rId19"/>
    <p:sldId id="334" r:id="rId20"/>
    <p:sldId id="337" r:id="rId21"/>
    <p:sldId id="335" r:id="rId22"/>
    <p:sldId id="320" r:id="rId23"/>
    <p:sldId id="324" r:id="rId24"/>
    <p:sldId id="323" r:id="rId25"/>
    <p:sldId id="300" r:id="rId26"/>
    <p:sldId id="310" r:id="rId27"/>
    <p:sldId id="306" r:id="rId28"/>
    <p:sldId id="307" r:id="rId29"/>
    <p:sldId id="302" r:id="rId30"/>
    <p:sldId id="313" r:id="rId31"/>
    <p:sldId id="318" r:id="rId32"/>
    <p:sldId id="301" r:id="rId33"/>
    <p:sldId id="319" r:id="rId34"/>
    <p:sldId id="341" r:id="rId35"/>
    <p:sldId id="325" r:id="rId36"/>
  </p:sldIdLst>
  <p:sldSz cx="9144000" cy="6858000" type="screen4x3"/>
  <p:notesSz cx="7102475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C716B-12C4-434A-81F1-6BF813F432C1}" v="9" dt="2021-03-05T08:17:10.160"/>
    <p1510:client id="{0BF1DD8D-07B9-42DF-8307-A7480F2DFC0F}" v="9" dt="2021-03-05T09:33:19.974"/>
    <p1510:client id="{22151323-99BF-4DCA-9A8E-19E7EEF47E5A}" v="2" dt="2021-03-08T12:39:39.656"/>
    <p1510:client id="{48BD967A-C121-4AC8-8950-DD46B5CE2A5D}" v="113" dt="2021-03-01T12:10:26.535"/>
    <p1510:client id="{CE7E9865-DA57-4369-9CEA-B941C1ED5092}" v="9" dt="2021-03-01T13:07:41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81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22151323-99BF-4DCA-9A8E-19E7EEF47E5A}"/>
    <pc:docChg chg="modSld">
      <pc:chgData name="Michal Vágner" userId="S::vagner@vojenskyobor.cz::8f38ecf4-166a-48cb-9f9e-f1a40236ef56" providerId="AD" clId="Web-{22151323-99BF-4DCA-9A8E-19E7EEF47E5A}" dt="2021-03-08T12:39:39.656" v="1" actId="20577"/>
      <pc:docMkLst>
        <pc:docMk/>
      </pc:docMkLst>
      <pc:sldChg chg="modSp">
        <pc:chgData name="Michal Vágner" userId="S::vagner@vojenskyobor.cz::8f38ecf4-166a-48cb-9f9e-f1a40236ef56" providerId="AD" clId="Web-{22151323-99BF-4DCA-9A8E-19E7EEF47E5A}" dt="2021-03-08T12:39:39.656" v="1" actId="20577"/>
        <pc:sldMkLst>
          <pc:docMk/>
          <pc:sldMk cId="0" sldId="334"/>
        </pc:sldMkLst>
        <pc:spChg chg="mod">
          <ac:chgData name="Michal Vágner" userId="S::vagner@vojenskyobor.cz::8f38ecf4-166a-48cb-9f9e-f1a40236ef56" providerId="AD" clId="Web-{22151323-99BF-4DCA-9A8E-19E7EEF47E5A}" dt="2021-03-08T12:39:39.656" v="1" actId="20577"/>
          <ac:spMkLst>
            <pc:docMk/>
            <pc:sldMk cId="0" sldId="334"/>
            <ac:spMk id="3" creationId="{93524290-E866-4B28-87C1-600585D8717F}"/>
          </ac:spMkLst>
        </pc:spChg>
      </pc:sldChg>
    </pc:docChg>
  </pc:docChgLst>
  <pc:docChgLst>
    <pc:chgData name="Michal Vágner" userId="S::vagner@vojenskyobor.cz::8f38ecf4-166a-48cb-9f9e-f1a40236ef56" providerId="AD" clId="Web-{070C716B-12C4-434A-81F1-6BF813F432C1}"/>
    <pc:docChg chg="modSld">
      <pc:chgData name="Michal Vágner" userId="S::vagner@vojenskyobor.cz::8f38ecf4-166a-48cb-9f9e-f1a40236ef56" providerId="AD" clId="Web-{070C716B-12C4-434A-81F1-6BF813F432C1}" dt="2021-03-05T08:17:10.160" v="6"/>
      <pc:docMkLst>
        <pc:docMk/>
      </pc:docMkLst>
      <pc:sldChg chg="modSp">
        <pc:chgData name="Michal Vágner" userId="S::vagner@vojenskyobor.cz::8f38ecf4-166a-48cb-9f9e-f1a40236ef56" providerId="AD" clId="Web-{070C716B-12C4-434A-81F1-6BF813F432C1}" dt="2021-03-05T08:16:38.862" v="4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070C716B-12C4-434A-81F1-6BF813F432C1}" dt="2021-03-05T08:16:38.862" v="4" actId="20577"/>
          <ac:spMkLst>
            <pc:docMk/>
            <pc:sldMk cId="0" sldId="332"/>
            <ac:spMk id="3" creationId="{58F3BF2C-C8D8-4162-9F38-6BD5EC2A21C4}"/>
          </ac:spMkLst>
        </pc:spChg>
      </pc:sldChg>
      <pc:sldChg chg="modSp">
        <pc:chgData name="Michal Vágner" userId="S::vagner@vojenskyobor.cz::8f38ecf4-166a-48cb-9f9e-f1a40236ef56" providerId="AD" clId="Web-{070C716B-12C4-434A-81F1-6BF813F432C1}" dt="2021-03-05T08:17:10.160" v="6"/>
        <pc:sldMkLst>
          <pc:docMk/>
          <pc:sldMk cId="0" sldId="333"/>
        </pc:sldMkLst>
        <pc:graphicFrameChg chg="mod modGraphic">
          <ac:chgData name="Michal Vágner" userId="S::vagner@vojenskyobor.cz::8f38ecf4-166a-48cb-9f9e-f1a40236ef56" providerId="AD" clId="Web-{070C716B-12C4-434A-81F1-6BF813F432C1}" dt="2021-03-05T08:17:10.160" v="6"/>
          <ac:graphicFrameMkLst>
            <pc:docMk/>
            <pc:sldMk cId="0" sldId="333"/>
            <ac:graphicFrameMk id="4" creationId="{AE4B0120-099B-4E01-8DCA-8B4CBDA871E5}"/>
          </ac:graphicFrameMkLst>
        </pc:graphicFrameChg>
      </pc:sldChg>
    </pc:docChg>
  </pc:docChgLst>
  <pc:docChgLst>
    <pc:chgData name="Michal Vágner" userId="S::vagner@vojenskyobor.cz::8f38ecf4-166a-48cb-9f9e-f1a40236ef56" providerId="AD" clId="Web-{CE7E9865-DA57-4369-9CEA-B941C1ED5092}"/>
    <pc:docChg chg="modSld">
      <pc:chgData name="Michal Vágner" userId="S::vagner@vojenskyobor.cz::8f38ecf4-166a-48cb-9f9e-f1a40236ef56" providerId="AD" clId="Web-{CE7E9865-DA57-4369-9CEA-B941C1ED5092}" dt="2021-03-01T13:07:38.672" v="3" actId="20577"/>
      <pc:docMkLst>
        <pc:docMk/>
      </pc:docMkLst>
      <pc:sldChg chg="modSp">
        <pc:chgData name="Michal Vágner" userId="S::vagner@vojenskyobor.cz::8f38ecf4-166a-48cb-9f9e-f1a40236ef56" providerId="AD" clId="Web-{CE7E9865-DA57-4369-9CEA-B941C1ED5092}" dt="2021-03-01T13:07:38.672" v="3" actId="20577"/>
        <pc:sldMkLst>
          <pc:docMk/>
          <pc:sldMk cId="0" sldId="316"/>
        </pc:sldMkLst>
        <pc:spChg chg="mod">
          <ac:chgData name="Michal Vágner" userId="S::vagner@vojenskyobor.cz::8f38ecf4-166a-48cb-9f9e-f1a40236ef56" providerId="AD" clId="Web-{CE7E9865-DA57-4369-9CEA-B941C1ED5092}" dt="2021-03-01T13:07:38.672" v="3" actId="20577"/>
          <ac:spMkLst>
            <pc:docMk/>
            <pc:sldMk cId="0" sldId="316"/>
            <ac:spMk id="3" creationId="{F3013D6F-62F8-47D4-A199-94DC70E75D39}"/>
          </ac:spMkLst>
        </pc:spChg>
      </pc:sldChg>
    </pc:docChg>
  </pc:docChgLst>
  <pc:docChgLst>
    <pc:chgData name="Michal Vágner" userId="S::vagner@vojenskyobor.cz::8f38ecf4-166a-48cb-9f9e-f1a40236ef56" providerId="AD" clId="Web-{48BD967A-C121-4AC8-8950-DD46B5CE2A5D}"/>
    <pc:docChg chg="modSld">
      <pc:chgData name="Michal Vágner" userId="S::vagner@vojenskyobor.cz::8f38ecf4-166a-48cb-9f9e-f1a40236ef56" providerId="AD" clId="Web-{48BD967A-C121-4AC8-8950-DD46B5CE2A5D}" dt="2021-03-01T12:10:26.535" v="62" actId="14100"/>
      <pc:docMkLst>
        <pc:docMk/>
      </pc:docMkLst>
      <pc:sldChg chg="modSp">
        <pc:chgData name="Michal Vágner" userId="S::vagner@vojenskyobor.cz::8f38ecf4-166a-48cb-9f9e-f1a40236ef56" providerId="AD" clId="Web-{48BD967A-C121-4AC8-8950-DD46B5CE2A5D}" dt="2021-03-01T12:06:25.216" v="38" actId="20577"/>
        <pc:sldMkLst>
          <pc:docMk/>
          <pc:sldMk cId="0" sldId="300"/>
        </pc:sldMkLst>
        <pc:spChg chg="mod">
          <ac:chgData name="Michal Vágner" userId="S::vagner@vojenskyobor.cz::8f38ecf4-166a-48cb-9f9e-f1a40236ef56" providerId="AD" clId="Web-{48BD967A-C121-4AC8-8950-DD46B5CE2A5D}" dt="2021-03-01T12:06:25.216" v="38" actId="20577"/>
          <ac:spMkLst>
            <pc:docMk/>
            <pc:sldMk cId="0" sldId="300"/>
            <ac:spMk id="3" creationId="{E1A1AC8C-E322-4553-8776-386C47218C04}"/>
          </ac:spMkLst>
        </pc:spChg>
      </pc:sldChg>
      <pc:sldChg chg="addSp modSp addAnim">
        <pc:chgData name="Michal Vágner" userId="S::vagner@vojenskyobor.cz::8f38ecf4-166a-48cb-9f9e-f1a40236ef56" providerId="AD" clId="Web-{48BD967A-C121-4AC8-8950-DD46B5CE2A5D}" dt="2021-03-01T12:10:26.535" v="62" actId="14100"/>
        <pc:sldMkLst>
          <pc:docMk/>
          <pc:sldMk cId="0" sldId="306"/>
        </pc:sldMkLst>
        <pc:spChg chg="mod">
          <ac:chgData name="Michal Vágner" userId="S::vagner@vojenskyobor.cz::8f38ecf4-166a-48cb-9f9e-f1a40236ef56" providerId="AD" clId="Web-{48BD967A-C121-4AC8-8950-DD46B5CE2A5D}" dt="2021-03-01T12:08:43.720" v="49" actId="14100"/>
          <ac:spMkLst>
            <pc:docMk/>
            <pc:sldMk cId="0" sldId="306"/>
            <ac:spMk id="2" creationId="{3E92190C-364E-4F62-AE63-952166515D71}"/>
          </ac:spMkLst>
        </pc:spChg>
        <pc:spChg chg="add mod">
          <ac:chgData name="Michal Vágner" userId="S::vagner@vojenskyobor.cz::8f38ecf4-166a-48cb-9f9e-f1a40236ef56" providerId="AD" clId="Web-{48BD967A-C121-4AC8-8950-DD46B5CE2A5D}" dt="2021-03-01T12:09:16.252" v="53" actId="1076"/>
          <ac:spMkLst>
            <pc:docMk/>
            <pc:sldMk cId="0" sldId="306"/>
            <ac:spMk id="3" creationId="{47987216-568A-410C-8C02-20E838B4FDF7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01.078" v="41" actId="14100"/>
          <ac:spMkLst>
            <pc:docMk/>
            <pc:sldMk cId="0" sldId="306"/>
            <ac:spMk id="7" creationId="{774A39AA-F6B8-43BE-91B5-8A4AB121A8BA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58.580" v="51" actId="14100"/>
          <ac:spMkLst>
            <pc:docMk/>
            <pc:sldMk cId="0" sldId="306"/>
            <ac:spMk id="9" creationId="{F2AF958D-D0A9-4043-8D35-2D9EE063B51E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38.907" v="48" actId="14100"/>
          <ac:spMkLst>
            <pc:docMk/>
            <pc:sldMk cId="0" sldId="306"/>
            <ac:spMk id="10" creationId="{B3F6AB12-B2DE-4174-B47D-A9D579D3286C}"/>
          </ac:spMkLst>
        </pc:spChg>
        <pc:cxnChg chg="mod">
          <ac:chgData name="Michal Vágner" userId="S::vagner@vojenskyobor.cz::8f38ecf4-166a-48cb-9f9e-f1a40236ef56" providerId="AD" clId="Web-{48BD967A-C121-4AC8-8950-DD46B5CE2A5D}" dt="2021-03-01T12:09:41.143" v="56" actId="14100"/>
          <ac:cxnSpMkLst>
            <pc:docMk/>
            <pc:sldMk cId="0" sldId="306"/>
            <ac:cxnSpMk id="5" creationId="{2AEBB36A-28A2-4611-A9B6-8451CDD612B6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10:05.988" v="59" actId="14100"/>
          <ac:cxnSpMkLst>
            <pc:docMk/>
            <pc:sldMk cId="0" sldId="306"/>
            <ac:cxnSpMk id="13" creationId="{C81BC251-FC98-4AE9-9A43-A6C52C20CEBD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08:38.907" v="48" actId="14100"/>
          <ac:cxnSpMkLst>
            <pc:docMk/>
            <pc:sldMk cId="0" sldId="306"/>
            <ac:cxnSpMk id="14" creationId="{176CBCAA-BA82-41D8-9656-515FBF6B4B20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09:55.753" v="58" actId="14100"/>
          <ac:cxnSpMkLst>
            <pc:docMk/>
            <pc:sldMk cId="0" sldId="306"/>
            <ac:cxnSpMk id="16" creationId="{7DE16964-FB72-49B5-8165-560207E80F70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10:26.535" v="62" actId="14100"/>
          <ac:cxnSpMkLst>
            <pc:docMk/>
            <pc:sldMk cId="0" sldId="306"/>
            <ac:cxnSpMk id="17" creationId="{CD2B7ABF-2253-426D-84F0-EA918A337D1D}"/>
          </ac:cxnSpMkLst>
        </pc:cxnChg>
      </pc:sldChg>
      <pc:sldChg chg="modSp">
        <pc:chgData name="Michal Vágner" userId="S::vagner@vojenskyobor.cz::8f38ecf4-166a-48cb-9f9e-f1a40236ef56" providerId="AD" clId="Web-{48BD967A-C121-4AC8-8950-DD46B5CE2A5D}" dt="2021-03-01T12:06:37.138" v="40"/>
        <pc:sldMkLst>
          <pc:docMk/>
          <pc:sldMk cId="0" sldId="310"/>
        </pc:sldMkLst>
        <pc:graphicFrameChg chg="mod modGraphic">
          <ac:chgData name="Michal Vágner" userId="S::vagner@vojenskyobor.cz::8f38ecf4-166a-48cb-9f9e-f1a40236ef56" providerId="AD" clId="Web-{48BD967A-C121-4AC8-8950-DD46B5CE2A5D}" dt="2021-03-01T12:06:37.138" v="40"/>
          <ac:graphicFrameMkLst>
            <pc:docMk/>
            <pc:sldMk cId="0" sldId="310"/>
            <ac:graphicFrameMk id="6303" creationId="{F4AF5006-9624-42F2-A94A-6F8087AB32B2}"/>
          </ac:graphicFrameMkLst>
        </pc:graphicFrameChg>
      </pc:sldChg>
      <pc:sldChg chg="modSp">
        <pc:chgData name="Michal Vágner" userId="S::vagner@vojenskyobor.cz::8f38ecf4-166a-48cb-9f9e-f1a40236ef56" providerId="AD" clId="Web-{48BD967A-C121-4AC8-8950-DD46B5CE2A5D}" dt="2021-03-01T11:48:32.889" v="6" actId="20577"/>
        <pc:sldMkLst>
          <pc:docMk/>
          <pc:sldMk cId="0" sldId="317"/>
        </pc:sldMkLst>
        <pc:spChg chg="mod">
          <ac:chgData name="Michal Vágner" userId="S::vagner@vojenskyobor.cz::8f38ecf4-166a-48cb-9f9e-f1a40236ef56" providerId="AD" clId="Web-{48BD967A-C121-4AC8-8950-DD46B5CE2A5D}" dt="2021-03-01T11:48:32.889" v="6" actId="20577"/>
          <ac:spMkLst>
            <pc:docMk/>
            <pc:sldMk cId="0" sldId="317"/>
            <ac:spMk id="3" creationId="{93A7D88B-AE25-469F-8C5B-D8822D39CB09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07.620" v="28" actId="20577"/>
        <pc:sldMkLst>
          <pc:docMk/>
          <pc:sldMk cId="0" sldId="320"/>
        </pc:sldMkLst>
        <pc:spChg chg="mod">
          <ac:chgData name="Michal Vágner" userId="S::vagner@vojenskyobor.cz::8f38ecf4-166a-48cb-9f9e-f1a40236ef56" providerId="AD" clId="Web-{48BD967A-C121-4AC8-8950-DD46B5CE2A5D}" dt="2021-03-01T12:05:07.620" v="28" actId="20577"/>
          <ac:spMkLst>
            <pc:docMk/>
            <pc:sldMk cId="0" sldId="320"/>
            <ac:spMk id="3" creationId="{AA19FF23-C420-4756-88BA-FF4AFF8876DF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52.700" v="34" actId="20577"/>
        <pc:sldMkLst>
          <pc:docMk/>
          <pc:sldMk cId="0" sldId="323"/>
        </pc:sldMkLst>
        <pc:spChg chg="mod">
          <ac:chgData name="Michal Vágner" userId="S::vagner@vojenskyobor.cz::8f38ecf4-166a-48cb-9f9e-f1a40236ef56" providerId="AD" clId="Web-{48BD967A-C121-4AC8-8950-DD46B5CE2A5D}" dt="2021-03-01T12:05:52.700" v="34" actId="20577"/>
          <ac:spMkLst>
            <pc:docMk/>
            <pc:sldMk cId="0" sldId="323"/>
            <ac:spMk id="3" creationId="{7631E6FE-3D14-41B5-89FB-812592CDE3A3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37.590" v="32" actId="20577"/>
        <pc:sldMkLst>
          <pc:docMk/>
          <pc:sldMk cId="0" sldId="324"/>
        </pc:sldMkLst>
        <pc:spChg chg="mod">
          <ac:chgData name="Michal Vágner" userId="S::vagner@vojenskyobor.cz::8f38ecf4-166a-48cb-9f9e-f1a40236ef56" providerId="AD" clId="Web-{48BD967A-C121-4AC8-8950-DD46B5CE2A5D}" dt="2021-03-01T12:05:37.590" v="32" actId="20577"/>
          <ac:spMkLst>
            <pc:docMk/>
            <pc:sldMk cId="0" sldId="324"/>
            <ac:spMk id="3" creationId="{F8FF2A73-21C2-4574-9400-A994466E8F1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0:23.236" v="11" actId="20577"/>
        <pc:sldMkLst>
          <pc:docMk/>
          <pc:sldMk cId="0" sldId="330"/>
        </pc:sldMkLst>
        <pc:spChg chg="mod">
          <ac:chgData name="Michal Vágner" userId="S::vagner@vojenskyobor.cz::8f38ecf4-166a-48cb-9f9e-f1a40236ef56" providerId="AD" clId="Web-{48BD967A-C121-4AC8-8950-DD46B5CE2A5D}" dt="2021-03-01T11:50:23.236" v="11" actId="20577"/>
          <ac:spMkLst>
            <pc:docMk/>
            <pc:sldMk cId="0" sldId="330"/>
            <ac:spMk id="11270" creationId="{D51136C6-A12D-42E6-ABDC-E94F8ED9642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1:12.597" v="12" actId="20577"/>
        <pc:sldMkLst>
          <pc:docMk/>
          <pc:sldMk cId="0" sldId="331"/>
        </pc:sldMkLst>
        <pc:spChg chg="mod">
          <ac:chgData name="Michal Vágner" userId="S::vagner@vojenskyobor.cz::8f38ecf4-166a-48cb-9f9e-f1a40236ef56" providerId="AD" clId="Web-{48BD967A-C121-4AC8-8950-DD46B5CE2A5D}" dt="2021-03-01T11:51:12.597" v="12" actId="20577"/>
          <ac:spMkLst>
            <pc:docMk/>
            <pc:sldMk cId="0" sldId="331"/>
            <ac:spMk id="3" creationId="{5C5CF83C-5EB7-403B-BF5D-B7E56A551D43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7:41.811" v="15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48BD967A-C121-4AC8-8950-DD46B5CE2A5D}" dt="2021-03-01T11:57:41.811" v="15" actId="20577"/>
          <ac:spMkLst>
            <pc:docMk/>
            <pc:sldMk cId="0" sldId="332"/>
            <ac:spMk id="3" creationId="{58F3BF2C-C8D8-4162-9F38-6BD5EC2A21C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7:56.608" v="16" actId="1076"/>
        <pc:sldMkLst>
          <pc:docMk/>
          <pc:sldMk cId="0" sldId="333"/>
        </pc:sldMkLst>
        <pc:spChg chg="mod">
          <ac:chgData name="Michal Vágner" userId="S::vagner@vojenskyobor.cz::8f38ecf4-166a-48cb-9f9e-f1a40236ef56" providerId="AD" clId="Web-{48BD967A-C121-4AC8-8950-DD46B5CE2A5D}" dt="2021-03-01T11:57:56.608" v="16" actId="1076"/>
          <ac:spMkLst>
            <pc:docMk/>
            <pc:sldMk cId="0" sldId="333"/>
            <ac:spMk id="3" creationId="{657F05D6-537B-4ADB-AE32-2725ACE2D82D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9:41.564" v="18" actId="20577"/>
        <pc:sldMkLst>
          <pc:docMk/>
          <pc:sldMk cId="0" sldId="334"/>
        </pc:sldMkLst>
        <pc:spChg chg="mod">
          <ac:chgData name="Michal Vágner" userId="S::vagner@vojenskyobor.cz::8f38ecf4-166a-48cb-9f9e-f1a40236ef56" providerId="AD" clId="Web-{48BD967A-C121-4AC8-8950-DD46B5CE2A5D}" dt="2021-03-01T11:59:41.564" v="18" actId="20577"/>
          <ac:spMkLst>
            <pc:docMk/>
            <pc:sldMk cId="0" sldId="334"/>
            <ac:spMk id="3" creationId="{93524290-E866-4B28-87C1-600585D8717F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3:44.055" v="22" actId="20577"/>
        <pc:sldMkLst>
          <pc:docMk/>
          <pc:sldMk cId="0" sldId="335"/>
        </pc:sldMkLst>
        <pc:spChg chg="mod">
          <ac:chgData name="Michal Vágner" userId="S::vagner@vojenskyobor.cz::8f38ecf4-166a-48cb-9f9e-f1a40236ef56" providerId="AD" clId="Web-{48BD967A-C121-4AC8-8950-DD46B5CE2A5D}" dt="2021-03-01T12:03:44.055" v="22" actId="20577"/>
          <ac:spMkLst>
            <pc:docMk/>
            <pc:sldMk cId="0" sldId="335"/>
            <ac:spMk id="3" creationId="{29E27069-75CF-46B2-9F1B-DD00FDCE5008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47:48.544" v="3" actId="20577"/>
        <pc:sldMkLst>
          <pc:docMk/>
          <pc:sldMk cId="0" sldId="340"/>
        </pc:sldMkLst>
        <pc:spChg chg="mod">
          <ac:chgData name="Michal Vágner" userId="S::vagner@vojenskyobor.cz::8f38ecf4-166a-48cb-9f9e-f1a40236ef56" providerId="AD" clId="Web-{48BD967A-C121-4AC8-8950-DD46B5CE2A5D}" dt="2021-03-01T11:47:48.544" v="3" actId="20577"/>
          <ac:spMkLst>
            <pc:docMk/>
            <pc:sldMk cId="0" sldId="340"/>
            <ac:spMk id="6147" creationId="{D3B70C3F-72E0-4C63-815C-11242E985664}"/>
          </ac:spMkLst>
        </pc:spChg>
      </pc:sldChg>
    </pc:docChg>
  </pc:docChgLst>
  <pc:docChgLst>
    <pc:chgData name="Michal Vágner" userId="S::vagner@vojenskyobor.cz::8f38ecf4-166a-48cb-9f9e-f1a40236ef56" providerId="AD" clId="Web-{0BF1DD8D-07B9-42DF-8307-A7480F2DFC0F}"/>
    <pc:docChg chg="modSld">
      <pc:chgData name="Michal Vágner" userId="S::vagner@vojenskyobor.cz::8f38ecf4-166a-48cb-9f9e-f1a40236ef56" providerId="AD" clId="Web-{0BF1DD8D-07B9-42DF-8307-A7480F2DFC0F}" dt="2021-03-05T09:33:19.974" v="8" actId="20577"/>
      <pc:docMkLst>
        <pc:docMk/>
      </pc:docMkLst>
      <pc:sldChg chg="modSp">
        <pc:chgData name="Michal Vágner" userId="S::vagner@vojenskyobor.cz::8f38ecf4-166a-48cb-9f9e-f1a40236ef56" providerId="AD" clId="Web-{0BF1DD8D-07B9-42DF-8307-A7480F2DFC0F}" dt="2021-03-05T09:33:19.974" v="8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0BF1DD8D-07B9-42DF-8307-A7480F2DFC0F}" dt="2021-03-05T09:33:19.974" v="8" actId="20577"/>
          <ac:spMkLst>
            <pc:docMk/>
            <pc:sldMk cId="0" sldId="332"/>
            <ac:spMk id="3" creationId="{58F3BF2C-C8D8-4162-9F38-6BD5EC2A2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DBA87FF-0B71-4636-9CF8-80A1E7F4B4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DC91A2-72A0-48D2-975E-B9017D4B1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DD4B4A-1603-4525-A10E-EF140DF101CC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F6F76B-16C9-4FF2-8ED4-F745EEFEF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524BEF-1360-4954-81AD-D113E128A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767A00-D6AC-4919-AC45-4322C4478B9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59F6009-0974-4588-AFE5-19D1D7716F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50B3A3-0CF4-4718-961D-7E580ADCD9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09A14B-1A4D-4DDE-9248-24FED5BBBEC1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4E58CA1-CC18-4179-9664-C38CFD4504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3320ED5-D553-4501-AC83-62DD8F6C0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7A01DD-B8C9-436B-A69F-A69F37E02E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2DB14F-9E91-4AA1-86B2-5DB695F18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E7D1BF8-A880-4DA7-8E45-534043BB836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FA0C75A-B19C-464C-9D88-8B4C38E67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8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E4AA3-1F2C-4936-B72B-9D8020DE576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3BD4162-5D66-44F4-9B0C-34D651397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FDC6189-B23E-4073-9376-D610D18E2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8F11D98F-8539-4A6C-B201-E6786508F2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0A0A773F-D0C0-4095-857B-4AA255A2D9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CB7E5239-F3C8-4C7D-8512-B2C562C48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FBD340-0D62-4351-A58C-181DB21E519A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1F918EE9-7113-4F36-98BB-16C32843E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E6E66062-2616-46D1-9D2D-D26344EEA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149729AE-7922-413A-A18F-F28F27C6A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EC93A-93B9-41A6-9D10-D80FB83BE3E4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A9821FD8-A706-4BB7-BCDB-AE379AF3C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4AF8A701-AF92-44A3-B2C9-0D44EEE0B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85DE35B4-8127-4874-9EFA-8573DB49D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1C98D8-0FEA-4DD4-A844-BCBBA8FA38E6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EB272051-EDF2-4A87-9E14-85FFB3EF3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A51483C-A9CB-4DC7-98AE-A5541EA9A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1FFA4F38-08AE-47AF-B144-51F7ACBE3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4C17E3-4866-4AF9-8187-794A84A409E3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778E0732-043C-4023-B462-B2656D4F4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8FD01F2A-A6DF-49D9-AD09-7BAF2524F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6ECC50F8-CB10-4EF9-9EAF-34F350C50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B0362F-4F03-466D-8AED-7B82C17F6090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FC18B002-498D-4E58-B72B-7F1F3CD86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D09D7555-6B39-4499-8D67-592760D06B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/>
              <a:t>Video od času 9.45</a:t>
            </a:r>
            <a:endParaRPr lang="en-US" altLang="en-US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2F9DF48D-BA7B-4504-9D47-4620CD432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1D6596-3B53-4F89-9BB3-D2C51156319C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8C06B4B0-B6CF-4238-B5A3-B3E5D4CF68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9C2CCCB4-5100-44EA-8788-924FA0049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E9CD915C-926A-471F-8392-FC74C12BF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31C1A2-F0C5-490F-AB8F-94F5773C0AF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C5E3DA16-7C68-414D-ADEB-4505C5964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111DF595-4806-4732-B427-3C227BDA3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D5035C17-27FC-44D8-A071-A61973AF9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09D03-41ED-4B9F-B7C9-457D96E8444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83E43408-3D8A-4A02-A948-25843EB83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A3AF7D87-0B39-46EC-83E9-D6A9BA681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9F36FAD-3DDB-49C5-AFEB-FFD065EC8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D5278A-28E8-4A4D-B6C5-BB78CCE50162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08CBCF7-6199-4489-829A-6632C1718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1012082-4FB8-40A6-9A80-E6C29ED2B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AAABCAE-7852-4F2D-9452-FFFE2D38D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DFB9DC-76F1-4BEF-8C90-507948CF5CDF}" type="slidenum">
              <a:rPr lang="en-US" altLang="cs-CZ"/>
              <a:pPr/>
              <a:t>20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B8EE7E3-6FC1-42C8-8063-21C42849C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9F7FB78-C2E3-4214-B9FB-03E7A3618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F7D0F3C-C9DF-4362-9848-17F49E32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1CA725-EB5F-4B0F-A559-6258B606C607}" type="slidenum">
              <a:rPr lang="en-US" altLang="cs-CZ"/>
              <a:pPr/>
              <a:t>21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890EA61-6C01-4BF1-AC27-939AA35E1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0881DC3-8479-437D-850B-560371EAF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ED44C9F-09F8-4CA8-8420-D27E5610B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DE079E-DB8C-441A-A9DC-2146F5167865}" type="slidenum">
              <a:rPr lang="en-US" altLang="cs-CZ"/>
              <a:pPr/>
              <a:t>22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6F1710F4-F92F-4B12-9986-F26732E9F5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9B3C42D4-1EC5-47C9-BE20-275FE6BD2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B1E03E09-66C8-4C75-AD43-088E83ACC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580A95-1414-40EC-9BEB-541A3CA12BE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FB0A9C96-7CD9-4D7A-9A48-A2895C4F2C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42FB7A7D-B17D-4BCA-929D-A9E69949AC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FF6077C7-D051-4F83-825D-7AA9427A8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A34CBF-4630-442B-A50F-39367811096D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AC3FB77-5573-4734-A397-E59CAA92BD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BB386B2-02BA-49B2-960F-73A6B82C39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8EAA7B3-9D9E-4D88-B75F-F8751C00CB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56ECAB1-36DF-41EA-8590-105042D82E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9EA155D-5C0D-45EF-852F-372BB8186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5CCD1BE-7E07-43D8-9A0C-75F7366631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FE116AC-F4F3-480B-A482-151A8D235D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EA778F8-680D-45F2-8F28-DEF0727396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7674124-B7C2-49B2-9DAD-805BEB6381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2409E65-BF3F-4146-97E9-996CD5641A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CF90-F0FB-4FE5-BB89-658579C5BEEB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0E33DC7-0CA7-4888-A3FA-CA4743886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FAA87AC-4EDA-4039-B279-B9E9F2957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B8C4B-A3A1-458A-A70D-9FBDE8D3C6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7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D9F243-F617-4D92-B585-8C7182D79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A12B-B7BB-4DC2-B826-51C8D43D1BB9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03B43A-40D9-426D-8A0A-EE4442B657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A7D4-D3AA-4E79-A071-A0B7A5F0B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598D487-3834-4F5A-8E6A-8F6E815B596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6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270709-1163-40F0-BAB6-469A9711A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9A769-8F0A-484E-8015-62422BFE5C11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BAC096-7631-4546-9872-F6FB7ACB71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EAC7-1C1C-40B5-883F-B02B4EA270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FCA478D-7CEE-46BE-A651-F93FBDB812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40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CAAF9D-E743-4CAE-9B21-25638BA8A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8588-E587-4E6A-A413-9172F16A9B42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A8AD36-F3EA-486B-9671-A73A46940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733D-B6D7-49A1-9235-AA6D0589E3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99B1377-FAE6-4ED2-9A79-85AB997BAA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9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701BE-18DE-4C44-BEE3-CEEA90AD2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F445-ACFF-40EC-A3C7-65828455E2D7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21AFD8-0BCC-4AE3-9755-BFE2849C1E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2A84-30F2-4C18-86D2-D9E6C45664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9C7777-BC07-4030-99F1-4C7F20BC2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206573-6E85-42AA-8B5C-79D8609DA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CFA0-6CB3-4AD7-9D23-FF373D23C318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FC5410-6EB1-4BED-88E4-5503DB29FF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FE06-45A4-4C75-8826-36747CE8BE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CDB8F3B-CEED-4009-BBD1-BBF12BF0EA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FDDF37-EF38-4146-97ED-9F1FAA10B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81E8-D13E-45C7-8CE8-683287596D28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35C350-8412-4C7E-A2D4-9E061450A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E664-9C29-4CBF-ADC1-AF794F5827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55B5414-C867-46E3-8C63-1CD98186598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4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ADCB1B-C6EF-4108-8C40-B9FA3616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551-6AA6-4808-BFB6-82842825BE54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E3C821-0E1A-4081-B148-2F280700F8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4A21-CC8E-4AB3-B443-DE2F797B77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4902768-E1F5-4683-A266-4A51A34266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D22CE-07CC-48BF-BE9F-E35464C0C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EEF8-B98A-499B-B440-1B640EF656A8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3B369-5F3B-44EF-99D9-F11CDD1271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B66B-AE1A-40A7-8F40-183B6C29CC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62DD21B-F952-46C3-BC87-BD27656F92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2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6EE1BC9-6BE6-4A56-88FE-B75E8D1B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CE28-04FA-4AEA-ABD9-B8D5902E1223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B3CC0D-04CB-4099-B3DA-85DEDB75E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A835-A4A1-4906-80A2-BE965A8269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D4CDEB8-4A9D-44D5-A694-491B560790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7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5DEA0BF-8C77-4925-9645-97CC02D86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9437-C5BA-4CC6-88C2-E350BA0DB4A7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06045E-1D6E-402A-A452-2F64993D1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5421-F915-466E-A2CD-B48F612B46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D4F9552-E716-481D-BF61-2C8BC386A91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31D03C-36C6-4544-A0AC-F0BE254C6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9F8D-6D57-4C52-A045-DED2F81B6737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0E27F4-2CAB-44A5-A351-E4186F5552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3975-FCE9-4756-A48F-E4D5A8F83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4433744-1CAE-4957-9BC9-58C0994B4D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1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C83EA41-7EFD-465F-A6F1-92884462D4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3B4D98-260C-489D-A13A-507DE1351001}" type="datetimeFigureOut">
              <a:rPr lang="cs-CZ"/>
              <a:pPr>
                <a:defRPr/>
              </a:pPr>
              <a:t>08.03.2021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CA50E22-AF0B-4AC2-B1F2-0134B6C17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A1C8CF-C586-4E90-84E5-AEA0BA9A75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2A10AB6-2C18-457C-BE1C-6F14756588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7A84538E-1AF1-4BF4-8B88-9CE6C74451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7939B024-F5AD-4C0F-83AA-56E2D01B96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7188353F-0D45-41B4-AE50-925FA98D0B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4BD62CAA-8DF8-4619-8B18-81EA98F44C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B089D5D-1228-415E-A3C1-CB645453E8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51359E55-F806-45AB-BB28-BD071A6FC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99BF6BC5-6A94-40BC-87C1-2F117E996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C216BD3-FF56-4B2F-9DB4-8E30934910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C7A001A5-64D5-4527-A02A-EC2A0F302E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168E0B8C-405D-41D4-B8B0-4AE0DFBB6A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66CF0CD5-4139-4AB3-BBD5-52820B4F9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8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vggf9hPwt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11K6y6sjSc" TargetMode="External"/><Relationship Id="rId4" Type="http://schemas.openxmlformats.org/officeDocument/2006/relationships/hyperlink" Target="https://www.youtube.com/watch?v=72BSZupb-1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08CC039-A686-4047-89CA-C7EBB59757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vojsk IX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C9A4007-4822-4638-8C18-A5397FFCB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/>
              <a:t>TRÉNINK SÍLY - 2</a:t>
            </a: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578ED9E7-5998-4BE6-8A16-9E578B14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FFFF"/>
                </a:solidFill>
                <a:latin typeface="Arial" panose="020B0604020202020204" pitchFamily="34" charset="0"/>
              </a:rPr>
              <a:t>pplk. PhDr. Michal Vágner, Ph.D.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4421A81F-C721-4375-9C37-F2C6832F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38667" r="53372" b="22459"/>
          <a:stretch>
            <a:fillRect/>
          </a:stretch>
        </p:blipFill>
        <p:spPr bwMode="auto">
          <a:xfrm>
            <a:off x="755650" y="3284538"/>
            <a:ext cx="460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27">
            <a:extLst>
              <a:ext uri="{FF2B5EF4-FFF2-40B4-BE49-F238E27FC236}">
                <a16:creationId xmlns:a16="http://schemas.microsoft.com/office/drawing/2014/main" id="{1C7A9B0C-E764-4219-B7CB-B8AE7D3E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74938"/>
            <a:ext cx="45291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>
            <a:extLst>
              <a:ext uri="{FF2B5EF4-FFF2-40B4-BE49-F238E27FC236}">
                <a16:creationId xmlns:a16="http://schemas.microsoft.com/office/drawing/2014/main" id="{BEEC4B72-D56A-4E29-8617-848D9D267ECA}"/>
              </a:ext>
            </a:extLst>
          </p:cNvPr>
          <p:cNvSpPr/>
          <p:nvPr/>
        </p:nvSpPr>
        <p:spPr>
          <a:xfrm rot="2776115">
            <a:off x="166069" y="3653567"/>
            <a:ext cx="1875909" cy="484632"/>
          </a:xfrm>
          <a:prstGeom prst="rightArrow">
            <a:avLst/>
          </a:prstGeom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9FCA2A-E0CB-4024-BBA2-3D902FFC3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924800" cy="652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200" dirty="0"/>
              <a:t>Výběr cviku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FC656DB-E228-414C-B5C6-82F38F1846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763838"/>
            <a:ext cx="7924800" cy="3833812"/>
          </a:xfr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„Izolované“ cviky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Komplexní cviky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Agonistické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Antagonistické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S oporou / bez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S proměnlivým odporem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Unilaterální / bilaterální</a:t>
            </a:r>
            <a:endParaRPr lang="cs-CZ" altLang="en-US" dirty="0"/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037DBC89-295F-410F-8E5F-3226E185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008063"/>
            <a:ext cx="6224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 – Primární – zátěž hlavních svalů – „Prime movers“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 – Cviky pomocné – pomocných svalů – „Support movers“</a:t>
            </a: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1519CB25-1159-4D1D-95D1-F5CAB078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162050"/>
            <a:ext cx="185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DLE VÝZNAMU</a:t>
            </a: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B242009A-93B9-4C27-83CB-8C919B02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951038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DLE KMPLEXNOSTI</a:t>
            </a:r>
          </a:p>
        </p:txBody>
      </p:sp>
      <p:sp>
        <p:nvSpPr>
          <p:cNvPr id="16391" name="TextBox 6">
            <a:extLst>
              <a:ext uri="{FF2B5EF4-FFF2-40B4-BE49-F238E27FC236}">
                <a16:creationId xmlns:a16="http://schemas.microsoft.com/office/drawing/2014/main" id="{E08C07AD-A309-43ED-AD8B-A108BC3BB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812925"/>
            <a:ext cx="649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 – Strukturální (multikloubní) – dřep, přemístění, nadhoz, trh)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 – Jednokloubní –  bicepsový zdvih, francouzský tlak)</a:t>
            </a:r>
          </a:p>
        </p:txBody>
      </p:sp>
      <p:pic>
        <p:nvPicPr>
          <p:cNvPr id="16392" name="Picture 4" descr="C:\Users\Michal\Pictures\stažený soubor (4).jpg">
            <a:extLst>
              <a:ext uri="{FF2B5EF4-FFF2-40B4-BE49-F238E27FC236}">
                <a16:creationId xmlns:a16="http://schemas.microsoft.com/office/drawing/2014/main" id="{A75134BA-B5DF-49F2-BC4A-4A600842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38211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C:\Users\Michal\Pictures\images (14).jpg">
            <a:extLst>
              <a:ext uri="{FF2B5EF4-FFF2-40B4-BE49-F238E27FC236}">
                <a16:creationId xmlns:a16="http://schemas.microsoft.com/office/drawing/2014/main" id="{CF52DFB2-0BCD-4FE4-B06F-903E5B6C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547938"/>
            <a:ext cx="33321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3C3CF-597E-44B5-AAD5-E74A04D0C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14313"/>
            <a:ext cx="641032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200" dirty="0"/>
              <a:t>cvičení v různých podmínkách</a:t>
            </a:r>
            <a:br>
              <a:rPr lang="cs-CZ" altLang="en-US" sz="3200" dirty="0"/>
            </a:br>
            <a:r>
              <a:rPr lang="cs-CZ" altLang="en-US" sz="3200" dirty="0"/>
              <a:t>(1D, 2D, 3D pohyb), pořadí cviku</a:t>
            </a:r>
          </a:p>
        </p:txBody>
      </p:sp>
      <p:pic>
        <p:nvPicPr>
          <p:cNvPr id="18435" name="Obrázek 81">
            <a:extLst>
              <a:ext uri="{FF2B5EF4-FFF2-40B4-BE49-F238E27FC236}">
                <a16:creationId xmlns:a16="http://schemas.microsoft.com/office/drawing/2014/main" id="{DA6B1015-7486-4BC5-BBDC-ADD981D3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500563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0">
            <a:extLst>
              <a:ext uri="{FF2B5EF4-FFF2-40B4-BE49-F238E27FC236}">
                <a16:creationId xmlns:a16="http://schemas.microsoft.com/office/drawing/2014/main" id="{B725A3B3-E57B-4FBD-9C96-8FAEAEC55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4500563" cy="271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Kontraindikované cviky u hypertenze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Cviky s hlavou dolů 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Bench press hlavou dolů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Leh sed s náklonem dolů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Hyperextenze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Pullower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160">
            <a:extLst>
              <a:ext uri="{FF2B5EF4-FFF2-40B4-BE49-F238E27FC236}">
                <a16:creationId xmlns:a16="http://schemas.microsoft.com/office/drawing/2014/main" id="{0A3F5D49-69E6-4704-82C0-A1770E08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860800"/>
            <a:ext cx="4643437" cy="2714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Cviky s možnou „nepřiměřenou“ intenzitou: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Leg press (bilaterální)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Dřep s tyčí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Hacken Dřep na stroji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Mrtvý tah</a:t>
            </a:r>
          </a:p>
        </p:txBody>
      </p:sp>
      <p:sp>
        <p:nvSpPr>
          <p:cNvPr id="7" name="Rectangle 160">
            <a:extLst>
              <a:ext uri="{FF2B5EF4-FFF2-40B4-BE49-F238E27FC236}">
                <a16:creationId xmlns:a16="http://schemas.microsoft.com/office/drawing/2014/main" id="{3584E084-3FD0-4A81-9E7C-F3CBA45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357313"/>
            <a:ext cx="4643437" cy="2503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Návaznost svalových partií: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Adduktory – flexory kyčle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Rotátory – stabilizátory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Hamstring – lýtko – horní část zad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Flexory kolene - Hýžďové svaly – spodek zad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Lýtko – adduktory – šikmé břišní svaly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Hluboká funkční linie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latin typeface="Arial" panose="020B0604020202020204" pitchFamily="34" charset="0"/>
              </a:rPr>
              <a:t>Přední a zadní linie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69F128D-DBC9-4CAF-A00D-73D418AC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Petr, M., &amp; Šťastný, P. Funkční silový trénink, 1. vyd. Praha: Univerzita Karlova, 2012. 214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92667-DE7F-4F88-AAA0-14E088B6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925" y="-531813"/>
            <a:ext cx="4373563" cy="1508126"/>
          </a:xfrm>
        </p:spPr>
        <p:txBody>
          <a:bodyPr/>
          <a:lstStyle/>
          <a:p>
            <a:pPr>
              <a:defRPr/>
            </a:pPr>
            <a:r>
              <a:rPr lang="cs-CZ" dirty="0"/>
              <a:t>svalové řetězce</a:t>
            </a:r>
          </a:p>
        </p:txBody>
      </p:sp>
      <p:pic>
        <p:nvPicPr>
          <p:cNvPr id="20483" name="Obrázek 7">
            <a:extLst>
              <a:ext uri="{FF2B5EF4-FFF2-40B4-BE49-F238E27FC236}">
                <a16:creationId xmlns:a16="http://schemas.microsoft.com/office/drawing/2014/main" id="{66D88033-048B-4DE4-8649-720B1F81A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50963"/>
            <a:ext cx="3427413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8">
            <a:extLst>
              <a:ext uri="{FF2B5EF4-FFF2-40B4-BE49-F238E27FC236}">
                <a16:creationId xmlns:a16="http://schemas.microsoft.com/office/drawing/2014/main" id="{E8953BEB-951F-4AD6-803A-024D4622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619500"/>
            <a:ext cx="33305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9">
            <a:extLst>
              <a:ext uri="{FF2B5EF4-FFF2-40B4-BE49-F238E27FC236}">
                <a16:creationId xmlns:a16="http://schemas.microsoft.com/office/drawing/2014/main" id="{481502FE-FB3C-4130-B884-067848755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38138"/>
            <a:ext cx="17367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ek 11">
            <a:extLst>
              <a:ext uri="{FF2B5EF4-FFF2-40B4-BE49-F238E27FC236}">
                <a16:creationId xmlns:a16="http://schemas.microsoft.com/office/drawing/2014/main" id="{4C563050-E74C-44E6-AD86-4B5B1F38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681538"/>
            <a:ext cx="23320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ovéPole 2">
            <a:extLst>
              <a:ext uri="{FF2B5EF4-FFF2-40B4-BE49-F238E27FC236}">
                <a16:creationId xmlns:a16="http://schemas.microsoft.com/office/drawing/2014/main" id="{81351913-7078-4BEA-B62C-5F5F1A22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488113"/>
            <a:ext cx="450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Zdroj: http//:www.neurokinetictherapy.com </a:t>
            </a:r>
            <a:r>
              <a:rPr lang="en-US" altLang="cs-CZ" sz="1400">
                <a:latin typeface="Arial" panose="020B0604020202020204" pitchFamily="34" charset="0"/>
              </a:rPr>
              <a:t>[</a:t>
            </a:r>
            <a:r>
              <a:rPr lang="cs-CZ" altLang="cs-CZ" sz="1400">
                <a:latin typeface="Arial" panose="020B0604020202020204" pitchFamily="34" charset="0"/>
              </a:rPr>
              <a:t>24.10.2017</a:t>
            </a:r>
            <a:r>
              <a:rPr lang="en-US" altLang="cs-CZ" sz="1400">
                <a:latin typeface="Arial" panose="020B0604020202020204" pitchFamily="34" charset="0"/>
              </a:rPr>
              <a:t>]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20488" name="Obrázek 3">
            <a:extLst>
              <a:ext uri="{FF2B5EF4-FFF2-40B4-BE49-F238E27FC236}">
                <a16:creationId xmlns:a16="http://schemas.microsoft.com/office/drawing/2014/main" id="{35F6A2DB-9A2E-478E-9FE5-02C817300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354138"/>
            <a:ext cx="17335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4E39-0DE8-410B-8983-E8D51E90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Dolní končetiny – přední strana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BF2C-C8D8-4162-9F38-6BD5EC2A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78155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Efekt radiace – hypertrofie svalu na základě rekrutace MJ ve velkých svalových skupinách</a:t>
            </a:r>
          </a:p>
          <a:p>
            <a:pPr>
              <a:defRPr/>
            </a:pPr>
            <a:r>
              <a:rPr lang="cs-CZ" sz="2000" dirty="0"/>
              <a:t>Vysoká koordinační a energetická náročnost</a:t>
            </a:r>
          </a:p>
          <a:p>
            <a:pPr>
              <a:defRPr/>
            </a:pPr>
            <a:r>
              <a:rPr lang="cs-CZ" sz="2000" dirty="0"/>
              <a:t>Nutnost unilaterálních cviků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m. biceps </a:t>
            </a:r>
            <a:r>
              <a:rPr lang="cs-CZ" sz="2000" err="1"/>
              <a:t>femoris</a:t>
            </a:r>
            <a:r>
              <a:rPr lang="cs-CZ" sz="2000" dirty="0"/>
              <a:t> – </a:t>
            </a:r>
            <a:r>
              <a:rPr lang="cs-CZ" sz="2000" err="1"/>
              <a:t>biartikulární</a:t>
            </a:r>
            <a:r>
              <a:rPr lang="cs-CZ" sz="2000" dirty="0"/>
              <a:t> – ovlivnění pohybu v kyčelním i kolenním kloubu (současná náchylnost k oslabení tak ke zkrácení – hacken dřep x split dřep)</a:t>
            </a:r>
          </a:p>
          <a:p>
            <a:pPr>
              <a:defRPr/>
            </a:pPr>
            <a:r>
              <a:rPr lang="cs-CZ" sz="2000"/>
              <a:t> m. vastus lateralis – při chůzi po schodech jeho kontrakce předchází před </a:t>
            </a:r>
            <a:r>
              <a:rPr lang="cs-CZ" sz="2000" dirty="0"/>
              <a:t>laterální částí (nutnost hlídání extenze a flexe při cviku, paradox nepředbíhání kolene špičku nohy)</a:t>
            </a:r>
          </a:p>
          <a:p>
            <a:pPr>
              <a:defRPr/>
            </a:pPr>
            <a:r>
              <a:rPr lang="cs-CZ" sz="2000"/>
              <a:t>m. vastus medialis – antagoniostická k mediální hlavě, vtočené špičky)</a:t>
            </a:r>
          </a:p>
          <a:p>
            <a:pPr>
              <a:defRPr/>
            </a:pPr>
            <a:r>
              <a:rPr lang="cs-CZ" sz="2000" dirty="0"/>
              <a:t>Využití strojů - preaktivace, předvyčerpání, lokalizace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A679-07DA-4C7F-8305-596627D9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652463"/>
          </a:xfrm>
        </p:spPr>
        <p:txBody>
          <a:bodyPr/>
          <a:lstStyle/>
          <a:p>
            <a:pPr>
              <a:defRPr/>
            </a:pPr>
            <a:r>
              <a:rPr lang="cs-CZ" dirty="0"/>
              <a:t>Hýžďové svaly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05D6-537B-4ADB-AE32-2725ACE2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28" y="3866076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Začátečníci – posílení antagoniostické rovnováhy v kyčli</a:t>
            </a:r>
          </a:p>
          <a:p>
            <a:pPr>
              <a:defRPr/>
            </a:pPr>
            <a:r>
              <a:rPr lang="cs-CZ" sz="1800" dirty="0"/>
              <a:t>Střední sval ochabuje v abdukci – stranová stabilita pánve – vyšší počty opakování 15x</a:t>
            </a:r>
          </a:p>
          <a:p>
            <a:pPr>
              <a:defRPr/>
            </a:pPr>
            <a:r>
              <a:rPr lang="cs-CZ" sz="1800" dirty="0"/>
              <a:t>Velký sval – primární hybač při vzpřímení x zabraňuje nadměrnému předklonu x stabilizační funkce při extenze v dřepu – kombinace s hamstringy, kvadricepsy, vzpřimovači páteře</a:t>
            </a:r>
          </a:p>
          <a:p>
            <a:pPr>
              <a:defRPr/>
            </a:pPr>
            <a:r>
              <a:rPr lang="cs-CZ" sz="1800" dirty="0"/>
              <a:t>Nutnost: zapojení odlišné svalové křivky, provádění unilaterálních cviků, kombinace s m. piriformis a s rotátory kyčlí, kombinace s adduktory a abduktory v jednom unilaterálním cviku se zapojením rotace špiček chodidel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4B0120-099B-4E01-8DCA-8B4CBDA8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19914"/>
              </p:ext>
            </p:extLst>
          </p:nvPr>
        </p:nvGraphicFramePr>
        <p:xfrm>
          <a:off x="539750" y="1268413"/>
          <a:ext cx="8208963" cy="256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Předklon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Vzpřímení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Unožení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Snožení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Vnitřní rot.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Vnější rot.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Velký 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Horní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Dolní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Zadní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Zadní vlákna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ichal\Pictures\Hamstring-Group-posterior-view.jpg">
            <a:extLst>
              <a:ext uri="{FF2B5EF4-FFF2-40B4-BE49-F238E27FC236}">
                <a16:creationId xmlns:a16="http://schemas.microsoft.com/office/drawing/2014/main" id="{2F1C5CA2-06ED-4E40-8B64-7DC12709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903605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CCCDF-F218-4573-B7E2-D4DDB9DC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Hamstring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0A50-9F86-4E6E-A123-6CC08AE7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2665413"/>
          </a:xfrm>
        </p:spPr>
        <p:txBody>
          <a:bodyPr/>
          <a:lstStyle/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Lombardův paradox </a:t>
            </a:r>
            <a:r>
              <a:rPr lang="cs-CZ" sz="1800" dirty="0"/>
              <a:t>– flexory kolene při vzpřímení kolene spolupracují i na extenzi</a:t>
            </a:r>
          </a:p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m. semitendinosus a semimebranosus </a:t>
            </a:r>
            <a:r>
              <a:rPr lang="cs-CZ" sz="1800" dirty="0">
                <a:solidFill>
                  <a:srgbClr val="FFFF00"/>
                </a:solidFill>
              </a:rPr>
              <a:t>   </a:t>
            </a:r>
            <a:r>
              <a:rPr lang="cs-CZ" sz="1800" dirty="0"/>
              <a:t>oba vykonávají flexi i extenzi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dirty="0"/>
              <a:t>				         účastní se i při vnitřní rotaci kolene (vtočení špičky)</a:t>
            </a:r>
            <a:endParaRPr lang="cs-CZ" sz="1800" b="1" dirty="0"/>
          </a:p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m. biceps femoris </a:t>
            </a:r>
            <a:r>
              <a:rPr lang="cs-CZ" sz="1800" dirty="0">
                <a:solidFill>
                  <a:srgbClr val="FFFF00"/>
                </a:solidFill>
              </a:rPr>
              <a:t>   </a:t>
            </a:r>
            <a:r>
              <a:rPr lang="cs-CZ" sz="1800" dirty="0"/>
              <a:t>dlouhá hlava – v součinností s flexí kolene a extenzí v kyčli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1800" dirty="0"/>
              <a:t>       krátká hlava – pouze flexe v koleni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1800" dirty="0"/>
              <a:t>       účastní se při vnější rotaci kolene (vytočení špičky při cvičení)</a:t>
            </a:r>
          </a:p>
          <a:p>
            <a:pPr marL="1828800" lvl="4" indent="0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23557" name="TextBox 3">
            <a:extLst>
              <a:ext uri="{FF2B5EF4-FFF2-40B4-BE49-F238E27FC236}">
                <a16:creationId xmlns:a16="http://schemas.microsoft.com/office/drawing/2014/main" id="{F1E2B6FD-A2D5-4EAE-A2F9-6AB72136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21050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0B7A83CD-4315-4D6B-A6B8-27086D09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4563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29AAE96C-4EE9-464B-8E2F-D8EEC803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Wolters Kluwer Health / Lippincot Williams and Wilkins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0502-E140-4523-9EF7-825A7150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Lýtka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6F64-52AE-4243-A034-3735F282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2665413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Bilaterální deficit </a:t>
            </a:r>
            <a:r>
              <a:rPr lang="cs-CZ" sz="2000" dirty="0"/>
              <a:t>– při provádění cviku na obou nohou dochází k bilatrálnímu deficitu</a:t>
            </a:r>
          </a:p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m. soleus – </a:t>
            </a:r>
            <a:r>
              <a:rPr lang="cs-CZ" sz="2000" dirty="0"/>
              <a:t>pomalé svalové vlákna, ve flexi (počet opakování 20 - 25x)</a:t>
            </a:r>
          </a:p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m. gastrocnemius – </a:t>
            </a:r>
            <a:r>
              <a:rPr lang="cs-CZ" sz="2000" dirty="0"/>
              <a:t>rychlé svalové vlákna, v extenzi (počet opakování 10 - 15x)</a:t>
            </a:r>
            <a:endParaRPr lang="cs-CZ" sz="1800" dirty="0"/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A5C7553C-B073-49C6-BE0B-14BD675F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21050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70447562-DFF4-430F-9BFC-A8A82993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4563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pic>
        <p:nvPicPr>
          <p:cNvPr id="24582" name="Picture 2" descr="C:\Users\Michal\Pictures\lytka-anatomie.png">
            <a:extLst>
              <a:ext uri="{FF2B5EF4-FFF2-40B4-BE49-F238E27FC236}">
                <a16:creationId xmlns:a16="http://schemas.microsoft.com/office/drawing/2014/main" id="{66CABDD6-76E6-495B-A721-E764CB57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8938"/>
            <a:ext cx="8928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>
            <a:extLst>
              <a:ext uri="{FF2B5EF4-FFF2-40B4-BE49-F238E27FC236}">
                <a16:creationId xmlns:a16="http://schemas.microsoft.com/office/drawing/2014/main" id="{D7B7D500-DBF1-4CCB-B86D-15C957B0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Wolters Kluwer Health / Lippincot Williams and Wilkins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9835-CC2D-4064-8026-1143C0C8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7924800" cy="579438"/>
          </a:xfrm>
        </p:spPr>
        <p:txBody>
          <a:bodyPr/>
          <a:lstStyle/>
          <a:p>
            <a:pPr>
              <a:defRPr/>
            </a:pPr>
            <a:r>
              <a:rPr lang="cs-CZ" dirty="0"/>
              <a:t>ZÁDA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4290-E866-4B28-87C1-600585D8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7924800" cy="5543550"/>
          </a:xfrm>
        </p:spPr>
        <p:txBody>
          <a:bodyPr/>
          <a:lstStyle/>
          <a:p>
            <a:pPr>
              <a:defRPr/>
            </a:pPr>
            <a:r>
              <a:rPr lang="cs-CZ" dirty="0"/>
              <a:t>Klíčová role v tréninku dolních končetin – kombinace tréninku extenzorů zad s hamstringy a hýžďovými svaly 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Přítahy horních končetin x extenze trupu / komplexní x unilaterální cviky</a:t>
            </a:r>
          </a:p>
          <a:p>
            <a:pPr>
              <a:defRPr/>
            </a:pPr>
            <a:r>
              <a:rPr lang="cs-CZ" dirty="0"/>
              <a:t>Při zvedání zátěže se podílí i svaly lopatek a pletence ramenního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Extenze trupu provádět ve spolupráci s rotátory jako funkční výsledek pohybu</a:t>
            </a:r>
          </a:p>
          <a:p>
            <a:pPr>
              <a:defRPr/>
            </a:pPr>
            <a:r>
              <a:rPr lang="cs-CZ" dirty="0"/>
              <a:t>Bederní vzpřimovače se zapojují do pohybu při dysbalancích svalů v kyčlích</a:t>
            </a:r>
          </a:p>
          <a:p>
            <a:pPr>
              <a:defRPr/>
            </a:pPr>
            <a:r>
              <a:rPr lang="cs-CZ" dirty="0"/>
              <a:t>Důraz na nízkou zátěž pro dodržení techniky, vyšší počty opakování a posilování v celém rozsahu délky</a:t>
            </a:r>
          </a:p>
          <a:p>
            <a:pPr>
              <a:defRPr/>
            </a:pPr>
            <a:r>
              <a:rPr lang="cs-CZ" dirty="0"/>
              <a:t>Vhodnost zapojení: síla úchopu v různém postavení rukou x záda x hýžďové svaly - v jednom cviku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Vhodnost zařazování ANTAGONISTICKÉHO tréninku s unilaterálním cviky</a:t>
            </a:r>
          </a:p>
          <a:p>
            <a:pPr>
              <a:defRPr/>
            </a:pPr>
            <a:r>
              <a:rPr lang="cs-CZ" dirty="0"/>
              <a:t>- Tlak jednou rukou x přítahy jednou rukou</a:t>
            </a:r>
          </a:p>
          <a:p>
            <a:pPr>
              <a:defRPr/>
            </a:pPr>
            <a:r>
              <a:rPr lang="cs-CZ" dirty="0"/>
              <a:t>- Rozpažování jednourukou x zapažování nebo přítahy kladky jednou rukou</a:t>
            </a:r>
          </a:p>
          <a:p>
            <a:pPr>
              <a:defRPr/>
            </a:pPr>
            <a:r>
              <a:rPr lang="cs-CZ" dirty="0"/>
              <a:t>- stahování kladky dolů – military press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4036A1B-12C0-4EAA-815F-337D4D3D3B38}"/>
              </a:ext>
            </a:extLst>
          </p:cNvPr>
          <p:cNvSpPr/>
          <p:nvPr/>
        </p:nvSpPr>
        <p:spPr>
          <a:xfrm>
            <a:off x="209650" y="4084982"/>
            <a:ext cx="4002310" cy="12324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0D6487-EC4D-47B9-BDFB-D330C08469EE}"/>
              </a:ext>
            </a:extLst>
          </p:cNvPr>
          <p:cNvSpPr/>
          <p:nvPr/>
        </p:nvSpPr>
        <p:spPr>
          <a:xfrm>
            <a:off x="209650" y="1666093"/>
            <a:ext cx="4002310" cy="1897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066BB0-2C8B-45FC-9DA9-D75C7156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6250"/>
            <a:ext cx="6238875" cy="685800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ANTAGONISTICKý</a:t>
            </a:r>
            <a:r>
              <a:rPr lang="cs-CZ" dirty="0"/>
              <a:t> princip tréninku</a:t>
            </a:r>
          </a:p>
        </p:txBody>
      </p:sp>
      <p:sp>
        <p:nvSpPr>
          <p:cNvPr id="26633" name="TextovéPole 2">
            <a:extLst>
              <a:ext uri="{FF2B5EF4-FFF2-40B4-BE49-F238E27FC236}">
                <a16:creationId xmlns:a16="http://schemas.microsoft.com/office/drawing/2014/main" id="{84EDAC72-649C-4CC3-8626-2282E194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089150"/>
            <a:ext cx="3821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AGONISTA – aktivní sval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ANTAGONISTA – pasivní sval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SYNERGISTA – pomocný sval</a:t>
            </a:r>
          </a:p>
        </p:txBody>
      </p:sp>
      <p:pic>
        <p:nvPicPr>
          <p:cNvPr id="26634" name="Obrázek 3">
            <a:extLst>
              <a:ext uri="{FF2B5EF4-FFF2-40B4-BE49-F238E27FC236}">
                <a16:creationId xmlns:a16="http://schemas.microsoft.com/office/drawing/2014/main" id="{5371AD82-3BE0-4E7F-9051-E9A62C69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66875"/>
            <a:ext cx="43291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ovéPole 4">
            <a:extLst>
              <a:ext uri="{FF2B5EF4-FFF2-40B4-BE49-F238E27FC236}">
                <a16:creationId xmlns:a16="http://schemas.microsoft.com/office/drawing/2014/main" id="{0194C0AB-F6F8-49A3-9C30-46CC3701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94200"/>
            <a:ext cx="354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Supersérie – 2 cviky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Dvojité supersérie – 4 cviky</a:t>
            </a:r>
          </a:p>
        </p:txBody>
      </p:sp>
      <p:pic>
        <p:nvPicPr>
          <p:cNvPr id="26636" name="Obrázek 7">
            <a:extLst>
              <a:ext uri="{FF2B5EF4-FFF2-40B4-BE49-F238E27FC236}">
                <a16:creationId xmlns:a16="http://schemas.microsoft.com/office/drawing/2014/main" id="{986B58E6-A1A8-44E5-B0C1-7B4124EF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456238"/>
            <a:ext cx="15049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Obrázek 8">
            <a:extLst>
              <a:ext uri="{FF2B5EF4-FFF2-40B4-BE49-F238E27FC236}">
                <a16:creationId xmlns:a16="http://schemas.microsoft.com/office/drawing/2014/main" id="{D1DC6984-E97B-4084-910F-8A6451EA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456238"/>
            <a:ext cx="14493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>
            <a:extLst>
              <a:ext uri="{FF2B5EF4-FFF2-40B4-BE49-F238E27FC236}">
                <a16:creationId xmlns:a16="http://schemas.microsoft.com/office/drawing/2014/main" id="{108BC8D8-9DC8-42AF-90B3-B34A5CAE207D}"/>
              </a:ext>
            </a:extLst>
          </p:cNvPr>
          <p:cNvSpPr/>
          <p:nvPr/>
        </p:nvSpPr>
        <p:spPr>
          <a:xfrm>
            <a:off x="1636713" y="5853113"/>
            <a:ext cx="536575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39" name="Obrázek 10">
            <a:extLst>
              <a:ext uri="{FF2B5EF4-FFF2-40B4-BE49-F238E27FC236}">
                <a16:creationId xmlns:a16="http://schemas.microsoft.com/office/drawing/2014/main" id="{E835F461-760C-4B25-AE6C-0CE980921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510213"/>
            <a:ext cx="1320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070B4D0C-BB87-4F2B-A394-E4478F79286A}"/>
              </a:ext>
            </a:extLst>
          </p:cNvPr>
          <p:cNvSpPr/>
          <p:nvPr/>
        </p:nvSpPr>
        <p:spPr>
          <a:xfrm>
            <a:off x="6686550" y="5853113"/>
            <a:ext cx="536575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41" name="Obrázek 12">
            <a:extLst>
              <a:ext uri="{FF2B5EF4-FFF2-40B4-BE49-F238E27FC236}">
                <a16:creationId xmlns:a16="http://schemas.microsoft.com/office/drawing/2014/main" id="{E7A29590-87B6-4E35-AD7B-30400FF29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522913"/>
            <a:ext cx="17256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19AB18CA-9793-4C82-B9A2-B332B5560329}"/>
              </a:ext>
            </a:extLst>
          </p:cNvPr>
          <p:cNvSpPr/>
          <p:nvPr/>
        </p:nvSpPr>
        <p:spPr>
          <a:xfrm>
            <a:off x="4111625" y="5880100"/>
            <a:ext cx="922338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B6AA-D2E3-4653-BEAD-AB06EC11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Ramena – EXTERNÍ rotátory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7069-75CF-46B2-9F1B-DD00FDCE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52513"/>
            <a:ext cx="7924800" cy="5689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100" dirty="0"/>
              <a:t>Různé složení vláken – vhodné kombinace více opakování versus více sérií v jednom tréninku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Vhodné předvyčerpání – dvě série cviků za sebou (supersérie)</a:t>
            </a:r>
          </a:p>
          <a:p>
            <a:pPr>
              <a:defRPr/>
            </a:pPr>
            <a:r>
              <a:rPr lang="cs-CZ" sz="2100" dirty="0"/>
              <a:t>Unilaterální vůči bilaterálním – 2:1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Nutnost dodržení spodní fáze cviku (v opačném případě vyšší zapojení např. tricepsu)</a:t>
            </a:r>
          </a:p>
          <a:p>
            <a:pPr>
              <a:defRPr/>
            </a:pPr>
            <a:r>
              <a:rPr lang="cs-CZ" sz="2100" dirty="0"/>
              <a:t>Přední deltový sval stačí cvičit pomocí cviků na hrudník x více se zaměřit na střední a zadní část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Důležitá poloha ruky a lokte (ruka nad loktem znamená vyšší zapojení zádových svalů)</a:t>
            </a:r>
          </a:p>
          <a:p>
            <a:pPr>
              <a:defRPr/>
            </a:pPr>
            <a:r>
              <a:rPr lang="cs-CZ" sz="2100" dirty="0"/>
              <a:t>Zapojit i trapézový sval v rámci svalových řetězců (střední a spodní část trapézu)</a:t>
            </a:r>
          </a:p>
          <a:p>
            <a:pPr>
              <a:defRPr/>
            </a:pPr>
            <a:endParaRPr lang="cs-CZ" sz="2100" dirty="0"/>
          </a:p>
          <a:p>
            <a:pPr>
              <a:defRPr/>
            </a:pPr>
            <a:r>
              <a:rPr lang="cs-CZ" sz="2100" dirty="0"/>
              <a:t>Zařazovat externí rotátory jako preaktivační cviky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Tempo cvičení směřovat k pomalé excentrické fázi, možnost cvičit až 3-4 týdně</a:t>
            </a:r>
          </a:p>
          <a:p>
            <a:pPr>
              <a:defRPr/>
            </a:pPr>
            <a:r>
              <a:rPr lang="cs-CZ" sz="2100" dirty="0"/>
              <a:t>Externí rotátory - cvičení provádět do různých úhlů 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2100" dirty="0"/>
              <a:t>	- do 30 stupňů abdukce – malý oblý sval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2100" dirty="0"/>
              <a:t>	- nad 60 stupňů abdukce – sval podhřebenový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EDB59594-1915-4ACC-AE1E-517BB42CB9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IX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D3B70C3F-72E0-4C63-815C-11242E98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Cíle: </a:t>
            </a:r>
            <a:r>
              <a:rPr lang="cs-CZ" altLang="cs-CZ" sz="2400" dirty="0">
                <a:latin typeface="Arial"/>
                <a:cs typeface="Arial"/>
              </a:rPr>
              <a:t>cíle silového tréninku, motorická jednotka, zátěžové parametry, trénink svalových skupin, rozdělení svalů a jejich zatížení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Průběh: </a:t>
            </a:r>
            <a:r>
              <a:rPr lang="cs-CZ" altLang="cs-CZ" sz="2400" dirty="0">
                <a:latin typeface="Arial"/>
                <a:cs typeface="Arial"/>
              </a:rPr>
              <a:t>proč silový trénink a k jakým změnám dochází, počty opakování v souvislosti se zatížením a CNS, svalové skupiny a rozdělení svalů na </a:t>
            </a:r>
            <a:r>
              <a:rPr lang="cs-CZ" altLang="cs-CZ" sz="2400" dirty="0" err="1">
                <a:latin typeface="Arial"/>
                <a:cs typeface="Arial"/>
              </a:rPr>
              <a:t>fázické</a:t>
            </a:r>
            <a:r>
              <a:rPr lang="cs-CZ" altLang="cs-CZ" sz="2400" dirty="0">
                <a:latin typeface="Arial"/>
                <a:cs typeface="Arial"/>
              </a:rPr>
              <a:t> a posturální, vysvětlení zátěžových parametrů vzhledem k tréninku jednotlivých svalů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Přezkoušení: </a:t>
            </a:r>
            <a:r>
              <a:rPr lang="cs-CZ" altLang="cs-CZ" sz="2400" dirty="0">
                <a:latin typeface="Arial"/>
                <a:cs typeface="Arial"/>
              </a:rPr>
              <a:t>otázky směřující na zátěžové parametry se zaměřením na volbu cviků, svalových řetězců  a jednotlivých svalů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6340-5F4F-49F9-AA8F-65175805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TRUP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9FF23-C420-4756-88BA-FF4AFF88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6021387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zdvihač lopatky (m. levator scapulae)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podlopatkový sval (m. supraspinatus)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 </a:t>
            </a:r>
            <a:r>
              <a:rPr lang="cs-CZ" sz="3800" dirty="0"/>
              <a:t>- horní část trapézového svalu (m. trapezius)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 </a:t>
            </a:r>
            <a:r>
              <a:rPr lang="cs-CZ" sz="3800" dirty="0">
                <a:solidFill>
                  <a:srgbClr val="FFFF00"/>
                </a:solidFill>
              </a:rPr>
              <a:t>- horní vodorovná vlákna širokého svalu zádového (m. latissimus dorsi)</a:t>
            </a:r>
            <a:r>
              <a:rPr lang="cs-CZ" sz="3800" dirty="0"/>
              <a:t> </a:t>
            </a:r>
            <a:r>
              <a:rPr lang="cs-CZ" sz="3800" dirty="0">
                <a:solidFill>
                  <a:srgbClr val="FFFF00"/>
                </a:solidFill>
              </a:rPr>
              <a:t>x 12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spodní vlákna širokého svalu zádového (m. latissimus dorsi) </a:t>
            </a:r>
            <a:r>
              <a:rPr lang="cs-CZ" sz="3800" b="1" dirty="0">
                <a:solidFill>
                  <a:srgbClr val="FFFF00"/>
                </a:solidFill>
              </a:rPr>
              <a:t>x 13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čtyřhranný sval bederní (m. quadratus lumborum) </a:t>
            </a:r>
            <a:r>
              <a:rPr lang="cs-CZ" sz="3800" b="1" dirty="0">
                <a:solidFill>
                  <a:srgbClr val="FFFF00"/>
                </a:solidFill>
              </a:rPr>
              <a:t>x 14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mezilopatkové svaly (rombické svaly a střední a spodní vlákna trapézového svalu)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vzpřimovače páteře - hlavně bederní a šíjové 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vzpřimovače hrudní páteře 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rotátory páteře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přední pilovitý sval (m. serratus anterior)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horní vlákna velkého svalu prsního (m. pectoralis major)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spodní vlákna velkého svalu prsního (m. major pectoralis)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 </a:t>
            </a:r>
            <a:r>
              <a:rPr lang="cs-CZ" sz="3800" dirty="0">
                <a:solidFill>
                  <a:srgbClr val="FFFF00"/>
                </a:solidFill>
              </a:rPr>
              <a:t>- břišní svaly (přímý, šikmý vnější a vnitřní sval břišní)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CF08C-6761-4E99-A59A-17917E55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49275"/>
            <a:ext cx="87137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 Kyčle  a  nohy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FF2A73-21C2-4574-9400-A994466E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25525"/>
            <a:ext cx="8001000" cy="5832475"/>
          </a:xfrm>
        </p:spPr>
        <p:txBody>
          <a:bodyPr>
            <a:normAutofit fontScale="92500"/>
          </a:bodyPr>
          <a:lstStyle/>
          <a:p>
            <a:pPr eaLnBrk="1" fontAlgn="auto" hangingPunct="1">
              <a:buFont typeface="+mj-lt"/>
              <a:buAutoNum type="arabicPeriod"/>
              <a:defRPr/>
            </a:pPr>
            <a:endParaRPr lang="cs-CZ" b="1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hýžďové svaly (m. gluteus maximus/ medius/ minimus)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sval bedrokyčlostehenní (m. illiopsoas major)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napínač stehenní povázky (m. tensor fasciae latae)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vnější rotátory kyčle - sval hruškovitý (m. piriformis)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Hamstring (60 % FT)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přímý sval stehenní (m. rectus femoris)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přitahovače stehna (adduktory)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vnější a vnitřní hlava čtyřhlavého svalu stehenního (m. quadriceps lateralis / medialis) - (52 %  FT, Tesch, 1985)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přední holenní sval (m. tibialis anterior)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lýtkové svaly (gastrocnemius) 60 % FT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dirty="0"/>
              <a:t>P - lýtkové svaly (soleus) 88 % ST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D933E3-29C9-4E5C-94C3-BC7456CF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 horní končetiny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1E6FE-3D14-41B5-89FB-812592CD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25525"/>
            <a:ext cx="8001000" cy="5832475"/>
          </a:xfrm>
        </p:spPr>
        <p:txBody>
          <a:bodyPr/>
          <a:lstStyle/>
          <a:p>
            <a:pPr eaLnBrk="1" fontAlgn="auto" hangingPunct="1">
              <a:buFont typeface="+mj-lt"/>
              <a:buAutoNum type="arabicPeriod"/>
              <a:defRPr/>
            </a:pPr>
            <a:endParaRPr lang="cs-CZ" b="1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zadní část svalu deltového (m. deltoideus)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vnější rotátory paže (podhřebenový sval a malý oblý sval)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/>
              <a:t>P</a:t>
            </a:r>
            <a:r>
              <a:rPr lang="cs-CZ" sz="2400" dirty="0"/>
              <a:t> – střední část deltového svalu (56 %  ST, Tesch, 1985)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trojhlavý sval pažní (m. triceps brachii)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/>
              <a:t>P</a:t>
            </a:r>
            <a:r>
              <a:rPr lang="cs-CZ" sz="2400" dirty="0"/>
              <a:t> - dvojhlavý sval pažní (m. biceps brachii)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62E1A935-B838-477C-8640-2FBF5EDD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5888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Počet 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1AC8C-E322-4553-8776-386C4721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426450" cy="4419600"/>
          </a:xfrm>
        </p:spPr>
        <p:txBody>
          <a:bodyPr>
            <a:no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dirty="0"/>
              <a:t>Přímo určuje efekt cvičení</a:t>
            </a:r>
          </a:p>
          <a:p>
            <a:pPr eaLnBrk="1" fontAlgn="auto" hangingPunct="1">
              <a:buFont typeface="Wingdings" panose="05000000000000000000" pitchFamily="2" charset="2"/>
              <a:buNone/>
              <a:defRPr/>
            </a:pPr>
            <a:r>
              <a:rPr lang="cs-CZ" sz="2800" dirty="0"/>
              <a:t>Nejrychlejší adaptace, specifický pro cvik i rychlost svalových vláken </a:t>
            </a:r>
            <a:r>
              <a:rPr lang="cs-CZ" sz="2000" dirty="0"/>
              <a:t>(stimulace svalu pomocí elektrických signálů již v roce 1780, Galvani; první studie svalových vláken zajíců již  v roce 1873, Ranviere).</a:t>
            </a:r>
          </a:p>
          <a:p>
            <a:pPr eaLnBrk="1" fontAlgn="auto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dirty="0"/>
              <a:t>Opakovací maximum (RM) / prosté RM</a:t>
            </a:r>
          </a:p>
          <a:p>
            <a:pPr eaLnBrk="1" fontAlgn="auto" hangingPunct="1">
              <a:buNone/>
              <a:defRPr/>
            </a:pPr>
            <a:r>
              <a:rPr lang="cs-CZ" sz="2800" dirty="0"/>
              <a:t>1RM test u sportující populace, 5 nebo 10RM test možný u běžné populace</a:t>
            </a:r>
          </a:p>
          <a:p>
            <a:pPr eaLnBrk="1" fontAlgn="auto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FFFF00"/>
                </a:solidFill>
              </a:rPr>
              <a:t>Nejdříve určujeme cvik, poté RM</a:t>
            </a:r>
            <a:r>
              <a:rPr lang="cs-CZ" sz="2400" dirty="0"/>
              <a:t>, poté odvozujeme další parametry, použitá hmotnost je určena jako poslední!!!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855CCA2-3DF9-452D-A8AE-DB82E33A9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534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200"/>
              <a:t>Účinky tréninku dle RM a energetického krytí</a:t>
            </a:r>
            <a:br>
              <a:rPr lang="cs-CZ" altLang="en-US" sz="3200"/>
            </a:br>
            <a:r>
              <a:rPr lang="cs-CZ" altLang="en-US" sz="1600"/>
              <a:t>(účinek odpovídá i pro prostý počet opakování pro – začátečníky)</a:t>
            </a:r>
          </a:p>
        </p:txBody>
      </p:sp>
      <p:graphicFrame>
        <p:nvGraphicFramePr>
          <p:cNvPr id="6303" name="Group 159">
            <a:extLst>
              <a:ext uri="{FF2B5EF4-FFF2-40B4-BE49-F238E27FC236}">
                <a16:creationId xmlns:a16="http://schemas.microsoft.com/office/drawing/2014/main" id="{F4AF5006-9624-42F2-A94A-6F8087AB32B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98720248"/>
              </p:ext>
            </p:extLst>
          </p:nvPr>
        </p:nvGraphicFramePr>
        <p:xfrm>
          <a:off x="374650" y="1295400"/>
          <a:ext cx="6357938" cy="4656138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TUT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Efekt na zatěžované svalstvo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Primární energetický zdroj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1 – 10 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(1-4 opak)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Nejvyšší účinek na maximální sílu, silově rychlostní efekt,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/>
                          <a:cs typeface="Times New Roman"/>
                        </a:rPr>
                        <a:t>Nejvyšší zvýšení krevního tlaku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ATP-CP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11 – 20 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(5-8 opak)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Maximální síla, silově rychlostní efekt, nevýznamná hypertrofie</a:t>
                      </a:r>
                      <a:r>
                        <a:rPr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 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ATP +</a:t>
                      </a:r>
                      <a:r>
                        <a:rPr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 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zvyšující se podíl CP</a:t>
                      </a:r>
                      <a:r>
                        <a:rPr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  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20 – 40 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(8-12 opak)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Hypertrofie spolu s účinkem na maximální sílu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Glykogen/ATP-CP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40 – 70 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15–20 opak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Maximální hypertrofie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Glykogen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Nad 70 s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Silová vytrvalost, nevýznamná hypertrofie</a:t>
                      </a:r>
                      <a:r>
                        <a:rPr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 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Glykogen</a:t>
                      </a:r>
                    </a:p>
                  </a:txBody>
                  <a:tcPr marL="91445" marR="9144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61">
            <a:extLst>
              <a:ext uri="{FF2B5EF4-FFF2-40B4-BE49-F238E27FC236}">
                <a16:creationId xmlns:a16="http://schemas.microsoft.com/office/drawing/2014/main" id="{01DA2660-4AE9-4F10-9CC3-99FB967C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916113"/>
            <a:ext cx="2411412" cy="40338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Snižující se opakování 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 zvýšenou hmotností =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Zvyšující se krevní tlak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↓↑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8 – 20 optimum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>
                <a:latin typeface="Arial" panose="020B0604020202020204" pitchFamily="34" charset="0"/>
              </a:rPr>
              <a:t>↑↓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en-US" sz="16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Zvyšující se opakování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 se stejnou hmotností =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Zvyšující se krevní tlak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>
                <a:latin typeface="Arial" panose="020B0604020202020204" pitchFamily="34" charset="0"/>
              </a:rPr>
              <a:t>(Kelley 2000)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8D3C06-E5FE-4521-923F-BB10C217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6246813"/>
            <a:ext cx="8301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Kelley, G.A. &amp; Kelley, K.S. (2000). Progressive resistance exercise and resting blood pressure: a meta-analysis of randomized controlled trials. Hypertension, 35, 838-843.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scle_Actions">
            <a:extLst>
              <a:ext uri="{FF2B5EF4-FFF2-40B4-BE49-F238E27FC236}">
                <a16:creationId xmlns:a16="http://schemas.microsoft.com/office/drawing/2014/main" id="{3C9C6823-A789-46CD-9679-D764081D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5785" r="54955" b="1439"/>
          <a:stretch>
            <a:fillRect/>
          </a:stretch>
        </p:blipFill>
        <p:spPr bwMode="auto">
          <a:xfrm>
            <a:off x="7704138" y="1401763"/>
            <a:ext cx="668337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Muscle_Actions">
            <a:extLst>
              <a:ext uri="{FF2B5EF4-FFF2-40B4-BE49-F238E27FC236}">
                <a16:creationId xmlns:a16="http://schemas.microsoft.com/office/drawing/2014/main" id="{D1552188-EA18-4E13-A8ED-1FB19711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1" t="13583" r="21977"/>
          <a:stretch>
            <a:fillRect/>
          </a:stretch>
        </p:blipFill>
        <p:spPr bwMode="auto">
          <a:xfrm>
            <a:off x="5464175" y="1385888"/>
            <a:ext cx="73501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07C4540C-AE2D-4394-B46A-670CBD821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44463"/>
            <a:ext cx="8496300" cy="1236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/>
              <a:t>Tempo cvičení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9DBA426-0145-4A54-A7FB-9DF8A2AC5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1604963"/>
            <a:ext cx="5257800" cy="3095625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/>
              <a:t>dle svalových kontrakcí</a:t>
            </a:r>
            <a:endParaRPr lang="cs-CZ" altLang="en-US" b="1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/>
              <a:t>Koncentrická /izotonická/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/>
              <a:t>Excentrická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/>
              <a:t>Izometrická</a:t>
            </a:r>
          </a:p>
        </p:txBody>
      </p:sp>
      <p:pic>
        <p:nvPicPr>
          <p:cNvPr id="12294" name="Picture 6" descr="Muscle_Actions">
            <a:extLst>
              <a:ext uri="{FF2B5EF4-FFF2-40B4-BE49-F238E27FC236}">
                <a16:creationId xmlns:a16="http://schemas.microsoft.com/office/drawing/2014/main" id="{A02D56D9-02EF-46AB-BAAD-A97FA7D1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92"/>
          <a:stretch>
            <a:fillRect/>
          </a:stretch>
        </p:blipFill>
        <p:spPr bwMode="auto">
          <a:xfrm>
            <a:off x="6343650" y="1443038"/>
            <a:ext cx="7350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74A39AA-F6B8-43BE-91B5-8A4AB121A8BA}"/>
              </a:ext>
            </a:extLst>
          </p:cNvPr>
          <p:cNvSpPr txBox="1">
            <a:spLocks noChangeArrowheads="1"/>
          </p:cNvSpPr>
          <p:nvPr/>
        </p:nvSpPr>
        <p:spPr>
          <a:xfrm>
            <a:off x="2528888" y="4703040"/>
            <a:ext cx="5331980" cy="20057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/>
              <a:t>Tempo:  3 1 2 1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E92190C-364E-4F62-AE63-952166515D71}"/>
              </a:ext>
            </a:extLst>
          </p:cNvPr>
          <p:cNvSpPr/>
          <p:nvPr/>
        </p:nvSpPr>
        <p:spPr>
          <a:xfrm>
            <a:off x="5570970" y="5373689"/>
            <a:ext cx="430791" cy="71913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AF958D-D0A9-4043-8D35-2D9EE063B51E}"/>
              </a:ext>
            </a:extLst>
          </p:cNvPr>
          <p:cNvSpPr/>
          <p:nvPr/>
        </p:nvSpPr>
        <p:spPr>
          <a:xfrm>
            <a:off x="6401811" y="5373688"/>
            <a:ext cx="347662" cy="7191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3F6AB12-B2DE-4174-B47D-A9D579D3286C}"/>
              </a:ext>
            </a:extLst>
          </p:cNvPr>
          <p:cNvSpPr/>
          <p:nvPr/>
        </p:nvSpPr>
        <p:spPr>
          <a:xfrm>
            <a:off x="6009410" y="5373689"/>
            <a:ext cx="389226" cy="71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6122029-6B65-4F60-B384-8D3CDA535B65}"/>
              </a:ext>
            </a:extLst>
          </p:cNvPr>
          <p:cNvCxnSpPr/>
          <p:nvPr/>
        </p:nvCxnSpPr>
        <p:spPr>
          <a:xfrm>
            <a:off x="5713413" y="4700588"/>
            <a:ext cx="0" cy="673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81BC251-FC98-4AE9-9A43-A6C52C20CEBD}"/>
              </a:ext>
            </a:extLst>
          </p:cNvPr>
          <p:cNvCxnSpPr/>
          <p:nvPr/>
        </p:nvCxnSpPr>
        <p:spPr>
          <a:xfrm flipH="1">
            <a:off x="6543243" y="4745760"/>
            <a:ext cx="1270432" cy="659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76CBCAA-BA82-41D8-9656-515FBF6B4B20}"/>
              </a:ext>
            </a:extLst>
          </p:cNvPr>
          <p:cNvCxnSpPr>
            <a:stCxn id="12294" idx="2"/>
            <a:endCxn id="10" idx="0"/>
          </p:cNvCxnSpPr>
          <p:nvPr/>
        </p:nvCxnSpPr>
        <p:spPr>
          <a:xfrm flipH="1">
            <a:off x="6204023" y="4756150"/>
            <a:ext cx="507134" cy="617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EBB36A-28A2-4611-A9B6-8451CDD612B6}"/>
              </a:ext>
            </a:extLst>
          </p:cNvPr>
          <p:cNvCxnSpPr>
            <a:cxnSpLocks/>
          </p:cNvCxnSpPr>
          <p:nvPr/>
        </p:nvCxnSpPr>
        <p:spPr>
          <a:xfrm flipV="1">
            <a:off x="3091440" y="2923164"/>
            <a:ext cx="2509116" cy="2033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E16964-FB72-49B5-8165-560207E80F70}"/>
              </a:ext>
            </a:extLst>
          </p:cNvPr>
          <p:cNvCxnSpPr/>
          <p:nvPr/>
        </p:nvCxnSpPr>
        <p:spPr>
          <a:xfrm flipV="1">
            <a:off x="3056660" y="2946400"/>
            <a:ext cx="3570575" cy="669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2B7ABF-2253-426D-84F0-EA918A337D1D}"/>
              </a:ext>
            </a:extLst>
          </p:cNvPr>
          <p:cNvCxnSpPr/>
          <p:nvPr/>
        </p:nvCxnSpPr>
        <p:spPr>
          <a:xfrm>
            <a:off x="3204440" y="2519507"/>
            <a:ext cx="4551652" cy="293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Rectangle 7">
            <a:extLst>
              <a:ext uri="{FF2B5EF4-FFF2-40B4-BE49-F238E27FC236}">
                <a16:creationId xmlns:a16="http://schemas.microsoft.com/office/drawing/2014/main" id="{817165A7-4EB1-4896-833A-FE8CCE3D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6288088"/>
            <a:ext cx="777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4"/>
              </a:rPr>
              <a:t>Zdroj: https://www.youtube.com/watch?v=dvggf9hPwtM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7987216-568A-410C-8C02-20E838B4FDF7}"/>
              </a:ext>
            </a:extLst>
          </p:cNvPr>
          <p:cNvSpPr/>
          <p:nvPr/>
        </p:nvSpPr>
        <p:spPr>
          <a:xfrm>
            <a:off x="6752070" y="5370225"/>
            <a:ext cx="430791" cy="71913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 animBg="1"/>
      <p:bldP spid="10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>
            <a:extLst>
              <a:ext uri="{FF2B5EF4-FFF2-40B4-BE49-F238E27FC236}">
                <a16:creationId xmlns:a16="http://schemas.microsoft.com/office/drawing/2014/main" id="{0C6966A0-E924-4051-8B3D-D2B878D0F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44463"/>
            <a:ext cx="8496300" cy="1236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dirty="0"/>
              <a:t>Tempo cvičení a jeho efekt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E7DB73B6-57DF-4DD5-AC05-A3C8B942B6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038" y="1381125"/>
            <a:ext cx="6870700" cy="3095625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 dirty="0"/>
              <a:t>Dlouhá excentrická fáze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 dirty="0"/>
              <a:t>Rychlá excentrická fáze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 dirty="0"/>
              <a:t>Prodlužování izometrické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 dirty="0"/>
              <a:t>Rychlá koncentrická fáze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b="1" dirty="0"/>
              <a:t>Vyrovnané tempo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D01357-ACC2-47F0-B411-BB4591F934DB}"/>
              </a:ext>
            </a:extLst>
          </p:cNvPr>
          <p:cNvSpPr txBox="1">
            <a:spLocks noChangeArrowheads="1"/>
          </p:cNvSpPr>
          <p:nvPr/>
        </p:nvSpPr>
        <p:spPr>
          <a:xfrm>
            <a:off x="5292725" y="1196975"/>
            <a:ext cx="3527425" cy="9763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Tempo:  3 1 1 0</a:t>
            </a:r>
          </a:p>
        </p:txBody>
      </p:sp>
      <p:sp>
        <p:nvSpPr>
          <p:cNvPr id="40965" name="TextovéPole 4">
            <a:extLst>
              <a:ext uri="{FF2B5EF4-FFF2-40B4-BE49-F238E27FC236}">
                <a16:creationId xmlns:a16="http://schemas.microsoft.com/office/drawing/2014/main" id="{37FFF68E-96FD-43D9-AB52-A4A0AB42F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694238"/>
            <a:ext cx="81073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King, I., Get Buffed: Ian King‘s Guide to Getting Bigger, Stronger and Leaner, 2000, King Sorts</a:t>
            </a:r>
            <a:r>
              <a:rPr lang="cs-CZ" altLang="en-US" sz="1600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Publishing Australia. p. 303.</a:t>
            </a:r>
            <a:endParaRPr lang="cs-CZ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Poliquin, C., The Poliquin Principles: Successful Methods for Strength and Mass Development</a:t>
            </a:r>
            <a:r>
              <a:rPr lang="cs-CZ" altLang="en-US" sz="1600">
                <a:latin typeface="Arial" panose="020B0604020202020204" pitchFamily="34" charset="0"/>
              </a:rPr>
              <a:t> </a:t>
            </a:r>
            <a:r>
              <a:rPr lang="en-GB" altLang="en-US" sz="1600">
                <a:latin typeface="Arial" panose="020B0604020202020204" pitchFamily="34" charset="0"/>
              </a:rPr>
              <a:t>1997, Dayton Publications &amp; Writers Group. p. 152.</a:t>
            </a:r>
            <a:endParaRPr lang="cs-CZ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latin typeface="Arial" panose="020B0604020202020204" pitchFamily="34" charset="0"/>
              </a:rPr>
              <a:t>Pert, M., Šťastný, P., Funkční silový trénink, 2012, Fakulta tělesné výchovy a sportu University Karlovy, p. 212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5EB117-FD14-4872-85F3-45F4B75472AC}"/>
              </a:ext>
            </a:extLst>
          </p:cNvPr>
          <p:cNvSpPr txBox="1">
            <a:spLocks noChangeArrowheads="1"/>
          </p:cNvSpPr>
          <p:nvPr/>
        </p:nvSpPr>
        <p:spPr>
          <a:xfrm>
            <a:off x="5292725" y="1793875"/>
            <a:ext cx="3527425" cy="9763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Tempo:  X 1 2 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BE42D88-D099-4336-8341-712BC2B0AA12}"/>
              </a:ext>
            </a:extLst>
          </p:cNvPr>
          <p:cNvSpPr txBox="1">
            <a:spLocks noChangeArrowheads="1"/>
          </p:cNvSpPr>
          <p:nvPr/>
        </p:nvSpPr>
        <p:spPr>
          <a:xfrm>
            <a:off x="5292725" y="2357438"/>
            <a:ext cx="3527425" cy="9763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Tempo:  1 3 1 0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4E1CFEF-4DFA-4002-A375-9432CF22B952}"/>
              </a:ext>
            </a:extLst>
          </p:cNvPr>
          <p:cNvSpPr txBox="1">
            <a:spLocks noChangeArrowheads="1"/>
          </p:cNvSpPr>
          <p:nvPr/>
        </p:nvSpPr>
        <p:spPr>
          <a:xfrm>
            <a:off x="5327650" y="2989263"/>
            <a:ext cx="3529013" cy="9763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Tempo:  2 1 X 0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35B2AFE-2E1A-47A5-A450-29991058A921}"/>
              </a:ext>
            </a:extLst>
          </p:cNvPr>
          <p:cNvSpPr txBox="1">
            <a:spLocks noChangeArrowheads="1"/>
          </p:cNvSpPr>
          <p:nvPr/>
        </p:nvSpPr>
        <p:spPr>
          <a:xfrm>
            <a:off x="5292725" y="3619500"/>
            <a:ext cx="3527425" cy="9763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Tempo:  2 0 2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E5D4F8C7-97FE-4D68-82B4-F4481345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350"/>
            <a:ext cx="79248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Série a jejich počet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FB7990CB-B6B5-48F9-A147-E76C66EC2DE6}"/>
              </a:ext>
            </a:extLst>
          </p:cNvPr>
          <p:cNvSpPr txBox="1">
            <a:spLocks/>
          </p:cNvSpPr>
          <p:nvPr/>
        </p:nvSpPr>
        <p:spPr bwMode="auto">
          <a:xfrm>
            <a:off x="250825" y="1096963"/>
            <a:ext cx="81391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Variabilita splnění série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Jednosérie, dvojsérie, trojsérie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Antagonistická dvojsérie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Série s preaktivací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Pre-exhaustion série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cs-CZ" altLang="cs-CZ" sz="2400">
                <a:latin typeface="Arial" panose="020B0604020202020204" pitchFamily="34" charset="0"/>
              </a:rPr>
              <a:t>„Law of diminishing returns“, pravidlo snižujícího se počtu opakování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8586B01-9C2A-4581-8D83-1BB399EA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57150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E105026-91DE-419E-B9EE-6672D1DB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096963"/>
            <a:ext cx="3698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5">
            <a:extLst>
              <a:ext uri="{FF2B5EF4-FFF2-40B4-BE49-F238E27FC236}">
                <a16:creationId xmlns:a16="http://schemas.microsoft.com/office/drawing/2014/main" id="{217C73BB-5897-45D7-B613-C37A8326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Petr, M., &amp; Šťastný, P. Funkční silový trénink, 1. vyd. Praha: Univerzita Karlova, 2012. 214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F90FA190-C6D7-4455-87CF-3E74E1A2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44463"/>
            <a:ext cx="8496300" cy="1236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dirty="0"/>
              <a:t>Interval odpočinku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A24515E-B2FD-45F1-9C6C-468498AA3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9738" y="1785938"/>
            <a:ext cx="6870700" cy="4379912"/>
          </a:xfr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Doba „plné“ regenerace 8RM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Interval pro maximální sílu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Interval pro silovou vytrvalost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Interval u pre-aktivace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Interval u antagonistické série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E5652B-15CF-4AF9-A701-518F586524A1}"/>
              </a:ext>
            </a:extLst>
          </p:cNvPr>
          <p:cNvSpPr txBox="1">
            <a:spLocks noChangeArrowheads="1"/>
          </p:cNvSpPr>
          <p:nvPr/>
        </p:nvSpPr>
        <p:spPr>
          <a:xfrm>
            <a:off x="5761038" y="1573213"/>
            <a:ext cx="3527425" cy="9763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FF00"/>
                </a:solidFill>
              </a:rPr>
              <a:t>2-3 </a:t>
            </a:r>
            <a:r>
              <a:rPr lang="cs-CZ" sz="2800" b="1" cap="none" dirty="0">
                <a:solidFill>
                  <a:srgbClr val="FFFF00"/>
                </a:solidFill>
              </a:rPr>
              <a:t>min</a:t>
            </a:r>
          </a:p>
          <a:p>
            <a:pPr fontAlgn="auto">
              <a:spcAft>
                <a:spcPts val="0"/>
              </a:spcAft>
              <a:defRPr/>
            </a:pPr>
            <a:endParaRPr lang="cs-CZ" sz="2800" cap="non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8B07EA-85D8-4A6A-A9F8-BFA850770D33}"/>
              </a:ext>
            </a:extLst>
          </p:cNvPr>
          <p:cNvSpPr txBox="1">
            <a:spLocks noChangeArrowheads="1"/>
          </p:cNvSpPr>
          <p:nvPr/>
        </p:nvSpPr>
        <p:spPr>
          <a:xfrm>
            <a:off x="5616575" y="2752725"/>
            <a:ext cx="3527425" cy="9763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FF00"/>
                </a:solidFill>
              </a:rPr>
              <a:t>3-6 </a:t>
            </a:r>
            <a:r>
              <a:rPr lang="cs-CZ" sz="2800" b="1" cap="none" dirty="0">
                <a:solidFill>
                  <a:srgbClr val="FFFF00"/>
                </a:solidFill>
              </a:rPr>
              <a:t>min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FF00"/>
                </a:solidFill>
              </a:rPr>
              <a:t>1:1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482E5D-48F4-4AD3-93CC-789CBC229AC1}"/>
              </a:ext>
            </a:extLst>
          </p:cNvPr>
          <p:cNvSpPr txBox="1">
            <a:spLocks noChangeArrowheads="1"/>
          </p:cNvSpPr>
          <p:nvPr/>
        </p:nvSpPr>
        <p:spPr>
          <a:xfrm>
            <a:off x="5795963" y="4376738"/>
            <a:ext cx="3527425" cy="9763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FF00"/>
                </a:solidFill>
              </a:rPr>
              <a:t>1-7 min</a:t>
            </a:r>
            <a:endParaRPr lang="cs-CZ" sz="2800" b="1" cap="none" dirty="0">
              <a:solidFill>
                <a:srgbClr val="FFFF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D5C76CC-8EBF-4C82-B2F0-98A10471D7E1}"/>
              </a:ext>
            </a:extLst>
          </p:cNvPr>
          <p:cNvSpPr txBox="1">
            <a:spLocks noChangeArrowheads="1"/>
          </p:cNvSpPr>
          <p:nvPr/>
        </p:nvSpPr>
        <p:spPr>
          <a:xfrm>
            <a:off x="6011863" y="5373688"/>
            <a:ext cx="3529012" cy="9763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FF00"/>
                </a:solidFill>
              </a:rPr>
              <a:t>60-90</a:t>
            </a:r>
            <a:r>
              <a:rPr lang="cs-CZ" sz="2800" b="1" cap="none" dirty="0">
                <a:solidFill>
                  <a:srgbClr val="FFFF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58396CAA-EE37-457B-90D4-C648C8A3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44463"/>
            <a:ext cx="8496300" cy="1236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dirty="0"/>
              <a:t>INTENZITA TRÉNINKU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B68113F-F768-4CEA-B846-DC663229E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9738" y="1785938"/>
            <a:ext cx="6870700" cy="43799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Na základě velikosti odporu vztažené k F</a:t>
            </a:r>
            <a:r>
              <a:rPr lang="cs-CZ" altLang="en-US" sz="1900" b="1" dirty="0"/>
              <a:t>m</a:t>
            </a:r>
            <a:r>
              <a:rPr lang="cs-CZ" altLang="en-US" sz="2800" b="1" dirty="0"/>
              <a:t> nebo F</a:t>
            </a:r>
            <a:r>
              <a:rPr lang="cs-CZ" altLang="en-US" sz="2000" b="1" dirty="0"/>
              <a:t>mm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Na základě počtu opakování nebo sérií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Na základě počtu opakování s hmotností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800" b="1" dirty="0"/>
              <a:t>Na základě počtu sérií za hodinu v jedné tréninkové jednotce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21908D7-F4E3-4780-9028-0D10EF65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/>
              <a:t>Silový trénink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E0670-34EB-43B4-B7DC-AD0BB22E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17688"/>
            <a:ext cx="7924800" cy="441960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en-US" dirty="0" err="1"/>
              <a:t>Zvýšení</a:t>
            </a:r>
            <a:r>
              <a:rPr lang="en-US" altLang="en-US" dirty="0"/>
              <a:t> </a:t>
            </a:r>
            <a:r>
              <a:rPr lang="en-US" altLang="en-US" dirty="0" err="1"/>
              <a:t>silových</a:t>
            </a:r>
            <a:r>
              <a:rPr lang="en-US" altLang="en-US" dirty="0"/>
              <a:t> </a:t>
            </a:r>
            <a:r>
              <a:rPr lang="en-US" altLang="en-US" b="1" dirty="0" err="1"/>
              <a:t>výkonů</a:t>
            </a:r>
            <a:r>
              <a:rPr lang="en-US" altLang="en-US" dirty="0"/>
              <a:t>, </a:t>
            </a:r>
            <a:endParaRPr lang="cs-CZ" alt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P</a:t>
            </a:r>
            <a:r>
              <a:rPr lang="en-US" altLang="en-US" dirty="0" err="1"/>
              <a:t>odpora</a:t>
            </a:r>
            <a:r>
              <a:rPr lang="en-US" altLang="en-US" dirty="0"/>
              <a:t> </a:t>
            </a:r>
            <a:r>
              <a:rPr lang="en-US" altLang="en-US" b="1" dirty="0" err="1"/>
              <a:t>krátkodobé</a:t>
            </a:r>
            <a:r>
              <a:rPr lang="en-US" altLang="en-US" b="1" dirty="0"/>
              <a:t> a </a:t>
            </a:r>
            <a:r>
              <a:rPr lang="en-US" altLang="en-US" b="1" dirty="0" err="1"/>
              <a:t>střednědobé</a:t>
            </a:r>
            <a:r>
              <a:rPr lang="cs-CZ" altLang="en-US" b="1" dirty="0"/>
              <a:t> </a:t>
            </a:r>
            <a:r>
              <a:rPr lang="en-US" altLang="en-US" b="1" dirty="0" err="1"/>
              <a:t>vytrvalosti</a:t>
            </a:r>
            <a:endParaRPr lang="en-US" altLang="en-US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R</a:t>
            </a:r>
            <a:r>
              <a:rPr lang="en-US" altLang="en-US" dirty="0" err="1"/>
              <a:t>edukce</a:t>
            </a:r>
            <a:r>
              <a:rPr lang="en-US" altLang="en-US" dirty="0"/>
              <a:t> </a:t>
            </a:r>
            <a:r>
              <a:rPr lang="en-US" altLang="en-US" dirty="0" err="1"/>
              <a:t>svalových</a:t>
            </a:r>
            <a:r>
              <a:rPr lang="en-US" altLang="en-US" dirty="0"/>
              <a:t> </a:t>
            </a:r>
            <a:r>
              <a:rPr lang="en-US" altLang="en-US" b="1" dirty="0" err="1"/>
              <a:t>dysbalancí</a:t>
            </a:r>
            <a:endParaRPr lang="cs-CZ" alt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Z</a:t>
            </a:r>
            <a:r>
              <a:rPr lang="en-US" altLang="en-US" dirty="0" err="1"/>
              <a:t>vyšování</a:t>
            </a:r>
            <a:r>
              <a:rPr lang="en-US" altLang="en-US" dirty="0"/>
              <a:t> </a:t>
            </a:r>
            <a:r>
              <a:rPr lang="en-US" altLang="en-US" b="1" dirty="0" err="1"/>
              <a:t>tuhosti</a:t>
            </a:r>
            <a:r>
              <a:rPr lang="en-US" altLang="en-US" dirty="0"/>
              <a:t> a </a:t>
            </a:r>
            <a:r>
              <a:rPr lang="en-US" altLang="en-US" dirty="0" err="1"/>
              <a:t>síly</a:t>
            </a:r>
            <a:r>
              <a:rPr lang="en-US" altLang="en-US" dirty="0"/>
              <a:t> (</a:t>
            </a:r>
            <a:r>
              <a:rPr lang="en-US" altLang="en-US" dirty="0" err="1"/>
              <a:t>průřezu</a:t>
            </a:r>
            <a:r>
              <a:rPr lang="en-US" altLang="en-US" dirty="0"/>
              <a:t>) </a:t>
            </a:r>
            <a:r>
              <a:rPr lang="en-US" altLang="en-US" dirty="0" err="1"/>
              <a:t>šlach</a:t>
            </a:r>
            <a:r>
              <a:rPr lang="en-US" altLang="en-US" dirty="0"/>
              <a:t> a </a:t>
            </a:r>
            <a:r>
              <a:rPr lang="en-US" altLang="en-US" dirty="0" err="1"/>
              <a:t>vazů</a:t>
            </a:r>
            <a:r>
              <a:rPr lang="en-US" altLang="en-US" dirty="0"/>
              <a:t>,</a:t>
            </a:r>
            <a:endParaRPr lang="cs-CZ" alt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U</a:t>
            </a:r>
            <a:r>
              <a:rPr lang="en-US" altLang="en-US" dirty="0" err="1"/>
              <a:t>držení</a:t>
            </a:r>
            <a:r>
              <a:rPr lang="en-US" altLang="en-US" dirty="0"/>
              <a:t> </a:t>
            </a:r>
            <a:r>
              <a:rPr lang="en-US" altLang="en-US" dirty="0" err="1"/>
              <a:t>vlastní</a:t>
            </a:r>
            <a:r>
              <a:rPr lang="en-US" altLang="en-US" dirty="0"/>
              <a:t> </a:t>
            </a:r>
            <a:r>
              <a:rPr lang="en-US" altLang="en-US" dirty="0" err="1"/>
              <a:t>produkce</a:t>
            </a:r>
            <a:r>
              <a:rPr lang="en-US" altLang="en-US" dirty="0"/>
              <a:t> </a:t>
            </a:r>
            <a:r>
              <a:rPr lang="en-US" altLang="en-US" sz="3600" b="1" dirty="0" err="1"/>
              <a:t>Testosteronu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C44BD514-2FF6-4DB8-AACB-B8643A5E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79248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Kruhový trénink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B9D4A7-2306-4341-B089-35B62EC4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139113" cy="441960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Je založen na střídání cviků na různé svalové partie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Doba nejčastěji 30-40s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Intenzita 40-70% RM nebo BW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Interval odpočinku 1:2, 1:1, 1:0,5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dirty="0"/>
          </a:p>
        </p:txBody>
      </p:sp>
      <p:pic>
        <p:nvPicPr>
          <p:cNvPr id="18440" name="Picture 8" descr="http://www.sport-fitness-advisor.com/images/circuit_training_workout_bodyweight.gif">
            <a:extLst>
              <a:ext uri="{FF2B5EF4-FFF2-40B4-BE49-F238E27FC236}">
                <a16:creationId xmlns:a16="http://schemas.microsoft.com/office/drawing/2014/main" id="{5EDF98B5-B5F4-4CAA-8663-6F9CD359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86088"/>
            <a:ext cx="55800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/>
            <a:extLst>
              <a:ext uri="{FF2B5EF4-FFF2-40B4-BE49-F238E27FC236}">
                <a16:creationId xmlns:a16="http://schemas.microsoft.com/office/drawing/2014/main" id="{613F99A9-4ADB-4F3C-8CFF-C58FD45E637C}"/>
              </a:ext>
            </a:extLst>
          </p:cNvPr>
          <p:cNvSpPr/>
          <p:nvPr/>
        </p:nvSpPr>
        <p:spPr>
          <a:xfrm>
            <a:off x="2879725" y="4581525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C5132252-756A-427E-A3D9-68E43171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319838"/>
            <a:ext cx="772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5"/>
              </a:rPr>
              <a:t>Zdroj: https://www.youtube.com/watch?v=M11K6y6sjSc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4862EA3-F303-4206-808A-C4DA702890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Manipulace se zatížením</a:t>
            </a:r>
          </a:p>
        </p:txBody>
      </p:sp>
      <p:graphicFrame>
        <p:nvGraphicFramePr>
          <p:cNvPr id="239619" name="Group 3">
            <a:extLst>
              <a:ext uri="{FF2B5EF4-FFF2-40B4-BE49-F238E27FC236}">
                <a16:creationId xmlns:a16="http://schemas.microsoft.com/office/drawing/2014/main" id="{F8774112-2F86-4DE5-9696-6DB4C38194F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55600" y="1928813"/>
          <a:ext cx="8424862" cy="655637"/>
        </p:xfrm>
        <a:graphic>
          <a:graphicData uri="http://schemas.openxmlformats.org/drawingml/2006/table">
            <a:tbl>
              <a:tblPr/>
              <a:tblGrid>
                <a:gridCol w="233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Délka zatížení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Délka odpočinku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Zaměření metody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9629" name="Group 13">
            <a:extLst>
              <a:ext uri="{FF2B5EF4-FFF2-40B4-BE49-F238E27FC236}">
                <a16:creationId xmlns:a16="http://schemas.microsoft.com/office/drawing/2014/main" id="{30180697-3342-4391-A7FC-CB082B33B8D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44488" y="2593975"/>
          <a:ext cx="8424862" cy="8636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20 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1 :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w Cen MT Condensed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639" name="Text Box 23">
            <a:extLst>
              <a:ext uri="{FF2B5EF4-FFF2-40B4-BE49-F238E27FC236}">
                <a16:creationId xmlns:a16="http://schemas.microsoft.com/office/drawing/2014/main" id="{A4436071-4C2D-4C10-82F7-8CFB471F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65400"/>
            <a:ext cx="2808288" cy="892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w Cen MT Condensed" pitchFamily="34" charset="-18"/>
              </a:defRPr>
            </a:lvl1pPr>
            <a:lvl2pPr>
              <a:defRPr sz="2400">
                <a:solidFill>
                  <a:schemeClr val="tx1"/>
                </a:solidFill>
                <a:latin typeface="Tw Cen MT Condensed" pitchFamily="34" charset="-18"/>
              </a:defRPr>
            </a:lvl2pPr>
            <a:lvl3pPr>
              <a:defRPr sz="2000">
                <a:solidFill>
                  <a:schemeClr val="tx1"/>
                </a:solidFill>
                <a:latin typeface="Tw Cen MT Condensed" pitchFamily="34" charset="-18"/>
              </a:defRPr>
            </a:lvl3pPr>
            <a:lvl4pPr>
              <a:defRPr>
                <a:solidFill>
                  <a:schemeClr val="tx1"/>
                </a:solidFill>
                <a:latin typeface="Tw Cen MT Condensed" pitchFamily="34" charset="-18"/>
              </a:defRPr>
            </a:lvl4pPr>
            <a:lvl5pPr>
              <a:defRPr>
                <a:solidFill>
                  <a:schemeClr val="tx1"/>
                </a:solidFill>
                <a:latin typeface="Tw Cen MT Condensed" pitchFamily="34" charset="-18"/>
              </a:defRPr>
            </a:lvl5pPr>
            <a:lvl6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6pPr>
            <a:lvl7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7pPr>
            <a:lvl8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8pPr>
            <a:lvl9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9pPr>
          </a:lstStyle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cs-CZ" altLang="cs-CZ" sz="2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+mn-cs"/>
              </a:rPr>
              <a:t>Dlouhodobá vytrvalost</a:t>
            </a:r>
          </a:p>
        </p:txBody>
      </p:sp>
      <p:graphicFrame>
        <p:nvGraphicFramePr>
          <p:cNvPr id="239640" name="Group 24">
            <a:extLst>
              <a:ext uri="{FF2B5EF4-FFF2-40B4-BE49-F238E27FC236}">
                <a16:creationId xmlns:a16="http://schemas.microsoft.com/office/drawing/2014/main" id="{D9A75FFA-FB46-4FF7-B494-F734130571E7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500438"/>
          <a:ext cx="8424862" cy="8636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20 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1 :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w Cen MT Condensed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650" name="Text Box 34">
            <a:extLst>
              <a:ext uri="{FF2B5EF4-FFF2-40B4-BE49-F238E27FC236}">
                <a16:creationId xmlns:a16="http://schemas.microsoft.com/office/drawing/2014/main" id="{830F1EA1-DAD8-45A3-8CF1-146646913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429000"/>
            <a:ext cx="2808288" cy="892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w Cen MT Condensed" pitchFamily="34" charset="-18"/>
              </a:defRPr>
            </a:lvl1pPr>
            <a:lvl2pPr>
              <a:defRPr sz="2400">
                <a:solidFill>
                  <a:schemeClr val="tx1"/>
                </a:solidFill>
                <a:latin typeface="Tw Cen MT Condensed" pitchFamily="34" charset="-18"/>
              </a:defRPr>
            </a:lvl2pPr>
            <a:lvl3pPr>
              <a:defRPr sz="2000">
                <a:solidFill>
                  <a:schemeClr val="tx1"/>
                </a:solidFill>
                <a:latin typeface="Tw Cen MT Condensed" pitchFamily="34" charset="-18"/>
              </a:defRPr>
            </a:lvl3pPr>
            <a:lvl4pPr>
              <a:defRPr>
                <a:solidFill>
                  <a:schemeClr val="tx1"/>
                </a:solidFill>
                <a:latin typeface="Tw Cen MT Condensed" pitchFamily="34" charset="-18"/>
              </a:defRPr>
            </a:lvl4pPr>
            <a:lvl5pPr>
              <a:defRPr>
                <a:solidFill>
                  <a:schemeClr val="tx1"/>
                </a:solidFill>
                <a:latin typeface="Tw Cen MT Condensed" pitchFamily="34" charset="-18"/>
              </a:defRPr>
            </a:lvl5pPr>
            <a:lvl6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6pPr>
            <a:lvl7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7pPr>
            <a:lvl8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8pPr>
            <a:lvl9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9pPr>
          </a:lstStyle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cs-CZ" altLang="cs-CZ" sz="2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+mn-cs"/>
              </a:rPr>
              <a:t>Krátkodobá vytrvalost</a:t>
            </a:r>
          </a:p>
        </p:txBody>
      </p:sp>
      <p:graphicFrame>
        <p:nvGraphicFramePr>
          <p:cNvPr id="239651" name="Group 35">
            <a:extLst>
              <a:ext uri="{FF2B5EF4-FFF2-40B4-BE49-F238E27FC236}">
                <a16:creationId xmlns:a16="http://schemas.microsoft.com/office/drawing/2014/main" id="{A02F68FB-8C1F-4BCF-B723-2EE755569FB9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4365625"/>
          <a:ext cx="8424862" cy="8636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20 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1 : 4 (5)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w Cen MT Condensed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661" name="Text Box 45">
            <a:extLst>
              <a:ext uri="{FF2B5EF4-FFF2-40B4-BE49-F238E27FC236}">
                <a16:creationId xmlns:a16="http://schemas.microsoft.com/office/drawing/2014/main" id="{3E275C4A-AD79-434B-BF39-9F2C8A07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92600"/>
            <a:ext cx="2808288" cy="892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w Cen MT Condensed" pitchFamily="34" charset="-18"/>
              </a:defRPr>
            </a:lvl1pPr>
            <a:lvl2pPr>
              <a:defRPr sz="2400">
                <a:solidFill>
                  <a:schemeClr val="tx1"/>
                </a:solidFill>
                <a:latin typeface="Tw Cen MT Condensed" pitchFamily="34" charset="-18"/>
              </a:defRPr>
            </a:lvl2pPr>
            <a:lvl3pPr>
              <a:defRPr sz="2000">
                <a:solidFill>
                  <a:schemeClr val="tx1"/>
                </a:solidFill>
                <a:latin typeface="Tw Cen MT Condensed" pitchFamily="34" charset="-18"/>
              </a:defRPr>
            </a:lvl3pPr>
            <a:lvl4pPr>
              <a:defRPr>
                <a:solidFill>
                  <a:schemeClr val="tx1"/>
                </a:solidFill>
                <a:latin typeface="Tw Cen MT Condensed" pitchFamily="34" charset="-18"/>
              </a:defRPr>
            </a:lvl4pPr>
            <a:lvl5pPr>
              <a:defRPr>
                <a:solidFill>
                  <a:schemeClr val="tx1"/>
                </a:solidFill>
                <a:latin typeface="Tw Cen MT Condensed" pitchFamily="34" charset="-18"/>
              </a:defRPr>
            </a:lvl5pPr>
            <a:lvl6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6pPr>
            <a:lvl7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7pPr>
            <a:lvl8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8pPr>
            <a:lvl9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9pPr>
          </a:lstStyle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cs-CZ" altLang="cs-CZ" sz="2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+mn-cs"/>
              </a:rPr>
              <a:t>Rychlostní vytrvalost</a:t>
            </a:r>
          </a:p>
        </p:txBody>
      </p:sp>
      <p:graphicFrame>
        <p:nvGraphicFramePr>
          <p:cNvPr id="239662" name="Group 46">
            <a:extLst>
              <a:ext uri="{FF2B5EF4-FFF2-40B4-BE49-F238E27FC236}">
                <a16:creationId xmlns:a16="http://schemas.microsoft.com/office/drawing/2014/main" id="{998AC70B-7BBF-4976-B305-94C447B5987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5229225"/>
          <a:ext cx="8424862" cy="8636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20 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w Cen MT Condensed" pitchFamily="34" charset="-18"/>
                        </a:rPr>
                        <a:t>1 : 6 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w Cen MT Condensed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672" name="Text Box 56">
            <a:extLst>
              <a:ext uri="{FF2B5EF4-FFF2-40B4-BE49-F238E27FC236}">
                <a16:creationId xmlns:a16="http://schemas.microsoft.com/office/drawing/2014/main" id="{5232F066-D25F-4894-9067-E9D28928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357813"/>
            <a:ext cx="2808288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w Cen MT Condensed" pitchFamily="34" charset="-18"/>
              </a:defRPr>
            </a:lvl1pPr>
            <a:lvl2pPr>
              <a:defRPr sz="2400">
                <a:solidFill>
                  <a:schemeClr val="tx1"/>
                </a:solidFill>
                <a:latin typeface="Tw Cen MT Condensed" pitchFamily="34" charset="-18"/>
              </a:defRPr>
            </a:lvl2pPr>
            <a:lvl3pPr>
              <a:defRPr sz="2000">
                <a:solidFill>
                  <a:schemeClr val="tx1"/>
                </a:solidFill>
                <a:latin typeface="Tw Cen MT Condensed" pitchFamily="34" charset="-18"/>
              </a:defRPr>
            </a:lvl3pPr>
            <a:lvl4pPr>
              <a:defRPr>
                <a:solidFill>
                  <a:schemeClr val="tx1"/>
                </a:solidFill>
                <a:latin typeface="Tw Cen MT Condensed" pitchFamily="34" charset="-18"/>
              </a:defRPr>
            </a:lvl4pPr>
            <a:lvl5pPr>
              <a:defRPr>
                <a:solidFill>
                  <a:schemeClr val="tx1"/>
                </a:solidFill>
                <a:latin typeface="Tw Cen MT Condensed" pitchFamily="34" charset="-18"/>
              </a:defRPr>
            </a:lvl5pPr>
            <a:lvl6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6pPr>
            <a:lvl7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7pPr>
            <a:lvl8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8pPr>
            <a:lvl9pPr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w Cen MT Condensed" pitchFamily="34" charset="-18"/>
              </a:defRPr>
            </a:lvl9pPr>
          </a:lstStyle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cs-CZ" altLang="cs-CZ" sz="2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+mn-cs"/>
              </a:rPr>
              <a:t>Rychlost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50" grpId="0"/>
      <p:bldP spid="239661" grpId="0"/>
      <p:bldP spid="2396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248B3C0-2CB7-4AAD-A522-E1FF031A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3602-A061-411B-9A9B-B87361337DF6}"/>
              </a:ext>
            </a:extLst>
          </p:cNvPr>
          <p:cNvSpPr txBox="1"/>
          <p:nvPr/>
        </p:nvSpPr>
        <p:spPr>
          <a:xfrm>
            <a:off x="179388" y="1773238"/>
            <a:ext cx="87852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  <a:cs typeface="+mn-cs"/>
              </a:rPr>
              <a:t>Vyjmenujte zátěžové parametry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  <a:cs typeface="+mn-cs"/>
              </a:rPr>
              <a:t>Typy svalových vláken u vybraných svalů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  <a:cs typeface="+mn-cs"/>
              </a:rPr>
              <a:t>Doby regenerace pro jednotlivé typy silového tréninku</a:t>
            </a:r>
          </a:p>
          <a:p>
            <a:pPr>
              <a:defRPr/>
            </a:pPr>
            <a:endParaRPr lang="cs-CZ" sz="3600" dirty="0">
              <a:latin typeface="Arial" charset="0"/>
              <a:cs typeface="+mn-cs"/>
            </a:endParaRPr>
          </a:p>
          <a:p>
            <a:pPr>
              <a:defRPr/>
            </a:pPr>
            <a:endParaRPr lang="cs-CZ" sz="3600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5A57-D77D-4354-AFF1-B04FFE0D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79248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err="1">
                <a:latin typeface="Arial" panose="020B0604020202020204" pitchFamily="34" charset="0"/>
              </a:rPr>
              <a:t>Tesch</a:t>
            </a:r>
            <a:r>
              <a:rPr lang="en-US" sz="1800" dirty="0">
                <a:latin typeface="Arial" panose="020B0604020202020204" pitchFamily="34" charset="0"/>
              </a:rPr>
              <a:t>, P. A., &amp; </a:t>
            </a:r>
            <a:r>
              <a:rPr lang="en-US" sz="1800" dirty="0" err="1">
                <a:latin typeface="Arial" panose="020B0604020202020204" pitchFamily="34" charset="0"/>
              </a:rPr>
              <a:t>Karlsson</a:t>
            </a:r>
            <a:r>
              <a:rPr lang="en-US" sz="1800" dirty="0">
                <a:latin typeface="Arial" panose="020B0604020202020204" pitchFamily="34" charset="0"/>
              </a:rPr>
              <a:t>, J. (1985). Muscle fiber types and size in trained and untrained muscles of elite athletes. </a:t>
            </a:r>
            <a:r>
              <a:rPr lang="en-US" sz="1800" i="1" dirty="0">
                <a:latin typeface="Arial" panose="020B0604020202020204" pitchFamily="34" charset="0"/>
              </a:rPr>
              <a:t>Journal of Applied Physiology</a:t>
            </a:r>
            <a:r>
              <a:rPr lang="en-US" sz="1800" dirty="0">
                <a:latin typeface="Arial" panose="020B0604020202020204" pitchFamily="34" charset="0"/>
              </a:rPr>
              <a:t>, </a:t>
            </a:r>
            <a:r>
              <a:rPr lang="en-US" sz="1800" i="1" dirty="0">
                <a:latin typeface="Arial" panose="020B0604020202020204" pitchFamily="34" charset="0"/>
              </a:rPr>
              <a:t>59</a:t>
            </a:r>
            <a:r>
              <a:rPr lang="en-US" sz="1800" dirty="0">
                <a:latin typeface="Arial" panose="020B0604020202020204" pitchFamily="34" charset="0"/>
              </a:rPr>
              <a:t>(6), 1716-1720.</a:t>
            </a: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latin typeface="Arial" panose="020B0604020202020204" pitchFamily="34" charset="0"/>
              </a:rPr>
              <a:t>Serrano, A. L., Petrie, J. L., </a:t>
            </a:r>
            <a:r>
              <a:rPr lang="en-US" sz="1800" dirty="0" err="1">
                <a:latin typeface="Arial" panose="020B0604020202020204" pitchFamily="34" charset="0"/>
              </a:rPr>
              <a:t>Rivero</a:t>
            </a:r>
            <a:r>
              <a:rPr lang="en-US" sz="1800" dirty="0">
                <a:latin typeface="Arial" panose="020B0604020202020204" pitchFamily="34" charset="0"/>
              </a:rPr>
              <a:t>, J. L. L., &amp; </a:t>
            </a:r>
            <a:r>
              <a:rPr lang="en-US" sz="1800" dirty="0" err="1">
                <a:latin typeface="Arial" panose="020B0604020202020204" pitchFamily="34" charset="0"/>
              </a:rPr>
              <a:t>Hermanson</a:t>
            </a:r>
            <a:r>
              <a:rPr lang="en-US" sz="1800" dirty="0">
                <a:latin typeface="Arial" panose="020B0604020202020204" pitchFamily="34" charset="0"/>
              </a:rPr>
              <a:t>, J. W. (1996). Myosin isoforms and muscle fiber characteristics in equine gluteus </a:t>
            </a:r>
            <a:r>
              <a:rPr lang="en-US" sz="1800" dirty="0" err="1">
                <a:latin typeface="Arial" panose="020B0604020202020204" pitchFamily="34" charset="0"/>
              </a:rPr>
              <a:t>medius</a:t>
            </a:r>
            <a:r>
              <a:rPr lang="en-US" sz="1800" dirty="0">
                <a:latin typeface="Arial" panose="020B0604020202020204" pitchFamily="34" charset="0"/>
              </a:rPr>
              <a:t> muscle. </a:t>
            </a:r>
            <a:r>
              <a:rPr lang="en-US" sz="1800" i="1" dirty="0">
                <a:latin typeface="Arial" panose="020B0604020202020204" pitchFamily="34" charset="0"/>
              </a:rPr>
              <a:t>The Anatomical Record: An Official Publication of the American Association of Anatomists</a:t>
            </a:r>
            <a:r>
              <a:rPr lang="en-US" sz="1800" dirty="0">
                <a:latin typeface="Arial" panose="020B0604020202020204" pitchFamily="34" charset="0"/>
              </a:rPr>
              <a:t>, </a:t>
            </a: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</a:rPr>
              <a:t>Petr, M., &amp; Šťastný, P. Funkční silový trénink, 1. vyd. Praha: Univerzita Karlova, 2012. 214 s.</a:t>
            </a:r>
            <a:r>
              <a:rPr lang="cs-CZ" altLang="cs-CZ" sz="1800" dirty="0">
                <a:latin typeface="Arial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Boyle, M. (2010) Advances in Functional Training. Chichester: Lotus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Stoppani, J. (2006). Velká kniha posilování. (přel. L. Soumar). Praha: Grada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Dovalil, J. (2005). </a:t>
            </a:r>
            <a:r>
              <a:rPr lang="cs-CZ" altLang="cs-CZ" sz="1800" i="1" dirty="0">
                <a:latin typeface="Arial" pitchFamily="34" charset="0"/>
              </a:rPr>
              <a:t>Výkon a trénink ve sportu</a:t>
            </a:r>
            <a:r>
              <a:rPr lang="cs-CZ" altLang="cs-CZ" sz="1800" dirty="0">
                <a:latin typeface="Arial" pitchFamily="34" charset="0"/>
              </a:rPr>
              <a:t>.</a:t>
            </a:r>
            <a:r>
              <a:rPr lang="cs-CZ" altLang="cs-CZ" sz="1800" i="1" dirty="0">
                <a:latin typeface="Arial" pitchFamily="34" charset="0"/>
              </a:rPr>
              <a:t> </a:t>
            </a:r>
            <a:r>
              <a:rPr lang="cs-CZ" altLang="cs-CZ" sz="1800" dirty="0">
                <a:latin typeface="Arial" pitchFamily="34" charset="0"/>
              </a:rPr>
              <a:t>(2. vyd.). Praha: Olympia.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F5D894-E90E-409B-B060-88E6D273B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1750"/>
            <a:ext cx="7924800" cy="561975"/>
          </a:xfrm>
        </p:spPr>
        <p:txBody>
          <a:bodyPr anchor="t"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Literatura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ADF4FF14-6C75-457A-89AE-2B4F201D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9275"/>
            <a:ext cx="8713788" cy="652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600" dirty="0"/>
              <a:t>Taxonomie síly  x  motorické funkce</a:t>
            </a:r>
            <a:endParaRPr lang="en-US" altLang="en-US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7D88B-AE25-469F-8C5B-D8822D39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17688"/>
            <a:ext cx="7924800" cy="4419600"/>
          </a:xfrm>
        </p:spPr>
        <p:txBody>
          <a:bodyPr>
            <a:normAutofit fontScale="925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Statická 		- 	izometrická neboli pomalá 				koncentrická práce	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Dynamická 	- 	rychlé, koncentrické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Excentrická 	- 	brzdivá svalová práce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!!Silová křivka – poloha, směr, rychlost!!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!!Explozivní a reverzibilní síla jsou samostatné komponenty motorických funkcí!!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8A88-2D36-47AA-B59F-7D842F3E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5888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Impuls síly a 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39E2F-C94A-47C1-BA01-82B02820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663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F = je dáno výslednicí svalových kontrakcí</a:t>
            </a:r>
          </a:p>
          <a:p>
            <a:pPr>
              <a:defRPr/>
            </a:pPr>
            <a:r>
              <a:rPr lang="cs-CZ" sz="1800" b="1" dirty="0"/>
              <a:t>I = časový účinek působení svalové síly</a:t>
            </a:r>
          </a:p>
          <a:p>
            <a:pPr>
              <a:defRPr/>
            </a:pPr>
            <a:r>
              <a:rPr lang="cs-CZ" sz="1800" b="1" dirty="0"/>
              <a:t>RFD = rate force development</a:t>
            </a:r>
          </a:p>
          <a:p>
            <a:pPr>
              <a:defRPr/>
            </a:pPr>
            <a:r>
              <a:rPr lang="cs-CZ" sz="1800" b="1" dirty="0"/>
              <a:t>Generace síly z motorického hlediska</a:t>
            </a:r>
          </a:p>
          <a:p>
            <a:pPr>
              <a:defRPr/>
            </a:pPr>
            <a:r>
              <a:rPr lang="cs-CZ" sz="1800" b="1" dirty="0"/>
              <a:t>Vnější pohybový projev x motorická aktivita CNS</a:t>
            </a:r>
          </a:p>
        </p:txBody>
      </p:sp>
      <p:pic>
        <p:nvPicPr>
          <p:cNvPr id="10244" name="Picture 3" descr="C:\Users\Michal\Pictures\RFD 2.png">
            <a:extLst>
              <a:ext uri="{FF2B5EF4-FFF2-40B4-BE49-F238E27FC236}">
                <a16:creationId xmlns:a16="http://schemas.microsoft.com/office/drawing/2014/main" id="{9E4F918E-CFDC-4BEE-95E7-B607A332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448050"/>
            <a:ext cx="4140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Michal\Pictures\RFD 3.png">
            <a:extLst>
              <a:ext uri="{FF2B5EF4-FFF2-40B4-BE49-F238E27FC236}">
                <a16:creationId xmlns:a16="http://schemas.microsoft.com/office/drawing/2014/main" id="{91EAB3B8-D4D2-4653-BF79-5976E02B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47975"/>
            <a:ext cx="50149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29FC-1D18-424A-A01F-C7D8FE40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913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Rekrutace motorických jednotek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8BF94-363B-43A4-8E48-D07CC8DB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" y="692150"/>
            <a:ext cx="7924800" cy="411480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cs-CZ" sz="2400" b="1" dirty="0"/>
              <a:t>Maximální rychlost</a:t>
            </a:r>
          </a:p>
          <a:p>
            <a:pPr>
              <a:buFont typeface="+mj-lt"/>
              <a:buAutoNum type="arabicPeriod"/>
              <a:defRPr/>
            </a:pPr>
            <a:r>
              <a:rPr lang="cs-CZ" sz="2400" b="1" dirty="0"/>
              <a:t>Velmi nízká rychlost</a:t>
            </a:r>
          </a:p>
          <a:p>
            <a:pPr>
              <a:buFont typeface="+mj-lt"/>
              <a:buAutoNum type="arabicPeriod"/>
              <a:defRPr/>
            </a:pPr>
            <a:r>
              <a:rPr lang="cs-CZ" sz="2400" b="1" dirty="0"/>
              <a:t>Odlišné délky trvání</a:t>
            </a:r>
          </a:p>
          <a:p>
            <a:pPr marL="0" indent="0">
              <a:buFont typeface="Arial" charset="0"/>
              <a:buNone/>
              <a:defRPr/>
            </a:pPr>
            <a:endParaRPr lang="cs-CZ" sz="2400" b="1" dirty="0"/>
          </a:p>
          <a:p>
            <a:pPr>
              <a:buFont typeface="+mj-lt"/>
              <a:buAutoNum type="arabicPeriod"/>
              <a:defRPr/>
            </a:pPr>
            <a:endParaRPr lang="cs-CZ" sz="2400" b="1" dirty="0"/>
          </a:p>
        </p:txBody>
      </p:sp>
      <p:pic>
        <p:nvPicPr>
          <p:cNvPr id="11268" name="Picture 4" descr="C:\Users\Michal\Pictures\RMU 3.jpg">
            <a:extLst>
              <a:ext uri="{FF2B5EF4-FFF2-40B4-BE49-F238E27FC236}">
                <a16:creationId xmlns:a16="http://schemas.microsoft.com/office/drawing/2014/main" id="{2ABD237A-CBAA-4751-81EB-254A4F23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b="3476"/>
          <a:stretch>
            <a:fillRect/>
          </a:stretch>
        </p:blipFill>
        <p:spPr bwMode="auto">
          <a:xfrm>
            <a:off x="14288" y="2276475"/>
            <a:ext cx="91297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G:\Publikace\Grada - tenis kondice\Obrázky\motorické jednotky.JPG">
            <a:extLst>
              <a:ext uri="{FF2B5EF4-FFF2-40B4-BE49-F238E27FC236}">
                <a16:creationId xmlns:a16="http://schemas.microsoft.com/office/drawing/2014/main" id="{72E87F79-174B-4CB6-B0FC-FEF3187B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29114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>
            <a:extLst>
              <a:ext uri="{FF2B5EF4-FFF2-40B4-BE49-F238E27FC236}">
                <a16:creationId xmlns:a16="http://schemas.microsoft.com/office/drawing/2014/main" id="{D51136C6-A12D-42E6-ABDC-E94F8ED9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1200" dirty="0">
                <a:latin typeface="Arial"/>
                <a:cs typeface="Arial"/>
              </a:rPr>
              <a:t>Zdroj: CharlieFrancis.com (on-line 2015); Vágner, 2016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D8F619AC-FD40-4BB1-97CD-FACBE963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/>
              <a:t>Souvislosti 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013D6F-62F8-47D4-A199-94DC70E7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17688"/>
            <a:ext cx="7924800" cy="4419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Výše max síly F</a:t>
            </a:r>
            <a:r>
              <a:rPr lang="cs-CZ" altLang="en-US" sz="2000" dirty="0"/>
              <a:t>m</a:t>
            </a:r>
            <a:r>
              <a:rPr lang="cs-CZ" altLang="en-US" dirty="0"/>
              <a:t> se při pomalých pohybech liší velice málo od max síly při izometrii (co je F</a:t>
            </a:r>
            <a:r>
              <a:rPr lang="cs-CZ" altLang="en-US" sz="2000" dirty="0"/>
              <a:t>mm</a:t>
            </a:r>
            <a:r>
              <a:rPr lang="cs-CZ" altLang="en-US" dirty="0"/>
              <a:t>?)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Největší síly se vyvíjejí za excentrických podmínek (exc 2x vyšší než při izm)</a:t>
            </a:r>
            <a:endParaRPr lang="en-US" altLang="en-US" b="1">
              <a:solidFill>
                <a:srgbClr val="FFFF00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Síla F</a:t>
            </a:r>
            <a:r>
              <a:rPr lang="cs-CZ" altLang="en-US" sz="2000" dirty="0"/>
              <a:t>m</a:t>
            </a:r>
            <a:r>
              <a:rPr lang="cs-CZ" altLang="en-US" dirty="0"/>
              <a:t> se za koncentrických podmínek zmenšuje v případě zkracování času T</a:t>
            </a:r>
            <a:r>
              <a:rPr lang="cs-CZ" altLang="en-US" sz="2000" dirty="0"/>
              <a:t>m</a:t>
            </a:r>
            <a:r>
              <a:rPr lang="cs-CZ" altLang="en-US" dirty="0"/>
              <a:t> 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Nárůst síly S-gradientu nekoreluje s maximální silou F</a:t>
            </a:r>
            <a:r>
              <a:rPr lang="cs-CZ" altLang="en-US" sz="2200" dirty="0">
                <a:solidFill>
                  <a:srgbClr val="FFFF00"/>
                </a:solidFill>
              </a:rPr>
              <a:t>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25D6-D37E-41BE-AFEC-AF384A00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913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Preventivní vliv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F83C-5EB7-403B-BF5D-B7E56A55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165225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Svaly s vyšším klidovým tonusem = přebírají funkci svých agonistů</a:t>
            </a:r>
          </a:p>
          <a:p>
            <a:pPr>
              <a:defRPr/>
            </a:pPr>
            <a:r>
              <a:rPr lang="cs-CZ" sz="2000" dirty="0"/>
              <a:t>Vysoká rychlost excentrické kontrakce = podpora svalových dysbalancí</a:t>
            </a:r>
          </a:p>
          <a:p>
            <a:pPr>
              <a:defRPr/>
            </a:pPr>
            <a:r>
              <a:rPr lang="cs-CZ" sz="2000" dirty="0"/>
              <a:t>Vysoká rychlost koncentrické kontrakce = vynechání slabých poloh / gradace mikrotraumat</a:t>
            </a:r>
          </a:p>
          <a:p>
            <a:pPr>
              <a:defRPr/>
            </a:pPr>
            <a:r>
              <a:rPr lang="cs-CZ" sz="2000" dirty="0"/>
              <a:t>Konstantní rychlost = tréninková stagnace / minimalizace mikrotraumat</a:t>
            </a:r>
          </a:p>
          <a:p>
            <a:pPr>
              <a:defRPr/>
            </a:pPr>
            <a:r>
              <a:rPr lang="cs-CZ" sz="2000" dirty="0"/>
              <a:t>Hillova křivka 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Picture 2" descr="C:\Users\Michal\Pictures\HK 1.png">
            <a:extLst>
              <a:ext uri="{FF2B5EF4-FFF2-40B4-BE49-F238E27FC236}">
                <a16:creationId xmlns:a16="http://schemas.microsoft.com/office/drawing/2014/main" id="{C777DD69-36A2-40CC-96BC-863B3103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57563"/>
            <a:ext cx="45005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Michal\Pictures\HK 2.jpg">
            <a:extLst>
              <a:ext uri="{FF2B5EF4-FFF2-40B4-BE49-F238E27FC236}">
                <a16:creationId xmlns:a16="http://schemas.microsoft.com/office/drawing/2014/main" id="{CFA662C4-D08A-48DC-BBF6-1FA983A4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357563"/>
            <a:ext cx="46323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>
            <a:extLst>
              <a:ext uri="{FF2B5EF4-FFF2-40B4-BE49-F238E27FC236}">
                <a16:creationId xmlns:a16="http://schemas.microsoft.com/office/drawing/2014/main" id="{6FB588A4-4172-4C20-BEA7-46194019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Petr, M., &amp; Šťastný, P. Funkční silový trénink, 1. vyd. Praha: Univerzita Karlova, 2012. 214 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AB97FF4-74EA-4F4A-86ED-86E86E837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600" dirty="0"/>
              <a:t>Zátěžové parametry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1FEBC885-BFD9-4922-A481-7C5C1EAB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604963"/>
            <a:ext cx="634841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Výběr cviku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Počet opakování 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Počet sérií / typ sérií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Tempo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Interval odpočinku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Intenzita cvičení – </a:t>
            </a:r>
            <a:r>
              <a:rPr lang="cs-CZ" altLang="en-US" b="1">
                <a:latin typeface="Arial" panose="020B0604020202020204" pitchFamily="34" charset="0"/>
              </a:rPr>
              <a:t>zátěž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915DBD-7199-4B80-A44D-13B5BBE33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7487C-BFC5-46E6-960D-D5057A26A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A6822C-DF1D-4AEB-BBB1-B5A49E7E0F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9089</TotalTime>
  <Words>2531</Words>
  <Application>Microsoft Office PowerPoint</Application>
  <PresentationFormat>Předvádění na obrazovce (4:3)</PresentationFormat>
  <Paragraphs>393</Paragraphs>
  <Slides>33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Proudění</vt:lpstr>
      <vt:lpstr>Fyzická příprava vojsk IX</vt:lpstr>
      <vt:lpstr>Fyzická příprava vojsk IX</vt:lpstr>
      <vt:lpstr>Silový trénink</vt:lpstr>
      <vt:lpstr>Taxonomie síly  x  motorické funkce</vt:lpstr>
      <vt:lpstr>Impuls síly a CNS</vt:lpstr>
      <vt:lpstr>Rekrutace motorických jednotek</vt:lpstr>
      <vt:lpstr>Souvislosti </vt:lpstr>
      <vt:lpstr>Preventivní vliv</vt:lpstr>
      <vt:lpstr>Zátěžové parametry</vt:lpstr>
      <vt:lpstr>Výběr cviku</vt:lpstr>
      <vt:lpstr>cvičení v různých podmínkách (1D, 2D, 3D pohyb), pořadí cviku</vt:lpstr>
      <vt:lpstr>svalové řetězce</vt:lpstr>
      <vt:lpstr>Dolní končetiny – přední strana</vt:lpstr>
      <vt:lpstr>Hýžďové svaly</vt:lpstr>
      <vt:lpstr>Hamstring</vt:lpstr>
      <vt:lpstr>Lýtka</vt:lpstr>
      <vt:lpstr>ZÁDA</vt:lpstr>
      <vt:lpstr>ANTAGONISTICKý princip tréninku</vt:lpstr>
      <vt:lpstr>Ramena – EXTERNÍ rotátory</vt:lpstr>
      <vt:lpstr>Posturální - Fázické svaly  - TRUP</vt:lpstr>
      <vt:lpstr>Posturální - Fázické svaly  -  Kyčle  a  nohy</vt:lpstr>
      <vt:lpstr>Posturální - Fázické svaly  -  horní končetiny</vt:lpstr>
      <vt:lpstr>Počet opakování</vt:lpstr>
      <vt:lpstr>Účinky tréninku dle RM a energetického krytí (účinek odpovídá i pro prostý počet opakování pro – začátečníky)</vt:lpstr>
      <vt:lpstr>Tempo cvičení</vt:lpstr>
      <vt:lpstr>Tempo cvičení a jeho efekt</vt:lpstr>
      <vt:lpstr>Série a jejich počet</vt:lpstr>
      <vt:lpstr>Interval odpočinku</vt:lpstr>
      <vt:lpstr>INTENZITA TRÉNINKU</vt:lpstr>
      <vt:lpstr>Kruhový trénink</vt:lpstr>
      <vt:lpstr>Manipulace se zatížením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Aerobní trénink ve fitness</dc:title>
  <dc:creator>Kena</dc:creator>
  <cp:lastModifiedBy>Michal Vágner</cp:lastModifiedBy>
  <cp:revision>273</cp:revision>
  <cp:lastPrinted>2015-03-25T21:22:03Z</cp:lastPrinted>
  <dcterms:created xsi:type="dcterms:W3CDTF">2009-03-04T14:21:28Z</dcterms:created>
  <dcterms:modified xsi:type="dcterms:W3CDTF">2021-03-08T12:39:40Z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