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3" r:id="rId6"/>
    <p:sldId id="257" r:id="rId7"/>
    <p:sldId id="262" r:id="rId8"/>
    <p:sldId id="258" r:id="rId9"/>
    <p:sldId id="265" r:id="rId10"/>
    <p:sldId id="264" r:id="rId11"/>
    <p:sldId id="266" r:id="rId12"/>
    <p:sldId id="269" r:id="rId13"/>
    <p:sldId id="267" r:id="rId14"/>
    <p:sldId id="268" r:id="rId15"/>
    <p:sldId id="271" r:id="rId16"/>
    <p:sldId id="270" r:id="rId17"/>
    <p:sldId id="272" r:id="rId18"/>
    <p:sldId id="273" r:id="rId19"/>
    <p:sldId id="274"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1C524-7363-4731-A260-B5789D455CB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AC39D40-3752-4560-9683-0A5642F03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4A3FB63-3210-48B4-B5C7-04681F4962BB}"/>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5" name="Zástupný symbol pro zápatí 4">
            <a:extLst>
              <a:ext uri="{FF2B5EF4-FFF2-40B4-BE49-F238E27FC236}">
                <a16:creationId xmlns:a16="http://schemas.microsoft.com/office/drawing/2014/main" id="{B9AC096C-BBC6-48C8-84A2-DCAFA892A3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97E92E-651C-4AD6-8228-9914DF89DA2F}"/>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384854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BCCA7-7EDA-4F15-AF2D-F5D23FB9D43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E187B53-09E5-4FD7-9FCE-12A8B5FDCB2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F22181-6024-4F1C-8D69-1213853ECA3B}"/>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5" name="Zástupný symbol pro zápatí 4">
            <a:extLst>
              <a:ext uri="{FF2B5EF4-FFF2-40B4-BE49-F238E27FC236}">
                <a16:creationId xmlns:a16="http://schemas.microsoft.com/office/drawing/2014/main" id="{E0B72D5D-10B6-4639-83C6-039681EE5F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E807D12-D198-41B9-A311-232E972475F7}"/>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239818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8507324-D9B9-4911-82DA-F419599FD0B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5F95BCE-2DC1-4165-97B9-F71229B55FA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9F3878B-FF1E-4D1F-8BDE-EB89BB5F1D7D}"/>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5" name="Zástupný symbol pro zápatí 4">
            <a:extLst>
              <a:ext uri="{FF2B5EF4-FFF2-40B4-BE49-F238E27FC236}">
                <a16:creationId xmlns:a16="http://schemas.microsoft.com/office/drawing/2014/main" id="{06589949-1545-46A6-9D80-42DB73E975B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DE2AE2C-773F-4701-86F6-8DD91BAF663B}"/>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54335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6E9C1C-2273-4BE8-946A-7E61C2AC5CE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E2CFC8A-EABB-41D6-980F-1B0EDC00FF1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3A8A8B6-6DA9-4399-BD7D-E5ABEEB27B3D}"/>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5" name="Zástupný symbol pro zápatí 4">
            <a:extLst>
              <a:ext uri="{FF2B5EF4-FFF2-40B4-BE49-F238E27FC236}">
                <a16:creationId xmlns:a16="http://schemas.microsoft.com/office/drawing/2014/main" id="{B5480841-690F-4EE4-9204-EC6562B393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28264F3-BE6C-43EB-93C7-EFED334E641E}"/>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352074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94C77-9AB7-4531-8465-51072DB9CFD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D9234B9-9369-4FB5-8DF3-F8EFEF0C8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E6F9440-8B92-4F6E-A521-3DE25693EF3E}"/>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5" name="Zástupný symbol pro zápatí 4">
            <a:extLst>
              <a:ext uri="{FF2B5EF4-FFF2-40B4-BE49-F238E27FC236}">
                <a16:creationId xmlns:a16="http://schemas.microsoft.com/office/drawing/2014/main" id="{2F008A83-5A01-415D-8503-318FD7FC0B0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D98A127-FF0B-4D67-9B24-91527BE21B05}"/>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26131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A49B13-AD19-46DC-925B-76D8EF63AA2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B81AA3E-6173-4B3F-B7EB-E0F4E9E15B1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556C07C-6CA2-47A6-8D3D-A634FEA7CAF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38508F6-68C3-4F93-A9C2-AFA5B9D49E8A}"/>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6" name="Zástupný symbol pro zápatí 5">
            <a:extLst>
              <a:ext uri="{FF2B5EF4-FFF2-40B4-BE49-F238E27FC236}">
                <a16:creationId xmlns:a16="http://schemas.microsoft.com/office/drawing/2014/main" id="{91F479FE-7C5C-4B1D-928E-85791614B9B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27F46DA-21BF-4DCF-858C-FA78519752B6}"/>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6075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00293A-7C88-467F-A4CB-AA006409F3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B5FE400-F6B8-4393-8B8E-89DA60C94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30B2F50-DC53-45D7-966B-92326E616B3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BD88243-C36A-422C-BF4F-2F8B44ADA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E2314C1-C2C3-438D-A147-29C5779784E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B0DDACC-4D75-46FC-98CE-BB0E4B852B4E}"/>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8" name="Zástupný symbol pro zápatí 7">
            <a:extLst>
              <a:ext uri="{FF2B5EF4-FFF2-40B4-BE49-F238E27FC236}">
                <a16:creationId xmlns:a16="http://schemas.microsoft.com/office/drawing/2014/main" id="{9351CFF8-E159-4437-8259-E9C55640DD4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7AF073C-3D73-4FBF-B321-EA6FC12A7512}"/>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19985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EDF3AA-E9D4-4C22-BA0D-4C2881EBE3B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BC1D836-133E-4567-AA34-2BECA22E3C23}"/>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4" name="Zástupný symbol pro zápatí 3">
            <a:extLst>
              <a:ext uri="{FF2B5EF4-FFF2-40B4-BE49-F238E27FC236}">
                <a16:creationId xmlns:a16="http://schemas.microsoft.com/office/drawing/2014/main" id="{311A486B-2147-4403-B22C-64E82789339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140E2F3-1814-409A-8F32-77A82E90D2AA}"/>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250971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D900DB6-E4C5-4941-AB6F-AB81D253A365}"/>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3" name="Zástupný symbol pro zápatí 2">
            <a:extLst>
              <a:ext uri="{FF2B5EF4-FFF2-40B4-BE49-F238E27FC236}">
                <a16:creationId xmlns:a16="http://schemas.microsoft.com/office/drawing/2014/main" id="{499FE12E-AB12-4F90-A640-B60CDD518C5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86C4E8C-B220-489E-B1A9-B7AEAF6756F6}"/>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79355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B0DB44-792D-4008-9191-EAC440F5061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66FD987-5F82-43D5-B539-D7696DD01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9CEBA96-8012-4712-8EEF-737EFE5B6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1F13CC2-374F-484B-8E1B-CFD0566DA6F7}"/>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6" name="Zástupný symbol pro zápatí 5">
            <a:extLst>
              <a:ext uri="{FF2B5EF4-FFF2-40B4-BE49-F238E27FC236}">
                <a16:creationId xmlns:a16="http://schemas.microsoft.com/office/drawing/2014/main" id="{75CF83DC-964D-42CB-A848-49D12224B48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741D6C1-962E-4254-BE2F-4F56FA79FB05}"/>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392105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3C2FB4-D237-463B-A502-0E6370367AC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3668704-C6E6-4A1E-85F8-A9772363D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D60B5BB-CDF1-402F-AF8B-625753BAA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3EF6F8F-51BD-47B7-800A-6E838F446578}"/>
              </a:ext>
            </a:extLst>
          </p:cNvPr>
          <p:cNvSpPr>
            <a:spLocks noGrp="1"/>
          </p:cNvSpPr>
          <p:nvPr>
            <p:ph type="dt" sz="half" idx="10"/>
          </p:nvPr>
        </p:nvSpPr>
        <p:spPr/>
        <p:txBody>
          <a:bodyPr/>
          <a:lstStyle/>
          <a:p>
            <a:fld id="{0F2EA362-7F05-4211-9C65-6DA11FF09ACC}" type="datetimeFigureOut">
              <a:rPr lang="cs-CZ" smtClean="0"/>
              <a:t>20.04.2023</a:t>
            </a:fld>
            <a:endParaRPr lang="cs-CZ"/>
          </a:p>
        </p:txBody>
      </p:sp>
      <p:sp>
        <p:nvSpPr>
          <p:cNvPr id="6" name="Zástupný symbol pro zápatí 5">
            <a:extLst>
              <a:ext uri="{FF2B5EF4-FFF2-40B4-BE49-F238E27FC236}">
                <a16:creationId xmlns:a16="http://schemas.microsoft.com/office/drawing/2014/main" id="{D8874CE9-3913-489D-AD9C-1F455B5DBA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10871D5-9459-4BED-BC08-E16A54013633}"/>
              </a:ext>
            </a:extLst>
          </p:cNvPr>
          <p:cNvSpPr>
            <a:spLocks noGrp="1"/>
          </p:cNvSpPr>
          <p:nvPr>
            <p:ph type="sldNum" sz="quarter" idx="12"/>
          </p:nvPr>
        </p:nvSpPr>
        <p:spPr/>
        <p:txBody>
          <a:bodyPr/>
          <a:lstStyle/>
          <a:p>
            <a:fld id="{2C819C4E-CC11-4ECE-9E17-FA5DD6254E8E}" type="slidenum">
              <a:rPr lang="cs-CZ" smtClean="0"/>
              <a:t>‹#›</a:t>
            </a:fld>
            <a:endParaRPr lang="cs-CZ"/>
          </a:p>
        </p:txBody>
      </p:sp>
    </p:spTree>
    <p:extLst>
      <p:ext uri="{BB962C8B-B14F-4D97-AF65-F5344CB8AC3E}">
        <p14:creationId xmlns:p14="http://schemas.microsoft.com/office/powerpoint/2010/main" val="28967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F52B885-671C-44F9-948D-1A98ECA7F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D2D96D9-D50B-47C7-9847-B72C17D6A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637CB6-7F04-49F8-AF7B-E14413981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EA362-7F05-4211-9C65-6DA11FF09ACC}" type="datetimeFigureOut">
              <a:rPr lang="cs-CZ" smtClean="0"/>
              <a:t>20.04.2023</a:t>
            </a:fld>
            <a:endParaRPr lang="cs-CZ"/>
          </a:p>
        </p:txBody>
      </p:sp>
      <p:sp>
        <p:nvSpPr>
          <p:cNvPr id="5" name="Zástupný symbol pro zápatí 4">
            <a:extLst>
              <a:ext uri="{FF2B5EF4-FFF2-40B4-BE49-F238E27FC236}">
                <a16:creationId xmlns:a16="http://schemas.microsoft.com/office/drawing/2014/main" id="{D9752DC5-7D6C-4836-B38A-8AE211404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3E4789A-64F7-47BB-B996-E9C4C6DFD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19C4E-CC11-4ECE-9E17-FA5DD6254E8E}" type="slidenum">
              <a:rPr lang="cs-CZ" smtClean="0"/>
              <a:t>‹#›</a:t>
            </a:fld>
            <a:endParaRPr lang="cs-CZ"/>
          </a:p>
        </p:txBody>
      </p:sp>
    </p:spTree>
    <p:extLst>
      <p:ext uri="{BB962C8B-B14F-4D97-AF65-F5344CB8AC3E}">
        <p14:creationId xmlns:p14="http://schemas.microsoft.com/office/powerpoint/2010/main" val="28892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3" name="Rectangle 7">
            <a:extLst>
              <a:ext uri="{FF2B5EF4-FFF2-40B4-BE49-F238E27FC236}">
                <a16:creationId xmlns:a16="http://schemas.microsoft.com/office/drawing/2014/main" id="{A4FB2F3E-259B-4650-B258-F09745BAA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9">
            <a:extLst>
              <a:ext uri="{FF2B5EF4-FFF2-40B4-BE49-F238E27FC236}">
                <a16:creationId xmlns:a16="http://schemas.microsoft.com/office/drawing/2014/main" id="{084C5BAC-71DF-48C0-AB51-699516D3BE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11" name="Freeform 5">
              <a:extLst>
                <a:ext uri="{FF2B5EF4-FFF2-40B4-BE49-F238E27FC236}">
                  <a16:creationId xmlns:a16="http://schemas.microsoft.com/office/drawing/2014/main" id="{6742FA10-28D2-4023-A08B-427E9370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45" name="Freeform 6">
              <a:extLst>
                <a:ext uri="{FF2B5EF4-FFF2-40B4-BE49-F238E27FC236}">
                  <a16:creationId xmlns:a16="http://schemas.microsoft.com/office/drawing/2014/main" id="{BC497CE0-1368-4C66-923F-CA97C35ED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13" name="Freeform 7">
              <a:extLst>
                <a:ext uri="{FF2B5EF4-FFF2-40B4-BE49-F238E27FC236}">
                  <a16:creationId xmlns:a16="http://schemas.microsoft.com/office/drawing/2014/main" id="{F96D638D-D7BB-43E9-BC7A-6FBBDB50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6" name="Freeform 8">
              <a:extLst>
                <a:ext uri="{FF2B5EF4-FFF2-40B4-BE49-F238E27FC236}">
                  <a16:creationId xmlns:a16="http://schemas.microsoft.com/office/drawing/2014/main" id="{207DB018-8F92-42DF-A1CA-065C774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15" name="Freeform 9">
              <a:extLst>
                <a:ext uri="{FF2B5EF4-FFF2-40B4-BE49-F238E27FC236}">
                  <a16:creationId xmlns:a16="http://schemas.microsoft.com/office/drawing/2014/main" id="{BB2A6006-A798-4927-B799-42A45D5B1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7" name="Freeform 10">
              <a:extLst>
                <a:ext uri="{FF2B5EF4-FFF2-40B4-BE49-F238E27FC236}">
                  <a16:creationId xmlns:a16="http://schemas.microsoft.com/office/drawing/2014/main" id="{3F6DB3F4-548A-4D02-A6CC-D5275E6C8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17" name="Freeform 11">
              <a:extLst>
                <a:ext uri="{FF2B5EF4-FFF2-40B4-BE49-F238E27FC236}">
                  <a16:creationId xmlns:a16="http://schemas.microsoft.com/office/drawing/2014/main" id="{2D9F4A59-DDA2-427E-802B-9056AD99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8" name="Freeform 12">
              <a:extLst>
                <a:ext uri="{FF2B5EF4-FFF2-40B4-BE49-F238E27FC236}">
                  <a16:creationId xmlns:a16="http://schemas.microsoft.com/office/drawing/2014/main" id="{BF086A79-DD15-4D5E-A197-9ADE0ACF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19" name="Freeform 13">
              <a:extLst>
                <a:ext uri="{FF2B5EF4-FFF2-40B4-BE49-F238E27FC236}">
                  <a16:creationId xmlns:a16="http://schemas.microsoft.com/office/drawing/2014/main" id="{CCB86A9C-D602-4645-AF2E-7BADDF1E9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9" name="Freeform 14">
              <a:extLst>
                <a:ext uri="{FF2B5EF4-FFF2-40B4-BE49-F238E27FC236}">
                  <a16:creationId xmlns:a16="http://schemas.microsoft.com/office/drawing/2014/main" id="{21C6649F-C4FA-423E-A09A-1B286FAE2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21" name="Freeform 15">
              <a:extLst>
                <a:ext uri="{FF2B5EF4-FFF2-40B4-BE49-F238E27FC236}">
                  <a16:creationId xmlns:a16="http://schemas.microsoft.com/office/drawing/2014/main" id="{F00891A4-E0CB-4F23-AD2A-4A2108753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50" name="Freeform 16">
              <a:extLst>
                <a:ext uri="{FF2B5EF4-FFF2-40B4-BE49-F238E27FC236}">
                  <a16:creationId xmlns:a16="http://schemas.microsoft.com/office/drawing/2014/main" id="{0688C71A-541C-4CD1-9821-92958FFC0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23" name="Freeform 17">
              <a:extLst>
                <a:ext uri="{FF2B5EF4-FFF2-40B4-BE49-F238E27FC236}">
                  <a16:creationId xmlns:a16="http://schemas.microsoft.com/office/drawing/2014/main" id="{B5F5BDE4-42C0-4408-B6A9-B35D037F1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1" name="Freeform 18">
              <a:extLst>
                <a:ext uri="{FF2B5EF4-FFF2-40B4-BE49-F238E27FC236}">
                  <a16:creationId xmlns:a16="http://schemas.microsoft.com/office/drawing/2014/main" id="{B215F5C9-B825-47D1-8E5B-AE5BE61A4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25" name="Freeform 19">
              <a:extLst>
                <a:ext uri="{FF2B5EF4-FFF2-40B4-BE49-F238E27FC236}">
                  <a16:creationId xmlns:a16="http://schemas.microsoft.com/office/drawing/2014/main" id="{8FDD346A-E62F-4D05-B776-13CE8F35F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2" name="Freeform 20">
              <a:extLst>
                <a:ext uri="{FF2B5EF4-FFF2-40B4-BE49-F238E27FC236}">
                  <a16:creationId xmlns:a16="http://schemas.microsoft.com/office/drawing/2014/main" id="{C1037E36-F1A3-4462-A9C6-C94A78146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27" name="Freeform 21">
              <a:extLst>
                <a:ext uri="{FF2B5EF4-FFF2-40B4-BE49-F238E27FC236}">
                  <a16:creationId xmlns:a16="http://schemas.microsoft.com/office/drawing/2014/main" id="{10D539D8-C2C4-45F9-9778-440E86248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3" name="Freeform 22">
              <a:extLst>
                <a:ext uri="{FF2B5EF4-FFF2-40B4-BE49-F238E27FC236}">
                  <a16:creationId xmlns:a16="http://schemas.microsoft.com/office/drawing/2014/main" id="{8B003199-95C6-4E08-9D5D-E53DAF421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29" name="Freeform 23">
              <a:extLst>
                <a:ext uri="{FF2B5EF4-FFF2-40B4-BE49-F238E27FC236}">
                  <a16:creationId xmlns:a16="http://schemas.microsoft.com/office/drawing/2014/main" id="{6A2507B4-2AA4-44A1-93B1-D65EC73AF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Nadpis 1">
            <a:extLst>
              <a:ext uri="{FF2B5EF4-FFF2-40B4-BE49-F238E27FC236}">
                <a16:creationId xmlns:a16="http://schemas.microsoft.com/office/drawing/2014/main" id="{2AF5C76F-0813-4F45-A5E0-001BB5F2FDB2}"/>
              </a:ext>
            </a:extLst>
          </p:cNvPr>
          <p:cNvSpPr>
            <a:spLocks noGrp="1"/>
          </p:cNvSpPr>
          <p:nvPr>
            <p:ph type="ctrTitle"/>
          </p:nvPr>
        </p:nvSpPr>
        <p:spPr>
          <a:xfrm>
            <a:off x="2002536" y="1261872"/>
            <a:ext cx="8238744" cy="3118104"/>
          </a:xfrm>
        </p:spPr>
        <p:txBody>
          <a:bodyPr>
            <a:normAutofit/>
          </a:bodyPr>
          <a:lstStyle/>
          <a:p>
            <a:pPr algn="l"/>
            <a:r>
              <a:rPr lang="cs-CZ" sz="6800"/>
              <a:t>Český národ a jeho (sebe)pojetí v pozdním středověku</a:t>
            </a:r>
          </a:p>
        </p:txBody>
      </p:sp>
      <p:sp>
        <p:nvSpPr>
          <p:cNvPr id="3" name="Podnadpis 2">
            <a:extLst>
              <a:ext uri="{FF2B5EF4-FFF2-40B4-BE49-F238E27FC236}">
                <a16:creationId xmlns:a16="http://schemas.microsoft.com/office/drawing/2014/main" id="{6639EA65-F426-46D7-971F-830459406C31}"/>
              </a:ext>
            </a:extLst>
          </p:cNvPr>
          <p:cNvSpPr>
            <a:spLocks noGrp="1"/>
          </p:cNvSpPr>
          <p:nvPr>
            <p:ph type="subTitle" idx="1"/>
          </p:nvPr>
        </p:nvSpPr>
        <p:spPr>
          <a:xfrm>
            <a:off x="2002536" y="4562856"/>
            <a:ext cx="8238744" cy="1225296"/>
          </a:xfrm>
        </p:spPr>
        <p:txBody>
          <a:bodyPr>
            <a:normAutofit/>
          </a:bodyPr>
          <a:lstStyle/>
          <a:p>
            <a:pPr algn="l"/>
            <a:r>
              <a:rPr lang="cs-CZ" sz="2000"/>
              <a:t>Jaroslav Svátek</a:t>
            </a:r>
          </a:p>
          <a:p>
            <a:pPr algn="l"/>
            <a:r>
              <a:rPr lang="cs-CZ" sz="2000"/>
              <a:t>Obsahy a formy české státnosti I</a:t>
            </a:r>
          </a:p>
        </p:txBody>
      </p:sp>
      <p:sp>
        <p:nvSpPr>
          <p:cNvPr id="31" name="Isosceles Triangle 30">
            <a:extLst>
              <a:ext uri="{FF2B5EF4-FFF2-40B4-BE49-F238E27FC236}">
                <a16:creationId xmlns:a16="http://schemas.microsoft.com/office/drawing/2014/main" id="{83CB2632-0822-4E49-A707-FA1B8A4D0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spTree>
    <p:extLst>
      <p:ext uri="{BB962C8B-B14F-4D97-AF65-F5344CB8AC3E}">
        <p14:creationId xmlns:p14="http://schemas.microsoft.com/office/powerpoint/2010/main" val="27501541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E0DC08E-1BDF-40F5-9857-DAA71EAB72AE}"/>
              </a:ext>
            </a:extLst>
          </p:cNvPr>
          <p:cNvSpPr>
            <a:spLocks noGrp="1"/>
          </p:cNvSpPr>
          <p:nvPr>
            <p:ph type="title"/>
          </p:nvPr>
        </p:nvSpPr>
        <p:spPr>
          <a:xfrm>
            <a:off x="804672" y="640080"/>
            <a:ext cx="3282696" cy="5257800"/>
          </a:xfrm>
        </p:spPr>
        <p:txBody>
          <a:bodyPr>
            <a:normAutofit/>
          </a:bodyPr>
          <a:lstStyle/>
          <a:p>
            <a:r>
              <a:rPr lang="cs-CZ">
                <a:solidFill>
                  <a:schemeClr val="bg1"/>
                </a:solidFill>
              </a:rPr>
              <a:t>Traktát Jana z Holešova o hymnu </a:t>
            </a:r>
            <a:r>
              <a:rPr lang="cs-CZ" i="1">
                <a:solidFill>
                  <a:schemeClr val="bg1"/>
                </a:solidFill>
              </a:rPr>
              <a:t>Hospodine, pomiluj ny</a:t>
            </a:r>
            <a:endParaRPr lang="cs-CZ">
              <a:solidFill>
                <a:schemeClr val="bg1"/>
              </a:solidFill>
            </a:endParaRPr>
          </a:p>
        </p:txBody>
      </p:sp>
      <p:sp>
        <p:nvSpPr>
          <p:cNvPr id="3" name="Zástupný obsah 2">
            <a:extLst>
              <a:ext uri="{FF2B5EF4-FFF2-40B4-BE49-F238E27FC236}">
                <a16:creationId xmlns:a16="http://schemas.microsoft.com/office/drawing/2014/main" id="{686CC930-2203-46A9-8F2D-1CAFA8F512DC}"/>
              </a:ext>
            </a:extLst>
          </p:cNvPr>
          <p:cNvSpPr>
            <a:spLocks noGrp="1"/>
          </p:cNvSpPr>
          <p:nvPr>
            <p:ph idx="1"/>
          </p:nvPr>
        </p:nvSpPr>
        <p:spPr>
          <a:xfrm>
            <a:off x="5358384" y="640081"/>
            <a:ext cx="6024654" cy="5257800"/>
          </a:xfrm>
        </p:spPr>
        <p:txBody>
          <a:bodyPr anchor="ctr">
            <a:normAutofit/>
          </a:bodyPr>
          <a:lstStyle/>
          <a:p>
            <a:r>
              <a:rPr lang="cs-CZ" sz="1700" i="1" dirty="0" err="1">
                <a:effectLst/>
                <a:latin typeface="Calibri" panose="020F0502020204030204" pitchFamily="34" charset="0"/>
                <a:ea typeface="Calibri" panose="020F0502020204030204" pitchFamily="34" charset="0"/>
                <a:cs typeface="Times New Roman" panose="02020603050405020304" pitchFamily="18" charset="0"/>
              </a:rPr>
              <a:t>Ubi</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sciendu</a:t>
            </a:r>
            <a:r>
              <a:rPr lang="fr-FR" sz="1700" i="1" dirty="0">
                <a:effectLst/>
                <a:latin typeface="Calibri" panose="020F0502020204030204" pitchFamily="34" charset="0"/>
                <a:ea typeface="Calibri" panose="020F0502020204030204" pitchFamily="34" charset="0"/>
                <a:cs typeface="Times New Roman" panose="02020603050405020304" pitchFamily="18" charset="0"/>
              </a:rPr>
              <a:t>m est, primo quod </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nos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Bohemi</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genere</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lingwa</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originaliter</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processimus</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Charvatis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ut</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nostre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chronice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dicunt</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seu</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testantur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ideo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nostrum</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boemicale</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ydioma</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a:effectLst/>
                <a:latin typeface="Calibri" panose="020F0502020204030204" pitchFamily="34" charset="0"/>
                <a:ea typeface="Calibri" panose="020F0502020204030204" pitchFamily="34" charset="0"/>
                <a:cs typeface="Times New Roman" panose="02020603050405020304" pitchFamily="18" charset="0"/>
              </a:rPr>
              <a:t>de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genere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suo</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est</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charvaticum</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ydioma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nam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precise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Charvaticum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ydioma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nobiscum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intravit</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ad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istas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silvas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ad hec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deserta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qua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adhuc</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in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nullius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hominis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dominio</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possessiones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fuerunt</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sed in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solius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dei: et ex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illis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gravi</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labore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nostro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extirpavimus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nobis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hanc</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Boemie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terram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que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iam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propria nostra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iniuriose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contra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ius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destruitur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aufertur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nobis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deus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iustus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iudex</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miseratur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nostri</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sanctus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Adalbertus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ideo </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in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principio</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omnes</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Bohemi</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in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hac</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terra</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loquebantur</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precise</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ut</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modo</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loquuntur</a:t>
            </a:r>
            <a:r>
              <a:rPr lang="cs-CZ" sz="17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b="1" i="1" dirty="0" err="1">
                <a:effectLst/>
                <a:latin typeface="Calibri" panose="020F0502020204030204" pitchFamily="34" charset="0"/>
                <a:ea typeface="Calibri" panose="020F0502020204030204" pitchFamily="34" charset="0"/>
                <a:cs typeface="Times New Roman" panose="02020603050405020304" pitchFamily="18" charset="0"/>
              </a:rPr>
              <a:t>Charvati</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sed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illud</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primum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charvaticum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ydioma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huius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terre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remote</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abiens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huc</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 sua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Charvatica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terra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per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diversos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longos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temporis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successus</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ita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est</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in se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immutatum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in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hac</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terra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quod</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iam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multa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aliter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loquimur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quam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Charvati</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et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quam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ante nos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Boemi</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in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hac</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terra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loquebantur</a:t>
            </a:r>
            <a:r>
              <a:rPr lang="cs-CZ" sz="1700" i="1" dirty="0">
                <a:effectLst/>
                <a:latin typeface="Calibri" panose="020F0502020204030204" pitchFamily="34" charset="0"/>
                <a:ea typeface="Calibri" panose="020F0502020204030204" pitchFamily="34" charset="0"/>
                <a:cs typeface="Times New Roman" panose="02020603050405020304" pitchFamily="18" charset="0"/>
              </a:rPr>
              <a:t>.</a:t>
            </a:r>
          </a:p>
          <a:p>
            <a:r>
              <a:rPr lang="cs-CZ" sz="1700" dirty="0">
                <a:latin typeface="Calibri" panose="020F0502020204030204" pitchFamily="34" charset="0"/>
                <a:ea typeface="Calibri" panose="020F0502020204030204" pitchFamily="34" charset="0"/>
                <a:cs typeface="Times New Roman" panose="02020603050405020304" pitchFamily="18" charset="0"/>
              </a:rPr>
              <a:t>in: Z. Nejedlý, </a:t>
            </a:r>
            <a:r>
              <a:rPr lang="cs-CZ" sz="1700" i="1" dirty="0">
                <a:latin typeface="Calibri" panose="020F0502020204030204" pitchFamily="34" charset="0"/>
                <a:ea typeface="Calibri" panose="020F0502020204030204" pitchFamily="34" charset="0"/>
                <a:cs typeface="Times New Roman" panose="02020603050405020304" pitchFamily="18" charset="0"/>
              </a:rPr>
              <a:t>Dějiny husitského zpěvu</a:t>
            </a:r>
            <a:r>
              <a:rPr lang="cs-CZ" sz="1700" dirty="0">
                <a:latin typeface="Calibri" panose="020F0502020204030204" pitchFamily="34" charset="0"/>
                <a:ea typeface="Calibri" panose="020F0502020204030204" pitchFamily="34" charset="0"/>
                <a:cs typeface="Times New Roman" panose="02020603050405020304" pitchFamily="18" charset="0"/>
              </a:rPr>
              <a:t>, 1, s. 418-419</a:t>
            </a:r>
          </a:p>
          <a:p>
            <a:r>
              <a:rPr lang="cs-CZ" sz="1700" dirty="0">
                <a:effectLst/>
                <a:latin typeface="Calibri" panose="020F0502020204030204" pitchFamily="34" charset="0"/>
                <a:ea typeface="Calibri" panose="020F0502020204030204" pitchFamily="34" charset="0"/>
                <a:cs typeface="Times New Roman" panose="02020603050405020304" pitchFamily="18" charset="0"/>
              </a:rPr>
              <a:t>K tomu: J. </a:t>
            </a:r>
            <a:r>
              <a:rPr lang="cs-CZ" sz="1700" dirty="0" err="1">
                <a:effectLst/>
                <a:latin typeface="Calibri" panose="020F0502020204030204" pitchFamily="34" charset="0"/>
                <a:ea typeface="Calibri" panose="020F0502020204030204" pitchFamily="34" charset="0"/>
                <a:cs typeface="Times New Roman" panose="02020603050405020304" pitchFamily="18" charset="0"/>
              </a:rPr>
              <a:t>Lehár</a:t>
            </a:r>
            <a:r>
              <a:rPr lang="cs-CZ" sz="1700" dirty="0">
                <a:effectLst/>
                <a:latin typeface="Calibri" panose="020F0502020204030204" pitchFamily="34" charset="0"/>
                <a:ea typeface="Calibri" panose="020F0502020204030204" pitchFamily="34" charset="0"/>
                <a:cs typeface="Times New Roman" panose="02020603050405020304" pitchFamily="18" charset="0"/>
              </a:rPr>
              <a:t>, Česká středověká lyrika, s</a:t>
            </a:r>
            <a:r>
              <a:rPr lang="cs-CZ" sz="1700">
                <a:effectLst/>
                <a:latin typeface="Calibri" panose="020F0502020204030204" pitchFamily="34" charset="0"/>
                <a:ea typeface="Calibri" panose="020F0502020204030204" pitchFamily="34" charset="0"/>
                <a:cs typeface="Times New Roman" panose="02020603050405020304" pitchFamily="18" charset="0"/>
              </a:rPr>
              <a:t>. 15-29 (</a:t>
            </a:r>
            <a:r>
              <a:rPr lang="cs-CZ" sz="1700" i="1">
                <a:latin typeface="Calibri" panose="020F0502020204030204" pitchFamily="34" charset="0"/>
                <a:ea typeface="Calibri" panose="020F0502020204030204" pitchFamily="34" charset="0"/>
                <a:cs typeface="Times New Roman" panose="02020603050405020304" pitchFamily="18" charset="0"/>
              </a:rPr>
              <a:t>Carmen patrium</a:t>
            </a:r>
            <a:r>
              <a:rPr lang="cs-CZ" sz="1700">
                <a:latin typeface="Calibri" panose="020F0502020204030204" pitchFamily="34"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38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8ABC6C3-286B-4D91-A475-C51C24BC5B4C}"/>
              </a:ext>
            </a:extLst>
          </p:cNvPr>
          <p:cNvSpPr>
            <a:spLocks noGrp="1"/>
          </p:cNvSpPr>
          <p:nvPr>
            <p:ph type="title"/>
          </p:nvPr>
        </p:nvSpPr>
        <p:spPr>
          <a:xfrm>
            <a:off x="804672" y="640080"/>
            <a:ext cx="3282696" cy="5257800"/>
          </a:xfrm>
        </p:spPr>
        <p:txBody>
          <a:bodyPr>
            <a:normAutofit/>
          </a:bodyPr>
          <a:lstStyle/>
          <a:p>
            <a:r>
              <a:rPr lang="cs-CZ">
                <a:solidFill>
                  <a:schemeClr val="bg1"/>
                </a:solidFill>
              </a:rPr>
              <a:t>Sakralizace národa</a:t>
            </a:r>
          </a:p>
        </p:txBody>
      </p:sp>
      <p:sp>
        <p:nvSpPr>
          <p:cNvPr id="3" name="Zástupný obsah 2">
            <a:extLst>
              <a:ext uri="{FF2B5EF4-FFF2-40B4-BE49-F238E27FC236}">
                <a16:creationId xmlns:a16="http://schemas.microsoft.com/office/drawing/2014/main" id="{A910CB29-070B-452A-8823-875C7DF0C382}"/>
              </a:ext>
            </a:extLst>
          </p:cNvPr>
          <p:cNvSpPr>
            <a:spLocks noGrp="1"/>
          </p:cNvSpPr>
          <p:nvPr>
            <p:ph idx="1"/>
          </p:nvPr>
        </p:nvSpPr>
        <p:spPr>
          <a:xfrm>
            <a:off x="5358384" y="640081"/>
            <a:ext cx="6024654" cy="5257800"/>
          </a:xfrm>
        </p:spPr>
        <p:txBody>
          <a:bodyPr anchor="ctr">
            <a:normAutofit/>
          </a:bodyPr>
          <a:lstStyle/>
          <a:p>
            <a:r>
              <a:rPr lang="cs-CZ" sz="2400"/>
              <a:t>Svatováclavský chorál (Beneš Krabice)</a:t>
            </a:r>
          </a:p>
          <a:p>
            <a:r>
              <a:rPr lang="cs-CZ" sz="2400"/>
              <a:t>Etymologie Bóh – Bohemia (Pulkava)</a:t>
            </a:r>
          </a:p>
          <a:p>
            <a:r>
              <a:rPr lang="cs-CZ" sz="2400"/>
              <a:t>Pravý Čech nemůže být kacíř; Češi = svatý národ (Jeroným Pražský)</a:t>
            </a:r>
          </a:p>
        </p:txBody>
      </p:sp>
    </p:spTree>
    <p:extLst>
      <p:ext uri="{BB962C8B-B14F-4D97-AF65-F5344CB8AC3E}">
        <p14:creationId xmlns:p14="http://schemas.microsoft.com/office/powerpoint/2010/main" val="126852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A380DC-4DF4-4099-BE5A-0FAC63DB79F9}"/>
              </a:ext>
            </a:extLst>
          </p:cNvPr>
          <p:cNvSpPr>
            <a:spLocks noGrp="1"/>
          </p:cNvSpPr>
          <p:nvPr>
            <p:ph type="title"/>
          </p:nvPr>
        </p:nvSpPr>
        <p:spPr>
          <a:xfrm>
            <a:off x="648930" y="629266"/>
            <a:ext cx="5121644" cy="1676603"/>
          </a:xfrm>
        </p:spPr>
        <p:txBody>
          <a:bodyPr>
            <a:normAutofit/>
          </a:bodyPr>
          <a:lstStyle/>
          <a:p>
            <a:r>
              <a:rPr lang="cs-CZ"/>
              <a:t>Počítání Čechů a Němců v Praze</a:t>
            </a:r>
          </a:p>
        </p:txBody>
      </p:sp>
      <p:sp>
        <p:nvSpPr>
          <p:cNvPr id="9" name="Content Placeholder 8">
            <a:extLst>
              <a:ext uri="{FF2B5EF4-FFF2-40B4-BE49-F238E27FC236}">
                <a16:creationId xmlns:a16="http://schemas.microsoft.com/office/drawing/2014/main" id="{B3904FC4-4C62-9DBD-EC63-3DD23D92ACB2}"/>
              </a:ext>
            </a:extLst>
          </p:cNvPr>
          <p:cNvSpPr>
            <a:spLocks noGrp="1"/>
          </p:cNvSpPr>
          <p:nvPr>
            <p:ph idx="1"/>
          </p:nvPr>
        </p:nvSpPr>
        <p:spPr>
          <a:xfrm>
            <a:off x="648931" y="2438400"/>
            <a:ext cx="5121642" cy="3785419"/>
          </a:xfrm>
        </p:spPr>
        <p:txBody>
          <a:bodyPr>
            <a:normAutofit/>
          </a:bodyPr>
          <a:lstStyle/>
          <a:p>
            <a:r>
              <a:rPr lang="cs-CZ" sz="2000"/>
              <a:t>Jaroslav Mezník, </a:t>
            </a:r>
            <a:r>
              <a:rPr lang="cs-CZ" sz="1800" i="1">
                <a:effectLst/>
                <a:latin typeface="Calibri" panose="020F0502020204030204" pitchFamily="34" charset="0"/>
                <a:ea typeface="Calibri" panose="020F0502020204030204" pitchFamily="34" charset="0"/>
                <a:cs typeface="Times New Roman" panose="02020603050405020304" pitchFamily="18" charset="0"/>
              </a:rPr>
              <a:t>Národnostní složení předhusitské Prahy</a:t>
            </a:r>
            <a:r>
              <a:rPr lang="cs-CZ" sz="1800">
                <a:effectLst/>
                <a:latin typeface="Calibri" panose="020F0502020204030204" pitchFamily="34" charset="0"/>
                <a:ea typeface="Calibri" panose="020F0502020204030204" pitchFamily="34" charset="0"/>
                <a:cs typeface="Times New Roman" panose="02020603050405020304" pitchFamily="18" charset="0"/>
              </a:rPr>
              <a:t>, Sborník historický 17/1970,    s. 5-30 </a:t>
            </a:r>
            <a:endParaRPr lang="en-US" sz="2000"/>
          </a:p>
        </p:txBody>
      </p:sp>
      <p:sp>
        <p:nvSpPr>
          <p:cNvPr id="12" name="Rectangle 11">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D22E60EB-F298-4C4F-BC6E-C15129523CB0}"/>
              </a:ext>
            </a:extLst>
          </p:cNvPr>
          <p:cNvPicPr>
            <a:picLocks noChangeAspect="1"/>
          </p:cNvPicPr>
          <p:nvPr/>
        </p:nvPicPr>
        <p:blipFill rotWithShape="1">
          <a:blip r:embed="rId2">
            <a:extLst>
              <a:ext uri="{28A0092B-C50C-407E-A947-70E740481C1C}">
                <a14:useLocalDpi xmlns:a14="http://schemas.microsoft.com/office/drawing/2010/main" val="0"/>
              </a:ext>
            </a:extLst>
          </a:blip>
          <a:srcRect t="2331" r="-14" b="-14"/>
          <a:stretch/>
        </p:blipFill>
        <p:spPr>
          <a:xfrm>
            <a:off x="6359703" y="300909"/>
            <a:ext cx="5486400" cy="6334421"/>
          </a:xfrm>
          <a:prstGeom prst="rect">
            <a:avLst/>
          </a:prstGeom>
          <a:effectLst/>
        </p:spPr>
      </p:pic>
      <p:pic>
        <p:nvPicPr>
          <p:cNvPr id="7" name="Obrázek 6">
            <a:extLst>
              <a:ext uri="{FF2B5EF4-FFF2-40B4-BE49-F238E27FC236}">
                <a16:creationId xmlns:a16="http://schemas.microsoft.com/office/drawing/2014/main" id="{BA122229-4601-4679-92CB-AF4D7208F151}"/>
              </a:ext>
            </a:extLst>
          </p:cNvPr>
          <p:cNvPicPr>
            <a:picLocks noChangeAspect="1"/>
          </p:cNvPicPr>
          <p:nvPr/>
        </p:nvPicPr>
        <p:blipFill>
          <a:blip r:embed="rId3"/>
          <a:stretch>
            <a:fillRect/>
          </a:stretch>
        </p:blipFill>
        <p:spPr>
          <a:xfrm>
            <a:off x="747554" y="3806455"/>
            <a:ext cx="3574244" cy="2696498"/>
          </a:xfrm>
          <a:prstGeom prst="rect">
            <a:avLst/>
          </a:prstGeom>
        </p:spPr>
      </p:pic>
    </p:spTree>
    <p:extLst>
      <p:ext uri="{BB962C8B-B14F-4D97-AF65-F5344CB8AC3E}">
        <p14:creationId xmlns:p14="http://schemas.microsoft.com/office/powerpoint/2010/main" val="35895290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2930BFC-6A6E-4FDA-8948-E156BD504D99}"/>
              </a:ext>
            </a:extLst>
          </p:cNvPr>
          <p:cNvSpPr>
            <a:spLocks noGrp="1"/>
          </p:cNvSpPr>
          <p:nvPr>
            <p:ph type="title"/>
          </p:nvPr>
        </p:nvSpPr>
        <p:spPr>
          <a:xfrm>
            <a:off x="833002" y="365125"/>
            <a:ext cx="10520702" cy="1325563"/>
          </a:xfrm>
        </p:spPr>
        <p:txBody>
          <a:bodyPr>
            <a:normAutofit/>
          </a:bodyPr>
          <a:lstStyle/>
          <a:p>
            <a:r>
              <a:rPr lang="cs-CZ">
                <a:solidFill>
                  <a:srgbClr val="FFFFFF"/>
                </a:solidFill>
              </a:rPr>
              <a:t>Jeronýmova řeč na kvodlibetu Matěje Knína, leden 1409</a:t>
            </a:r>
          </a:p>
        </p:txBody>
      </p:sp>
      <p:sp>
        <p:nvSpPr>
          <p:cNvPr id="3" name="Zástupný obsah 2">
            <a:extLst>
              <a:ext uri="{FF2B5EF4-FFF2-40B4-BE49-F238E27FC236}">
                <a16:creationId xmlns:a16="http://schemas.microsoft.com/office/drawing/2014/main" id="{405B1B81-A86A-4A7F-8D12-7BBD4B128F11}"/>
              </a:ext>
            </a:extLst>
          </p:cNvPr>
          <p:cNvSpPr>
            <a:spLocks noGrp="1"/>
          </p:cNvSpPr>
          <p:nvPr>
            <p:ph idx="1"/>
          </p:nvPr>
        </p:nvSpPr>
        <p:spPr>
          <a:xfrm>
            <a:off x="838201" y="2022601"/>
            <a:ext cx="10515598" cy="4154361"/>
          </a:xfrm>
        </p:spPr>
        <p:txBody>
          <a:bodyPr>
            <a:normAutofit/>
          </a:bodyPr>
          <a:lstStyle/>
          <a:p>
            <a:r>
              <a:rPr lang="fr-FR" sz="2000">
                <a:solidFill>
                  <a:srgbClr val="FFFFFF"/>
                </a:solidFill>
              </a:rPr>
              <a:t>Quicunque igitur quemcumque pure Boemum dixierit fuisse vel esse hereticum – a rege usque ad militem, a milite usque ad clientem, a cliente usque ad rusticum, ab archiepiscopo usque ad canonicum, a canonico usque ad minimum presbiterum, a magistro civium huius urbis usque ad consulem atque civem, a cive usque ad quemlibet opificem – unus pro omnibus respondeo, ut debeo, toto corde, ore pleno intrepide, quod mentitur ut nullius fide dignus. Ad quod verbum nunc et semper stare paratus sum</a:t>
            </a:r>
          </a:p>
          <a:p>
            <a:endParaRPr lang="fr-FR" sz="2000">
              <a:solidFill>
                <a:srgbClr val="FFFFFF"/>
              </a:solidFill>
            </a:endParaRPr>
          </a:p>
          <a:p>
            <a:r>
              <a:rPr lang="fr-FR" sz="2000" i="1">
                <a:solidFill>
                  <a:srgbClr val="FFFFFF"/>
                </a:solidFill>
              </a:rPr>
              <a:t>Recommendatio artium liberalium</a:t>
            </a:r>
            <a:r>
              <a:rPr lang="fr-FR" sz="2000">
                <a:solidFill>
                  <a:srgbClr val="FFFFFF"/>
                </a:solidFill>
              </a:rPr>
              <a:t>, in: </a:t>
            </a:r>
            <a:r>
              <a:rPr lang="cs-CZ" sz="2000">
                <a:solidFill>
                  <a:srgbClr val="FFFFFF"/>
                </a:solidFill>
              </a:rPr>
              <a:t>Magistri Hieronymi de Praga. Questiones, polemica, epistulae, Turnhout 2010 (CCCM 222), s. 213</a:t>
            </a:r>
          </a:p>
        </p:txBody>
      </p:sp>
    </p:spTree>
    <p:extLst>
      <p:ext uri="{BB962C8B-B14F-4D97-AF65-F5344CB8AC3E}">
        <p14:creationId xmlns:p14="http://schemas.microsoft.com/office/powerpoint/2010/main" val="101164218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604ABB9-A5AF-4C7B-9819-A45BE6558DB4}"/>
              </a:ext>
            </a:extLst>
          </p:cNvPr>
          <p:cNvSpPr>
            <a:spLocks noGrp="1"/>
          </p:cNvSpPr>
          <p:nvPr>
            <p:ph type="title"/>
          </p:nvPr>
        </p:nvSpPr>
        <p:spPr>
          <a:xfrm>
            <a:off x="833002" y="365125"/>
            <a:ext cx="10520702" cy="1325563"/>
          </a:xfrm>
        </p:spPr>
        <p:txBody>
          <a:bodyPr>
            <a:normAutofit/>
          </a:bodyPr>
          <a:lstStyle/>
          <a:p>
            <a:r>
              <a:rPr lang="cs-CZ">
                <a:solidFill>
                  <a:srgbClr val="FFFFFF"/>
                </a:solidFill>
              </a:rPr>
              <a:t>Jeronýmova řeč na kvodlibetu Matěje Knína, leden 1409</a:t>
            </a:r>
          </a:p>
        </p:txBody>
      </p:sp>
      <p:sp>
        <p:nvSpPr>
          <p:cNvPr id="3" name="Zástupný obsah 2">
            <a:extLst>
              <a:ext uri="{FF2B5EF4-FFF2-40B4-BE49-F238E27FC236}">
                <a16:creationId xmlns:a16="http://schemas.microsoft.com/office/drawing/2014/main" id="{AC7DFF45-1F70-4F71-BCA8-F610C67EAC10}"/>
              </a:ext>
            </a:extLst>
          </p:cNvPr>
          <p:cNvSpPr>
            <a:spLocks noGrp="1"/>
          </p:cNvSpPr>
          <p:nvPr>
            <p:ph idx="1"/>
          </p:nvPr>
        </p:nvSpPr>
        <p:spPr>
          <a:xfrm>
            <a:off x="838201" y="2022601"/>
            <a:ext cx="10515598" cy="4154361"/>
          </a:xfrm>
        </p:spPr>
        <p:txBody>
          <a:bodyPr>
            <a:normAutofit/>
          </a:bodyPr>
          <a:lstStyle/>
          <a:p>
            <a:r>
              <a:rPr lang="cs-CZ" sz="2000">
                <a:solidFill>
                  <a:srgbClr val="FFFFFF"/>
                </a:solidFill>
              </a:rPr>
              <a:t>Ať tedy kdokoli prohlásí o kterémkoli ryzím Čechovi, že byl nebo že je kacířem od krále až po rytíře, od rytíře až po zemana, od zemana až po sedláka, od arcibiskupa až po kanovníka, od kanovníka až po posledního kněze, od purkmistra tohoto města až po konšela a měšťana, od měšťana až po kteréhokoli řemeslníka, já sám, jeden za všecky odpovídám, jak musím, a to z celého srdce, na plná ústa a neohroženě : Lže a není hoden víry. Za tímto slovem chci stát nyní a vždycky.</a:t>
            </a:r>
          </a:p>
          <a:p>
            <a:endParaRPr lang="cs-CZ" sz="2000">
              <a:solidFill>
                <a:srgbClr val="FFFFFF"/>
              </a:solidFill>
            </a:endParaRPr>
          </a:p>
          <a:p>
            <a:r>
              <a:rPr lang="cs-CZ" sz="2000" i="1">
                <a:solidFill>
                  <a:srgbClr val="FFFFFF"/>
                </a:solidFill>
              </a:rPr>
              <a:t>Výbor z české literatury doby husitské </a:t>
            </a:r>
            <a:r>
              <a:rPr lang="cs-CZ" sz="2000">
                <a:solidFill>
                  <a:srgbClr val="FFFFFF"/>
                </a:solidFill>
              </a:rPr>
              <a:t>1, s. 213 (celý text quodlibetu na s. 211-218)</a:t>
            </a:r>
          </a:p>
        </p:txBody>
      </p:sp>
    </p:spTree>
    <p:extLst>
      <p:ext uri="{BB962C8B-B14F-4D97-AF65-F5344CB8AC3E}">
        <p14:creationId xmlns:p14="http://schemas.microsoft.com/office/powerpoint/2010/main" val="374929617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0AD5075E-AAA7-4713-B20F-CD1EA03BDB3C}"/>
              </a:ext>
            </a:extLst>
          </p:cNvPr>
          <p:cNvSpPr>
            <a:spLocks noGrp="1"/>
          </p:cNvSpPr>
          <p:nvPr>
            <p:ph type="title"/>
          </p:nvPr>
        </p:nvSpPr>
        <p:spPr>
          <a:xfrm>
            <a:off x="833002" y="365126"/>
            <a:ext cx="3973667" cy="5039082"/>
          </a:xfrm>
        </p:spPr>
        <p:txBody>
          <a:bodyPr>
            <a:normAutofit/>
          </a:bodyPr>
          <a:lstStyle/>
          <a:p>
            <a:r>
              <a:rPr lang="cs-CZ" sz="3400">
                <a:solidFill>
                  <a:srgbClr val="FFFFFF"/>
                </a:solidFill>
              </a:rPr>
              <a:t>Artikulové podávaní od obce království Českého králi Sigmundovi před jeho přijetí do země (1419)</a:t>
            </a:r>
          </a:p>
        </p:txBody>
      </p:sp>
      <p:sp>
        <p:nvSpPr>
          <p:cNvPr id="3" name="Zástupný obsah 2">
            <a:extLst>
              <a:ext uri="{FF2B5EF4-FFF2-40B4-BE49-F238E27FC236}">
                <a16:creationId xmlns:a16="http://schemas.microsoft.com/office/drawing/2014/main" id="{D82898E3-EC2A-47AE-9581-4E74FE1E991C}"/>
              </a:ext>
            </a:extLst>
          </p:cNvPr>
          <p:cNvSpPr>
            <a:spLocks noGrp="1"/>
          </p:cNvSpPr>
          <p:nvPr>
            <p:ph idx="1"/>
          </p:nvPr>
        </p:nvSpPr>
        <p:spPr>
          <a:xfrm>
            <a:off x="5356927" y="365125"/>
            <a:ext cx="5996871" cy="5811837"/>
          </a:xfrm>
        </p:spPr>
        <p:txBody>
          <a:bodyPr anchor="ctr">
            <a:normAutofit/>
          </a:bodyPr>
          <a:lstStyle/>
          <a:p>
            <a:pPr marL="0" indent="0">
              <a:buNone/>
            </a:pPr>
            <a:r>
              <a:rPr lang="cs-CZ" sz="2000">
                <a:solidFill>
                  <a:srgbClr val="FFFFFF"/>
                </a:solidFill>
              </a:rPr>
              <a:t>(…) Aby cizozemci světští neb duchovní v nižádné úřady neb dóstojenstvie neb obroky zemské nebyli dopuštěni: a zvláště aby po městech Němci nebyli posazeni na úřad, kdežby Čechové mohli a uměli vlásti; a aby súdové a žaloby v jazyku českém po Čechách se dály, a Čechové </a:t>
            </a:r>
            <a:r>
              <a:rPr lang="cs-CZ" sz="2000" b="1">
                <a:solidFill>
                  <a:srgbClr val="FFFFFF"/>
                </a:solidFill>
              </a:rPr>
              <a:t>aby prvnie hlasy všudy po království a po městech jměli</a:t>
            </a:r>
            <a:r>
              <a:rPr lang="cs-CZ" sz="2000">
                <a:solidFill>
                  <a:srgbClr val="FFFFFF"/>
                </a:solidFill>
              </a:rPr>
              <a:t>. </a:t>
            </a:r>
          </a:p>
          <a:p>
            <a:pPr marL="0" indent="0">
              <a:buNone/>
            </a:pPr>
            <a:r>
              <a:rPr lang="cs-CZ" sz="2000">
                <a:solidFill>
                  <a:srgbClr val="FFFFFF"/>
                </a:solidFill>
              </a:rPr>
              <a:t>(…) Aby čtenie a epištoly v jazyku českém čísti neb spievati po kosteléch řádně nebylo překáženo.</a:t>
            </a:r>
          </a:p>
          <a:p>
            <a:pPr marL="0" indent="0">
              <a:buNone/>
            </a:pPr>
            <a:endParaRPr lang="cs-CZ" sz="2000">
              <a:solidFill>
                <a:srgbClr val="FFFFFF"/>
              </a:solidFill>
            </a:endParaRPr>
          </a:p>
          <a:p>
            <a:pPr marL="0" indent="0">
              <a:buNone/>
            </a:pPr>
            <a:r>
              <a:rPr lang="cs-CZ" sz="2000">
                <a:solidFill>
                  <a:srgbClr val="FFFFFF"/>
                </a:solidFill>
              </a:rPr>
              <a:t>(Archiv český III, ed. F. Palacký, s. 207-208)</a:t>
            </a:r>
          </a:p>
        </p:txBody>
      </p:sp>
    </p:spTree>
    <p:extLst>
      <p:ext uri="{BB962C8B-B14F-4D97-AF65-F5344CB8AC3E}">
        <p14:creationId xmlns:p14="http://schemas.microsoft.com/office/powerpoint/2010/main" val="86328887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8AF44BC-183E-4D63-8782-5CD6D8B8B515}"/>
              </a:ext>
            </a:extLst>
          </p:cNvPr>
          <p:cNvSpPr>
            <a:spLocks noGrp="1"/>
          </p:cNvSpPr>
          <p:nvPr>
            <p:ph type="title"/>
          </p:nvPr>
        </p:nvSpPr>
        <p:spPr>
          <a:xfrm>
            <a:off x="966952" y="1204108"/>
            <a:ext cx="2669406" cy="1781175"/>
          </a:xfrm>
        </p:spPr>
        <p:txBody>
          <a:bodyPr>
            <a:normAutofit/>
          </a:bodyPr>
          <a:lstStyle/>
          <a:p>
            <a:r>
              <a:rPr lang="cs-CZ" sz="3200">
                <a:solidFill>
                  <a:srgbClr val="FFFFFF"/>
                </a:solidFill>
              </a:rPr>
              <a:t>Pavel Žídek o používání češtiny</a:t>
            </a:r>
          </a:p>
        </p:txBody>
      </p:sp>
      <p:sp>
        <p:nvSpPr>
          <p:cNvPr id="9" name="Content Placeholder 8">
            <a:extLst>
              <a:ext uri="{FF2B5EF4-FFF2-40B4-BE49-F238E27FC236}">
                <a16:creationId xmlns:a16="http://schemas.microsoft.com/office/drawing/2014/main" id="{EAAC6958-A596-B274-36BA-BAECF679E94A}"/>
              </a:ext>
            </a:extLst>
          </p:cNvPr>
          <p:cNvSpPr>
            <a:spLocks noGrp="1"/>
          </p:cNvSpPr>
          <p:nvPr>
            <p:ph idx="1"/>
          </p:nvPr>
        </p:nvSpPr>
        <p:spPr>
          <a:xfrm>
            <a:off x="966951" y="3355130"/>
            <a:ext cx="2669407" cy="2427333"/>
          </a:xfrm>
        </p:spPr>
        <p:txBody>
          <a:bodyPr>
            <a:normAutofit/>
          </a:bodyPr>
          <a:lstStyle/>
          <a:p>
            <a:r>
              <a:rPr lang="cs-CZ" sz="1600"/>
              <a:t>Mistra Pavla Židka </a:t>
            </a:r>
            <a:r>
              <a:rPr lang="cs-CZ" sz="1600" i="1"/>
              <a:t>Spravovna</a:t>
            </a:r>
            <a:r>
              <a:rPr lang="cs-CZ" sz="1600"/>
              <a:t>, ed. Z. V. Tobolka, Praha 1908, s. 42</a:t>
            </a:r>
            <a:endParaRPr lang="en-US" sz="1600"/>
          </a:p>
        </p:txBody>
      </p:sp>
      <p:pic>
        <p:nvPicPr>
          <p:cNvPr id="5" name="Zástupný obsah 4">
            <a:extLst>
              <a:ext uri="{FF2B5EF4-FFF2-40B4-BE49-F238E27FC236}">
                <a16:creationId xmlns:a16="http://schemas.microsoft.com/office/drawing/2014/main" id="{1E8991D2-4194-48A7-846E-2B22C21D41AD}"/>
              </a:ext>
            </a:extLst>
          </p:cNvPr>
          <p:cNvPicPr>
            <a:picLocks noChangeAspect="1"/>
          </p:cNvPicPr>
          <p:nvPr/>
        </p:nvPicPr>
        <p:blipFill>
          <a:blip r:embed="rId2"/>
          <a:stretch>
            <a:fillRect/>
          </a:stretch>
        </p:blipFill>
        <p:spPr>
          <a:xfrm>
            <a:off x="4662102" y="1571462"/>
            <a:ext cx="6903723" cy="3592038"/>
          </a:xfrm>
          <a:prstGeom prst="rect">
            <a:avLst/>
          </a:prstGeom>
        </p:spPr>
      </p:pic>
    </p:spTree>
    <p:extLst>
      <p:ext uri="{BB962C8B-B14F-4D97-AF65-F5344CB8AC3E}">
        <p14:creationId xmlns:p14="http://schemas.microsoft.com/office/powerpoint/2010/main" val="419074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2324F1-59B3-495E-9297-F1E87927941F}"/>
              </a:ext>
            </a:extLst>
          </p:cNvPr>
          <p:cNvSpPr>
            <a:spLocks noGrp="1"/>
          </p:cNvSpPr>
          <p:nvPr>
            <p:ph type="title"/>
          </p:nvPr>
        </p:nvSpPr>
        <p:spPr/>
        <p:txBody>
          <a:bodyPr/>
          <a:lstStyle/>
          <a:p>
            <a:r>
              <a:rPr lang="cs-CZ"/>
              <a:t>Píseň o vítězství na Vítkově (1420)</a:t>
            </a:r>
          </a:p>
        </p:txBody>
      </p:sp>
      <p:sp>
        <p:nvSpPr>
          <p:cNvPr id="4" name="Zástupný obsah 3">
            <a:extLst>
              <a:ext uri="{FF2B5EF4-FFF2-40B4-BE49-F238E27FC236}">
                <a16:creationId xmlns:a16="http://schemas.microsoft.com/office/drawing/2014/main" id="{2CB78C19-6589-4BE9-9593-5664096CCC74}"/>
              </a:ext>
            </a:extLst>
          </p:cNvPr>
          <p:cNvSpPr>
            <a:spLocks noGrp="1"/>
          </p:cNvSpPr>
          <p:nvPr>
            <p:ph sz="half" idx="1"/>
          </p:nvPr>
        </p:nvSpPr>
        <p:spPr/>
        <p:txBody>
          <a:bodyPr/>
          <a:lstStyle/>
          <a:p>
            <a:r>
              <a:rPr lang="cs-CZ" i="1"/>
              <a:t>Dietky, bohu zpievajme</a:t>
            </a:r>
          </a:p>
          <a:p>
            <a:pPr marL="0" indent="0">
              <a:buNone/>
            </a:pPr>
            <a:r>
              <a:rPr lang="cs-CZ" i="1"/>
              <a:t>jemu čest, chválu vzdajme,</a:t>
            </a:r>
          </a:p>
          <a:p>
            <a:pPr marL="0" indent="0">
              <a:buNone/>
            </a:pPr>
            <a:r>
              <a:rPr lang="cs-CZ" i="1"/>
              <a:t>i s staršími.</a:t>
            </a:r>
          </a:p>
          <a:p>
            <a:pPr marL="0" indent="0">
              <a:buNone/>
            </a:pPr>
            <a:r>
              <a:rPr lang="cs-CZ" i="1"/>
              <a:t>Neb Němce, Míšněny, Uhry,</a:t>
            </a:r>
          </a:p>
          <a:p>
            <a:pPr marL="0" indent="0">
              <a:buNone/>
            </a:pPr>
            <a:r>
              <a:rPr lang="cs-CZ" i="1"/>
              <a:t>Šváby, Rakušany,</a:t>
            </a:r>
          </a:p>
          <a:p>
            <a:pPr marL="0" indent="0">
              <a:buNone/>
            </a:pPr>
            <a:r>
              <a:rPr lang="cs-CZ" i="1"/>
              <a:t>poběhlé Čechy</a:t>
            </a:r>
          </a:p>
          <a:p>
            <a:pPr marL="0" indent="0">
              <a:buNone/>
            </a:pPr>
            <a:r>
              <a:rPr lang="cs-CZ" i="1"/>
              <a:t>zarmútil, zastrašil i rozehnal</a:t>
            </a:r>
          </a:p>
          <a:p>
            <a:pPr marL="0" indent="0">
              <a:buNone/>
            </a:pPr>
            <a:r>
              <a:rPr lang="cs-CZ" i="1"/>
              <a:t>ot dítek malých.</a:t>
            </a:r>
          </a:p>
        </p:txBody>
      </p:sp>
      <p:pic>
        <p:nvPicPr>
          <p:cNvPr id="1026" name="Picture 2" descr="Bitva na Vítkově – Wikipedie">
            <a:extLst>
              <a:ext uri="{FF2B5EF4-FFF2-40B4-BE49-F238E27FC236}">
                <a16:creationId xmlns:a16="http://schemas.microsoft.com/office/drawing/2014/main" id="{66706A01-2114-48AB-A38D-96F74C4BC09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6701" y="1714918"/>
            <a:ext cx="3595955" cy="46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1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Nadpis 4">
            <a:extLst>
              <a:ext uri="{FF2B5EF4-FFF2-40B4-BE49-F238E27FC236}">
                <a16:creationId xmlns:a16="http://schemas.microsoft.com/office/drawing/2014/main" id="{F4E7CD36-1032-4342-A592-049A67DE7B08}"/>
              </a:ext>
            </a:extLst>
          </p:cNvPr>
          <p:cNvSpPr>
            <a:spLocks noGrp="1"/>
          </p:cNvSpPr>
          <p:nvPr>
            <p:ph type="title"/>
          </p:nvPr>
        </p:nvSpPr>
        <p:spPr>
          <a:xfrm>
            <a:off x="804672" y="640080"/>
            <a:ext cx="3282696" cy="2565457"/>
          </a:xfrm>
        </p:spPr>
        <p:txBody>
          <a:bodyPr>
            <a:normAutofit/>
          </a:bodyPr>
          <a:lstStyle/>
          <a:p>
            <a:r>
              <a:rPr lang="cs-CZ" sz="3400">
                <a:solidFill>
                  <a:schemeClr val="bg1"/>
                </a:solidFill>
              </a:rPr>
              <a:t>Ztotožňování Čechů s husity: „tvorba národa zvnějšku“</a:t>
            </a:r>
          </a:p>
        </p:txBody>
      </p:sp>
      <p:sp>
        <p:nvSpPr>
          <p:cNvPr id="6" name="Zástupný obsah 5">
            <a:extLst>
              <a:ext uri="{FF2B5EF4-FFF2-40B4-BE49-F238E27FC236}">
                <a16:creationId xmlns:a16="http://schemas.microsoft.com/office/drawing/2014/main" id="{E4D1E963-24F6-42A2-AAC5-4C0463F28FF3}"/>
              </a:ext>
            </a:extLst>
          </p:cNvPr>
          <p:cNvSpPr>
            <a:spLocks noGrp="1"/>
          </p:cNvSpPr>
          <p:nvPr>
            <p:ph idx="1"/>
          </p:nvPr>
        </p:nvSpPr>
        <p:spPr>
          <a:xfrm>
            <a:off x="5358384" y="640081"/>
            <a:ext cx="6024654" cy="5257800"/>
          </a:xfrm>
        </p:spPr>
        <p:txBody>
          <a:bodyPr anchor="ctr">
            <a:normAutofit/>
          </a:bodyPr>
          <a:lstStyle/>
          <a:p>
            <a:r>
              <a:rPr lang="cs-CZ" sz="2400" b="1"/>
              <a:t>Ludolf Zaháňský</a:t>
            </a:r>
            <a:r>
              <a:rPr lang="cs-CZ" sz="2400"/>
              <a:t>: Češi = „synové kacířské zlotřilosti podle všeobecného mínění“</a:t>
            </a:r>
          </a:p>
          <a:p>
            <a:r>
              <a:rPr lang="cs-CZ" sz="2400" b="1"/>
              <a:t>Evžen IV.: </a:t>
            </a:r>
            <a:r>
              <a:rPr lang="cs-CZ" sz="2400" i="1"/>
              <a:t>infideles Hussitas sive Bohemos</a:t>
            </a:r>
            <a:endParaRPr lang="cs-CZ" sz="2400"/>
          </a:p>
          <a:p>
            <a:r>
              <a:rPr lang="cs-CZ" sz="2400" b="1"/>
              <a:t>Fran</a:t>
            </a:r>
            <a:r>
              <a:rPr lang="fr-FR" sz="2400" b="1"/>
              <a:t>çois Villon: </a:t>
            </a:r>
            <a:r>
              <a:rPr lang="cs-CZ" sz="2400"/>
              <a:t>„též poblouznění Čechů znám, však znám také velikou moc Říma“</a:t>
            </a:r>
          </a:p>
          <a:p>
            <a:r>
              <a:rPr lang="cs-CZ" sz="2400" b="1"/>
              <a:t>Alain Chartier: </a:t>
            </a:r>
            <a:r>
              <a:rPr lang="cs-CZ" sz="2400"/>
              <a:t>„Pražané ve víře bloudící“</a:t>
            </a:r>
          </a:p>
          <a:p>
            <a:r>
              <a:rPr lang="cs-CZ" sz="2400" b="1"/>
              <a:t>Jean de Wavrin: </a:t>
            </a:r>
            <a:r>
              <a:rPr lang="cs-CZ" sz="2400"/>
              <a:t>„veliká výprava, jež vytáhla do Čech proti Pražanům, jimž se tehdy říkalo husité“</a:t>
            </a:r>
          </a:p>
          <a:p>
            <a:r>
              <a:rPr lang="cs-CZ" sz="2400" b="1"/>
              <a:t>Filip Dobrý: </a:t>
            </a:r>
            <a:r>
              <a:rPr lang="cs-CZ" sz="2400" i="1"/>
              <a:t>faulx hérites Praguois</a:t>
            </a:r>
            <a:r>
              <a:rPr lang="cs-CZ" sz="2400"/>
              <a:t>, „příznivci zavrženíhodné a zvrácené sekte Pražanů“</a:t>
            </a:r>
          </a:p>
          <a:p>
            <a:r>
              <a:rPr lang="cs-CZ" sz="2400" b="1"/>
              <a:t>Thomas Netter: </a:t>
            </a:r>
            <a:r>
              <a:rPr lang="cs-CZ" sz="2400" i="1"/>
              <a:t>polluti Pragenses</a:t>
            </a:r>
            <a:endParaRPr lang="cs-CZ" sz="2400"/>
          </a:p>
        </p:txBody>
      </p:sp>
    </p:spTree>
    <p:extLst>
      <p:ext uri="{BB962C8B-B14F-4D97-AF65-F5344CB8AC3E}">
        <p14:creationId xmlns:p14="http://schemas.microsoft.com/office/powerpoint/2010/main" val="379478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7ADA8-B422-47D8-ADE2-69FF883A494D}"/>
              </a:ext>
            </a:extLst>
          </p:cNvPr>
          <p:cNvSpPr>
            <a:spLocks noGrp="1"/>
          </p:cNvSpPr>
          <p:nvPr>
            <p:ph type="title"/>
          </p:nvPr>
        </p:nvSpPr>
        <p:spPr>
          <a:xfrm>
            <a:off x="886968" y="1472184"/>
            <a:ext cx="3767328" cy="4581144"/>
          </a:xfrm>
        </p:spPr>
        <p:txBody>
          <a:bodyPr anchor="t">
            <a:normAutofit/>
          </a:bodyPr>
          <a:lstStyle/>
          <a:p>
            <a:r>
              <a:rPr lang="cs-CZ" sz="5400"/>
              <a:t>Pojmy</a:t>
            </a:r>
          </a:p>
        </p:txBody>
      </p:sp>
      <p:sp>
        <p:nvSpPr>
          <p:cNvPr id="3" name="Zástupný obsah 2">
            <a:extLst>
              <a:ext uri="{FF2B5EF4-FFF2-40B4-BE49-F238E27FC236}">
                <a16:creationId xmlns:a16="http://schemas.microsoft.com/office/drawing/2014/main" id="{DA794105-4D12-4B89-BED0-A93E6FBD3C9F}"/>
              </a:ext>
            </a:extLst>
          </p:cNvPr>
          <p:cNvSpPr>
            <a:spLocks noGrp="1"/>
          </p:cNvSpPr>
          <p:nvPr>
            <p:ph idx="1"/>
          </p:nvPr>
        </p:nvSpPr>
        <p:spPr>
          <a:xfrm>
            <a:off x="5248656" y="1472184"/>
            <a:ext cx="6153912" cy="4581144"/>
          </a:xfrm>
        </p:spPr>
        <p:txBody>
          <a:bodyPr>
            <a:normAutofit/>
          </a:bodyPr>
          <a:lstStyle/>
          <a:p>
            <a:r>
              <a:rPr lang="cs-CZ" sz="2400" i="1"/>
              <a:t>Natio, nacio</a:t>
            </a:r>
          </a:p>
          <a:p>
            <a:r>
              <a:rPr lang="cs-CZ" sz="2400" i="1"/>
              <a:t>Lingua, linguagium, jazyk</a:t>
            </a:r>
          </a:p>
          <a:p>
            <a:endParaRPr lang="cs-CZ" sz="2400" i="1"/>
          </a:p>
          <a:p>
            <a:r>
              <a:rPr lang="cs-CZ" sz="2400"/>
              <a:t>k tomu: F. Seibt, Hussitica: Zur Struktur einer Revolution, Köln – Graz 1965 (část Jazyk – Linguagium, Die Theorie der Sprachnation und ihre Propaganda)</a:t>
            </a:r>
          </a:p>
          <a:p>
            <a:r>
              <a:rPr lang="cs-CZ" sz="2400"/>
              <a:t>J. Pečírková, Staročeská synonyma jazyk a národ, </a:t>
            </a:r>
            <a:r>
              <a:rPr lang="cs-CZ" sz="2400" i="1"/>
              <a:t>Listy filologické </a:t>
            </a:r>
            <a:r>
              <a:rPr lang="cs-CZ" sz="2400"/>
              <a:t>92, 1969, s. 126-130</a:t>
            </a:r>
          </a:p>
          <a:p>
            <a:endParaRPr lang="cs-CZ" sz="2400"/>
          </a:p>
        </p:txBody>
      </p:sp>
      <p:grpSp>
        <p:nvGrpSpPr>
          <p:cNvPr id="8" name="Group 7">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Isosceles Triangle 30">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17252157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91494D0-5B9C-412F-AC99-60F63B8D05CD}"/>
              </a:ext>
            </a:extLst>
          </p:cNvPr>
          <p:cNvSpPr>
            <a:spLocks noGrp="1"/>
          </p:cNvSpPr>
          <p:nvPr>
            <p:ph type="title"/>
          </p:nvPr>
        </p:nvSpPr>
        <p:spPr>
          <a:xfrm>
            <a:off x="833002" y="365125"/>
            <a:ext cx="10520702" cy="1325563"/>
          </a:xfrm>
        </p:spPr>
        <p:txBody>
          <a:bodyPr>
            <a:normAutofit/>
          </a:bodyPr>
          <a:lstStyle/>
          <a:p>
            <a:r>
              <a:rPr lang="cs-CZ">
                <a:solidFill>
                  <a:srgbClr val="FFFFFF"/>
                </a:solidFill>
              </a:rPr>
              <a:t>Literatura – obecná</a:t>
            </a:r>
          </a:p>
        </p:txBody>
      </p:sp>
      <p:sp>
        <p:nvSpPr>
          <p:cNvPr id="3" name="Zástupný obsah 2">
            <a:extLst>
              <a:ext uri="{FF2B5EF4-FFF2-40B4-BE49-F238E27FC236}">
                <a16:creationId xmlns:a16="http://schemas.microsoft.com/office/drawing/2014/main" id="{D4AE5E0C-AD57-4707-BFDE-F4C3C4D70A00}"/>
              </a:ext>
            </a:extLst>
          </p:cNvPr>
          <p:cNvSpPr>
            <a:spLocks noGrp="1"/>
          </p:cNvSpPr>
          <p:nvPr>
            <p:ph idx="1"/>
          </p:nvPr>
        </p:nvSpPr>
        <p:spPr>
          <a:xfrm>
            <a:off x="838201" y="2022601"/>
            <a:ext cx="10515598" cy="4154361"/>
          </a:xfrm>
        </p:spPr>
        <p:txBody>
          <a:bodyPr>
            <a:normAutofit lnSpcReduction="10000"/>
          </a:bodyPr>
          <a:lstStyle/>
          <a:p>
            <a:r>
              <a:rPr lang="cs-CZ" sz="2000">
                <a:solidFill>
                  <a:srgbClr val="FFFFFF"/>
                </a:solidFill>
              </a:rPr>
              <a:t>Ernest Gellner, </a:t>
            </a:r>
            <a:r>
              <a:rPr lang="cs-CZ" sz="2000" i="1">
                <a:solidFill>
                  <a:srgbClr val="FFFFFF"/>
                </a:solidFill>
              </a:rPr>
              <a:t>Národy a nacionalismus</a:t>
            </a:r>
            <a:r>
              <a:rPr lang="cs-CZ" sz="2000">
                <a:solidFill>
                  <a:srgbClr val="FFFFFF"/>
                </a:solidFill>
              </a:rPr>
              <a:t>, Praha 1993 (</a:t>
            </a:r>
            <a:r>
              <a:rPr lang="cs-CZ" sz="2000" i="1">
                <a:solidFill>
                  <a:srgbClr val="FFFFFF"/>
                </a:solidFill>
              </a:rPr>
              <a:t>Nations and Nationalism</a:t>
            </a:r>
            <a:r>
              <a:rPr lang="cs-CZ" sz="2000">
                <a:solidFill>
                  <a:srgbClr val="FFFFFF"/>
                </a:solidFill>
              </a:rPr>
              <a:t>, 1983)</a:t>
            </a:r>
          </a:p>
          <a:p>
            <a:r>
              <a:rPr lang="cs-CZ" sz="2000">
                <a:solidFill>
                  <a:srgbClr val="FFFFFF"/>
                </a:solidFill>
              </a:rPr>
              <a:t>Benedict Anderson, </a:t>
            </a:r>
            <a:r>
              <a:rPr lang="cs-CZ" sz="2000" i="1">
                <a:solidFill>
                  <a:srgbClr val="FFFFFF"/>
                </a:solidFill>
              </a:rPr>
              <a:t>Představy společenství</a:t>
            </a:r>
            <a:r>
              <a:rPr lang="cs-CZ" sz="2000">
                <a:solidFill>
                  <a:srgbClr val="FFFFFF"/>
                </a:solidFill>
              </a:rPr>
              <a:t>, Praha 2008 (orig. </a:t>
            </a:r>
            <a:r>
              <a:rPr lang="cs-CZ" sz="2000" i="1">
                <a:solidFill>
                  <a:srgbClr val="FFFFFF"/>
                </a:solidFill>
              </a:rPr>
              <a:t>Imagined communities</a:t>
            </a:r>
            <a:r>
              <a:rPr lang="cs-CZ" sz="2000">
                <a:solidFill>
                  <a:srgbClr val="FFFFFF"/>
                </a:solidFill>
              </a:rPr>
              <a:t>, 1983)</a:t>
            </a:r>
          </a:p>
          <a:p>
            <a:r>
              <a:rPr lang="pl-PL" sz="1800">
                <a:solidFill>
                  <a:srgbClr val="FFFFFF"/>
                </a:solidFill>
                <a:latin typeface="Arial" panose="020B0604020202020204" pitchFamily="34" charset="0"/>
              </a:rPr>
              <a:t>Eric Hobsbawn, </a:t>
            </a:r>
            <a:r>
              <a:rPr lang="pl-PL" sz="1800" b="0" i="1">
                <a:solidFill>
                  <a:srgbClr val="FFFFFF"/>
                </a:solidFill>
                <a:effectLst/>
                <a:latin typeface="Arial" panose="020B0604020202020204" pitchFamily="34" charset="0"/>
              </a:rPr>
              <a:t>Národy a nacionalismus od roku 1780 : program, mýtus, realita</a:t>
            </a:r>
            <a:r>
              <a:rPr lang="pl-PL" sz="1800" b="0" i="0">
                <a:solidFill>
                  <a:srgbClr val="FFFFFF"/>
                </a:solidFill>
                <a:effectLst/>
                <a:latin typeface="Arial" panose="020B0604020202020204" pitchFamily="34" charset="0"/>
              </a:rPr>
              <a:t>. Brno 2000 (orig. 1991)</a:t>
            </a:r>
          </a:p>
          <a:p>
            <a:endParaRPr lang="cs-CZ" sz="2000">
              <a:solidFill>
                <a:srgbClr val="FFFFFF"/>
              </a:solidFill>
            </a:endParaRPr>
          </a:p>
          <a:p>
            <a:r>
              <a:rPr lang="cs-CZ" sz="2000">
                <a:solidFill>
                  <a:srgbClr val="FFFFFF"/>
                </a:solidFill>
              </a:rPr>
              <a:t>H. Beuman – W. Schröder (ed.), </a:t>
            </a:r>
            <a:r>
              <a:rPr lang="cs-CZ" sz="2000" i="1">
                <a:solidFill>
                  <a:srgbClr val="FFFFFF"/>
                </a:solidFill>
              </a:rPr>
              <a:t>Aspekte der Nationenbildung im Mittelalter</a:t>
            </a:r>
            <a:r>
              <a:rPr lang="cs-CZ" sz="2000">
                <a:solidFill>
                  <a:srgbClr val="FFFFFF"/>
                </a:solidFill>
              </a:rPr>
              <a:t>, Sigmaringen 1978 (NATIONES 1)</a:t>
            </a:r>
          </a:p>
          <a:p>
            <a:r>
              <a:rPr lang="cs-CZ" sz="2000">
                <a:solidFill>
                  <a:srgbClr val="FFFFFF"/>
                </a:solidFill>
              </a:rPr>
              <a:t>F. Graus: </a:t>
            </a:r>
            <a:r>
              <a:rPr lang="cs-CZ" sz="2000" i="1">
                <a:solidFill>
                  <a:srgbClr val="FFFFFF"/>
                </a:solidFill>
              </a:rPr>
              <a:t>Die Nationsbildung der Westslawen im Mittelalter</a:t>
            </a:r>
            <a:r>
              <a:rPr lang="cs-CZ" sz="2000">
                <a:solidFill>
                  <a:srgbClr val="FFFFFF"/>
                </a:solidFill>
              </a:rPr>
              <a:t>, Sigmaringen 1980 (NATIONES 3)</a:t>
            </a:r>
          </a:p>
          <a:p>
            <a:r>
              <a:rPr lang="cs-CZ" sz="2000" i="1">
                <a:solidFill>
                  <a:srgbClr val="FFFFFF"/>
                </a:solidFill>
              </a:rPr>
              <a:t>Mittelalterliche </a:t>
            </a:r>
            <a:r>
              <a:rPr lang="cs-CZ" sz="2000">
                <a:solidFill>
                  <a:srgbClr val="FFFFFF"/>
                </a:solidFill>
              </a:rPr>
              <a:t>nationes </a:t>
            </a:r>
            <a:r>
              <a:rPr lang="cs-CZ" sz="2000" i="1">
                <a:solidFill>
                  <a:srgbClr val="FFFFFF"/>
                </a:solidFill>
              </a:rPr>
              <a:t>– neuzeitliche Nationen. Probleme der Nationenbildung in Europa</a:t>
            </a:r>
            <a:r>
              <a:rPr lang="cs-CZ" sz="2000">
                <a:solidFill>
                  <a:srgbClr val="FFFFFF"/>
                </a:solidFill>
              </a:rPr>
              <a:t>, ed. A. Bues, R. Rexhauser, Wiesbaden 1995</a:t>
            </a:r>
          </a:p>
          <a:p>
            <a:r>
              <a:rPr lang="cs-CZ" sz="2000" i="1">
                <a:solidFill>
                  <a:srgbClr val="FFFFFF"/>
                </a:solidFill>
              </a:rPr>
              <a:t>Imagined Communities. Constructing collective Identities in Medieval Europe</a:t>
            </a:r>
            <a:r>
              <a:rPr lang="cs-CZ" sz="2000">
                <a:solidFill>
                  <a:srgbClr val="FFFFFF"/>
                </a:solidFill>
              </a:rPr>
              <a:t>, ed. A. Pleszczyński et al., Leiden – Boston, 2018</a:t>
            </a:r>
            <a:endParaRPr lang="cs-CZ" sz="2000" i="1">
              <a:solidFill>
                <a:srgbClr val="FFFFFF"/>
              </a:solidFill>
            </a:endParaRPr>
          </a:p>
          <a:p>
            <a:endParaRPr lang="cs-CZ" sz="2000">
              <a:solidFill>
                <a:srgbClr val="FFFFFF"/>
              </a:solidFill>
            </a:endParaRPr>
          </a:p>
        </p:txBody>
      </p:sp>
    </p:spTree>
    <p:extLst>
      <p:ext uri="{BB962C8B-B14F-4D97-AF65-F5344CB8AC3E}">
        <p14:creationId xmlns:p14="http://schemas.microsoft.com/office/powerpoint/2010/main" val="32021906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F280F235-07AC-4461-830A-CFEAEC500E86}"/>
              </a:ext>
            </a:extLst>
          </p:cNvPr>
          <p:cNvSpPr>
            <a:spLocks noGrp="1"/>
          </p:cNvSpPr>
          <p:nvPr>
            <p:ph type="title"/>
          </p:nvPr>
        </p:nvSpPr>
        <p:spPr>
          <a:xfrm>
            <a:off x="833002" y="365125"/>
            <a:ext cx="10520702" cy="1325563"/>
          </a:xfrm>
        </p:spPr>
        <p:txBody>
          <a:bodyPr>
            <a:normAutofit/>
          </a:bodyPr>
          <a:lstStyle/>
          <a:p>
            <a:r>
              <a:rPr lang="cs-CZ">
                <a:solidFill>
                  <a:srgbClr val="FFFFFF"/>
                </a:solidFill>
              </a:rPr>
              <a:t>Literatura</a:t>
            </a:r>
          </a:p>
        </p:txBody>
      </p:sp>
      <p:sp>
        <p:nvSpPr>
          <p:cNvPr id="3" name="Zástupný obsah 2">
            <a:extLst>
              <a:ext uri="{FF2B5EF4-FFF2-40B4-BE49-F238E27FC236}">
                <a16:creationId xmlns:a16="http://schemas.microsoft.com/office/drawing/2014/main" id="{F2E8A96F-A25A-4270-88C7-A7FD9E85483C}"/>
              </a:ext>
            </a:extLst>
          </p:cNvPr>
          <p:cNvSpPr>
            <a:spLocks noGrp="1"/>
          </p:cNvSpPr>
          <p:nvPr>
            <p:ph idx="1"/>
          </p:nvPr>
        </p:nvSpPr>
        <p:spPr>
          <a:xfrm>
            <a:off x="838201" y="2022601"/>
            <a:ext cx="10515598" cy="4154361"/>
          </a:xfrm>
        </p:spPr>
        <p:txBody>
          <a:bodyPr>
            <a:normAutofit/>
          </a:bodyPr>
          <a:lstStyle/>
          <a:p>
            <a:endParaRPr lang="cs-CZ" sz="2000" dirty="0">
              <a:solidFill>
                <a:srgbClr val="FFFFFF"/>
              </a:solidFill>
            </a:endParaRPr>
          </a:p>
          <a:p>
            <a:r>
              <a:rPr lang="cs-CZ" sz="2000" dirty="0">
                <a:solidFill>
                  <a:srgbClr val="FF0000"/>
                </a:solidFill>
              </a:rPr>
              <a:t>Z. Uhlíř, Národnostní proměny 13. století a český nacionalismus</a:t>
            </a:r>
            <a:r>
              <a:rPr lang="cs-CZ" sz="2000" dirty="0">
                <a:solidFill>
                  <a:srgbClr val="FFFFFF"/>
                </a:solidFill>
              </a:rPr>
              <a:t>, </a:t>
            </a:r>
            <a:r>
              <a:rPr lang="cs-CZ" sz="2000" i="1" dirty="0">
                <a:solidFill>
                  <a:srgbClr val="FFFFFF"/>
                </a:solidFill>
              </a:rPr>
              <a:t>FHB </a:t>
            </a:r>
            <a:r>
              <a:rPr lang="cs-CZ" sz="2000" dirty="0">
                <a:solidFill>
                  <a:srgbClr val="FFFFFF"/>
                </a:solidFill>
              </a:rPr>
              <a:t>12, 1988, s. 143-166</a:t>
            </a:r>
          </a:p>
          <a:p>
            <a:r>
              <a:rPr lang="cs-CZ" sz="2000" dirty="0">
                <a:solidFill>
                  <a:srgbClr val="FFFFFF"/>
                </a:solidFill>
              </a:rPr>
              <a:t>F. Šmahel, Idea národa v husitských Čechách, 2. vyd., Praha 2000</a:t>
            </a:r>
          </a:p>
          <a:p>
            <a:r>
              <a:rPr lang="cs-CZ" sz="2000" dirty="0">
                <a:solidFill>
                  <a:srgbClr val="FFFFFF"/>
                </a:solidFill>
              </a:rPr>
              <a:t>F. </a:t>
            </a:r>
            <a:r>
              <a:rPr lang="cs-CZ" sz="2000" dirty="0" err="1">
                <a:solidFill>
                  <a:srgbClr val="FFFFFF"/>
                </a:solidFill>
              </a:rPr>
              <a:t>Graus</a:t>
            </a:r>
            <a:r>
              <a:rPr lang="cs-CZ" sz="2000" dirty="0">
                <a:solidFill>
                  <a:srgbClr val="FFFFFF"/>
                </a:solidFill>
              </a:rPr>
              <a:t>, Die </a:t>
            </a:r>
            <a:r>
              <a:rPr lang="cs-CZ" sz="2000" dirty="0" err="1">
                <a:solidFill>
                  <a:srgbClr val="FFFFFF"/>
                </a:solidFill>
              </a:rPr>
              <a:t>Bildung</a:t>
            </a:r>
            <a:r>
              <a:rPr lang="cs-CZ" sz="2000" dirty="0">
                <a:solidFill>
                  <a:srgbClr val="FFFFFF"/>
                </a:solidFill>
              </a:rPr>
              <a:t> </a:t>
            </a:r>
            <a:r>
              <a:rPr lang="cs-CZ" sz="2000" dirty="0" err="1">
                <a:solidFill>
                  <a:srgbClr val="FFFFFF"/>
                </a:solidFill>
              </a:rPr>
              <a:t>eines</a:t>
            </a:r>
            <a:r>
              <a:rPr lang="cs-CZ" sz="2000" dirty="0">
                <a:solidFill>
                  <a:srgbClr val="FFFFFF"/>
                </a:solidFill>
              </a:rPr>
              <a:t> </a:t>
            </a:r>
            <a:r>
              <a:rPr lang="cs-CZ" sz="2000" dirty="0" err="1">
                <a:solidFill>
                  <a:srgbClr val="FFFFFF"/>
                </a:solidFill>
              </a:rPr>
              <a:t>Nationalbewusstseins</a:t>
            </a:r>
            <a:r>
              <a:rPr lang="cs-CZ" sz="2000" dirty="0">
                <a:solidFill>
                  <a:srgbClr val="FFFFFF"/>
                </a:solidFill>
              </a:rPr>
              <a:t> </a:t>
            </a:r>
            <a:r>
              <a:rPr lang="cs-CZ" sz="2000" dirty="0" err="1">
                <a:solidFill>
                  <a:srgbClr val="FFFFFF"/>
                </a:solidFill>
              </a:rPr>
              <a:t>im</a:t>
            </a:r>
            <a:r>
              <a:rPr lang="cs-CZ" sz="2000" dirty="0">
                <a:solidFill>
                  <a:srgbClr val="FFFFFF"/>
                </a:solidFill>
              </a:rPr>
              <a:t> </a:t>
            </a:r>
            <a:r>
              <a:rPr lang="cs-CZ" sz="2000" dirty="0" err="1">
                <a:solidFill>
                  <a:srgbClr val="FFFFFF"/>
                </a:solidFill>
              </a:rPr>
              <a:t>mittelalterlichen</a:t>
            </a:r>
            <a:r>
              <a:rPr lang="cs-CZ" sz="2000" dirty="0">
                <a:solidFill>
                  <a:srgbClr val="FFFFFF"/>
                </a:solidFill>
              </a:rPr>
              <a:t> </a:t>
            </a:r>
            <a:r>
              <a:rPr lang="cs-CZ" sz="2000" dirty="0" err="1">
                <a:solidFill>
                  <a:srgbClr val="FFFFFF"/>
                </a:solidFill>
              </a:rPr>
              <a:t>Böhmen</a:t>
            </a:r>
            <a:r>
              <a:rPr lang="cs-CZ" sz="2000" dirty="0">
                <a:solidFill>
                  <a:srgbClr val="FFFFFF"/>
                </a:solidFill>
              </a:rPr>
              <a:t>, </a:t>
            </a:r>
            <a:r>
              <a:rPr lang="cs-CZ" sz="2000" i="1" dirty="0" err="1">
                <a:solidFill>
                  <a:srgbClr val="FFFFFF"/>
                </a:solidFill>
              </a:rPr>
              <a:t>Historica</a:t>
            </a:r>
            <a:r>
              <a:rPr lang="cs-CZ" sz="2000" dirty="0">
                <a:solidFill>
                  <a:srgbClr val="FFFFFF"/>
                </a:solidFill>
              </a:rPr>
              <a:t> 13, 1966</a:t>
            </a:r>
          </a:p>
          <a:p>
            <a:r>
              <a:rPr lang="cs-CZ" sz="2000" dirty="0">
                <a:solidFill>
                  <a:srgbClr val="FFFFFF"/>
                </a:solidFill>
              </a:rPr>
              <a:t>F. </a:t>
            </a:r>
            <a:r>
              <a:rPr lang="cs-CZ" sz="2000" dirty="0" err="1">
                <a:solidFill>
                  <a:srgbClr val="FFFFFF"/>
                </a:solidFill>
              </a:rPr>
              <a:t>Graus</a:t>
            </a:r>
            <a:r>
              <a:rPr lang="cs-CZ" sz="2000" dirty="0">
                <a:solidFill>
                  <a:srgbClr val="FFFFFF"/>
                </a:solidFill>
              </a:rPr>
              <a:t>, Živá minulost, Praha 2017 (v </a:t>
            </a:r>
            <a:r>
              <a:rPr lang="cs-CZ" sz="2000" dirty="0" err="1">
                <a:solidFill>
                  <a:srgbClr val="FFFFFF"/>
                </a:solidFill>
              </a:rPr>
              <a:t>orig</a:t>
            </a:r>
            <a:r>
              <a:rPr lang="cs-CZ" sz="2000" dirty="0">
                <a:solidFill>
                  <a:srgbClr val="FFFFFF"/>
                </a:solidFill>
              </a:rPr>
              <a:t>. </a:t>
            </a:r>
            <a:r>
              <a:rPr lang="cs-CZ" sz="2000" dirty="0" err="1">
                <a:solidFill>
                  <a:srgbClr val="FFFFFF"/>
                </a:solidFill>
              </a:rPr>
              <a:t>Lebendige</a:t>
            </a:r>
            <a:r>
              <a:rPr lang="cs-CZ" sz="2000" dirty="0">
                <a:solidFill>
                  <a:srgbClr val="FFFFFF"/>
                </a:solidFill>
              </a:rPr>
              <a:t> </a:t>
            </a:r>
            <a:r>
              <a:rPr lang="cs-CZ" sz="2000" dirty="0" err="1">
                <a:solidFill>
                  <a:srgbClr val="FFFFFF"/>
                </a:solidFill>
              </a:rPr>
              <a:t>Vergangenheit</a:t>
            </a:r>
            <a:r>
              <a:rPr lang="cs-CZ" sz="2000" dirty="0">
                <a:solidFill>
                  <a:srgbClr val="FFFFFF"/>
                </a:solidFill>
              </a:rPr>
              <a:t>, </a:t>
            </a:r>
            <a:r>
              <a:rPr lang="cs-CZ" sz="2000" dirty="0" err="1">
                <a:solidFill>
                  <a:srgbClr val="FFFFFF"/>
                </a:solidFill>
              </a:rPr>
              <a:t>Köln</a:t>
            </a:r>
            <a:r>
              <a:rPr lang="cs-CZ" sz="2000" dirty="0">
                <a:solidFill>
                  <a:srgbClr val="FFFFFF"/>
                </a:solidFill>
              </a:rPr>
              <a:t> 1975</a:t>
            </a:r>
          </a:p>
          <a:p>
            <a:r>
              <a:rPr lang="cs-CZ" sz="2000" dirty="0">
                <a:solidFill>
                  <a:srgbClr val="FFFFFF"/>
                </a:solidFill>
              </a:rPr>
              <a:t>F. </a:t>
            </a:r>
            <a:r>
              <a:rPr lang="cs-CZ" sz="2000" dirty="0" err="1">
                <a:solidFill>
                  <a:srgbClr val="FFFFFF"/>
                </a:solidFill>
              </a:rPr>
              <a:t>Seibt</a:t>
            </a:r>
            <a:r>
              <a:rPr lang="cs-CZ" sz="2000" dirty="0">
                <a:solidFill>
                  <a:srgbClr val="FFFFFF"/>
                </a:solidFill>
              </a:rPr>
              <a:t>, </a:t>
            </a:r>
            <a:r>
              <a:rPr lang="cs-CZ" sz="2000" dirty="0" err="1">
                <a:solidFill>
                  <a:srgbClr val="FFFFFF"/>
                </a:solidFill>
              </a:rPr>
              <a:t>Hussitica</a:t>
            </a:r>
            <a:r>
              <a:rPr lang="cs-CZ" sz="2000" dirty="0">
                <a:solidFill>
                  <a:srgbClr val="FFFFFF"/>
                </a:solidFill>
              </a:rPr>
              <a:t>: </a:t>
            </a:r>
            <a:r>
              <a:rPr lang="cs-CZ" sz="2000" dirty="0" err="1">
                <a:solidFill>
                  <a:srgbClr val="FFFFFF"/>
                </a:solidFill>
              </a:rPr>
              <a:t>Zur</a:t>
            </a:r>
            <a:r>
              <a:rPr lang="cs-CZ" sz="2000" dirty="0">
                <a:solidFill>
                  <a:srgbClr val="FFFFFF"/>
                </a:solidFill>
              </a:rPr>
              <a:t> Struktur </a:t>
            </a:r>
            <a:r>
              <a:rPr lang="cs-CZ" sz="2000" dirty="0" err="1">
                <a:solidFill>
                  <a:srgbClr val="FFFFFF"/>
                </a:solidFill>
              </a:rPr>
              <a:t>einer</a:t>
            </a:r>
            <a:r>
              <a:rPr lang="cs-CZ" sz="2000" dirty="0">
                <a:solidFill>
                  <a:srgbClr val="FFFFFF"/>
                </a:solidFill>
              </a:rPr>
              <a:t> </a:t>
            </a:r>
            <a:r>
              <a:rPr lang="cs-CZ" sz="2000" dirty="0" err="1">
                <a:solidFill>
                  <a:srgbClr val="FFFFFF"/>
                </a:solidFill>
              </a:rPr>
              <a:t>Revolution</a:t>
            </a:r>
            <a:r>
              <a:rPr lang="cs-CZ" sz="2000" dirty="0">
                <a:solidFill>
                  <a:srgbClr val="FFFFFF"/>
                </a:solidFill>
              </a:rPr>
              <a:t>, </a:t>
            </a:r>
            <a:r>
              <a:rPr lang="cs-CZ" sz="2000" dirty="0" err="1">
                <a:solidFill>
                  <a:srgbClr val="FFFFFF"/>
                </a:solidFill>
              </a:rPr>
              <a:t>Köln</a:t>
            </a:r>
            <a:r>
              <a:rPr lang="cs-CZ" sz="2000" dirty="0">
                <a:solidFill>
                  <a:srgbClr val="FFFFFF"/>
                </a:solidFill>
              </a:rPr>
              <a:t> – Graz 1965 (část Jazyk – </a:t>
            </a:r>
            <a:r>
              <a:rPr lang="cs-CZ" sz="2000" dirty="0" err="1">
                <a:solidFill>
                  <a:srgbClr val="FFFFFF"/>
                </a:solidFill>
              </a:rPr>
              <a:t>Linguagium</a:t>
            </a:r>
            <a:r>
              <a:rPr lang="cs-CZ" sz="2000" dirty="0">
                <a:solidFill>
                  <a:srgbClr val="FFFFFF"/>
                </a:solidFill>
              </a:rPr>
              <a:t>, Die </a:t>
            </a:r>
            <a:r>
              <a:rPr lang="cs-CZ" sz="2000" dirty="0" err="1">
                <a:solidFill>
                  <a:srgbClr val="FFFFFF"/>
                </a:solidFill>
              </a:rPr>
              <a:t>Theorie</a:t>
            </a:r>
            <a:r>
              <a:rPr lang="cs-CZ" sz="2000" dirty="0">
                <a:solidFill>
                  <a:srgbClr val="FFFFFF"/>
                </a:solidFill>
              </a:rPr>
              <a:t> der </a:t>
            </a:r>
            <a:r>
              <a:rPr lang="cs-CZ" sz="2000" dirty="0" err="1">
                <a:solidFill>
                  <a:srgbClr val="FFFFFF"/>
                </a:solidFill>
              </a:rPr>
              <a:t>Sprachnation</a:t>
            </a:r>
            <a:r>
              <a:rPr lang="cs-CZ" sz="2000" dirty="0">
                <a:solidFill>
                  <a:srgbClr val="FFFFFF"/>
                </a:solidFill>
              </a:rPr>
              <a:t> </a:t>
            </a:r>
            <a:r>
              <a:rPr lang="cs-CZ" sz="2000" dirty="0" err="1">
                <a:solidFill>
                  <a:srgbClr val="FFFFFF"/>
                </a:solidFill>
              </a:rPr>
              <a:t>und</a:t>
            </a:r>
            <a:r>
              <a:rPr lang="cs-CZ" sz="2000" dirty="0">
                <a:solidFill>
                  <a:srgbClr val="FFFFFF"/>
                </a:solidFill>
              </a:rPr>
              <a:t> </a:t>
            </a:r>
            <a:r>
              <a:rPr lang="cs-CZ" sz="2000" dirty="0" err="1">
                <a:solidFill>
                  <a:srgbClr val="FFFFFF"/>
                </a:solidFill>
              </a:rPr>
              <a:t>ihre</a:t>
            </a:r>
            <a:r>
              <a:rPr lang="cs-CZ" sz="2000" dirty="0">
                <a:solidFill>
                  <a:srgbClr val="FFFFFF"/>
                </a:solidFill>
              </a:rPr>
              <a:t> Propaganda)</a:t>
            </a:r>
          </a:p>
          <a:p>
            <a:r>
              <a:rPr lang="cs-CZ" sz="2000" dirty="0">
                <a:solidFill>
                  <a:srgbClr val="FF0000"/>
                </a:solidFill>
              </a:rPr>
              <a:t>J. </a:t>
            </a:r>
            <a:r>
              <a:rPr lang="cs-CZ" sz="2000" dirty="0" err="1">
                <a:solidFill>
                  <a:srgbClr val="FF0000"/>
                </a:solidFill>
              </a:rPr>
              <a:t>Pečírková</a:t>
            </a:r>
            <a:r>
              <a:rPr lang="cs-CZ" sz="2000" dirty="0">
                <a:solidFill>
                  <a:srgbClr val="FF0000"/>
                </a:solidFill>
              </a:rPr>
              <a:t>, Staročeská synonyma jazyk a národ</a:t>
            </a:r>
            <a:r>
              <a:rPr lang="cs-CZ" sz="2000" dirty="0">
                <a:solidFill>
                  <a:srgbClr val="FFFFFF"/>
                </a:solidFill>
              </a:rPr>
              <a:t>, </a:t>
            </a:r>
            <a:r>
              <a:rPr lang="cs-CZ" sz="2000" i="1" dirty="0">
                <a:solidFill>
                  <a:srgbClr val="FFFFFF"/>
                </a:solidFill>
              </a:rPr>
              <a:t>Listy filologické </a:t>
            </a:r>
            <a:r>
              <a:rPr lang="cs-CZ" sz="2000" dirty="0">
                <a:solidFill>
                  <a:srgbClr val="FFFFFF"/>
                </a:solidFill>
              </a:rPr>
              <a:t>92, 1969, s. 126-130</a:t>
            </a:r>
          </a:p>
          <a:p>
            <a:endParaRPr lang="cs-CZ" sz="2000" dirty="0">
              <a:solidFill>
                <a:srgbClr val="FFFFFF"/>
              </a:solidFill>
            </a:endParaRPr>
          </a:p>
        </p:txBody>
      </p:sp>
    </p:spTree>
    <p:extLst>
      <p:ext uri="{BB962C8B-B14F-4D97-AF65-F5344CB8AC3E}">
        <p14:creationId xmlns:p14="http://schemas.microsoft.com/office/powerpoint/2010/main" val="4830278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7F97B2D-A5D5-4D0D-B75D-E98F77032D89}"/>
              </a:ext>
            </a:extLst>
          </p:cNvPr>
          <p:cNvSpPr>
            <a:spLocks noGrp="1"/>
          </p:cNvSpPr>
          <p:nvPr>
            <p:ph type="title"/>
          </p:nvPr>
        </p:nvSpPr>
        <p:spPr>
          <a:xfrm>
            <a:off x="804672" y="640080"/>
            <a:ext cx="3282696" cy="5257800"/>
          </a:xfrm>
        </p:spPr>
        <p:txBody>
          <a:bodyPr>
            <a:normAutofit/>
          </a:bodyPr>
          <a:lstStyle/>
          <a:p>
            <a:r>
              <a:rPr lang="cs-CZ">
                <a:solidFill>
                  <a:schemeClr val="bg1"/>
                </a:solidFill>
              </a:rPr>
              <a:t>Prameny</a:t>
            </a:r>
          </a:p>
        </p:txBody>
      </p:sp>
      <p:sp>
        <p:nvSpPr>
          <p:cNvPr id="3" name="Zástupný obsah 2">
            <a:extLst>
              <a:ext uri="{FF2B5EF4-FFF2-40B4-BE49-F238E27FC236}">
                <a16:creationId xmlns:a16="http://schemas.microsoft.com/office/drawing/2014/main" id="{EF3E5F53-B67C-4FFA-8057-2E11A795F673}"/>
              </a:ext>
            </a:extLst>
          </p:cNvPr>
          <p:cNvSpPr>
            <a:spLocks noGrp="1"/>
          </p:cNvSpPr>
          <p:nvPr>
            <p:ph idx="1"/>
          </p:nvPr>
        </p:nvSpPr>
        <p:spPr>
          <a:xfrm>
            <a:off x="5358384" y="640081"/>
            <a:ext cx="6024654" cy="5257800"/>
          </a:xfrm>
        </p:spPr>
        <p:txBody>
          <a:bodyPr anchor="ctr">
            <a:normAutofit/>
          </a:bodyPr>
          <a:lstStyle/>
          <a:p>
            <a:r>
              <a:rPr lang="cs-CZ" sz="2400"/>
              <a:t>Zakladatelský mýtus o praotci Čechovi – Kosmas, Dalimil</a:t>
            </a:r>
          </a:p>
          <a:p>
            <a:r>
              <a:rPr lang="cs-CZ" sz="2400"/>
              <a:t>Pověst o Oldřichovi a Boženě (F. Graus: Živá minulost)</a:t>
            </a:r>
          </a:p>
          <a:p>
            <a:r>
              <a:rPr lang="cs-CZ" sz="2400"/>
              <a:t>Právní dokumenty: Soběslavova privilegia, Privilegia pro Židy od Přemysla Otakara II.</a:t>
            </a:r>
          </a:p>
          <a:p>
            <a:r>
              <a:rPr lang="cs-CZ" sz="2400"/>
              <a:t>Dalimilova kronika – protonacionalismus (Z. Uhlíř)</a:t>
            </a:r>
          </a:p>
        </p:txBody>
      </p:sp>
    </p:spTree>
    <p:extLst>
      <p:ext uri="{BB962C8B-B14F-4D97-AF65-F5344CB8AC3E}">
        <p14:creationId xmlns:p14="http://schemas.microsoft.com/office/powerpoint/2010/main" val="91000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7F97B2D-A5D5-4D0D-B75D-E98F77032D89}"/>
              </a:ext>
            </a:extLst>
          </p:cNvPr>
          <p:cNvSpPr>
            <a:spLocks noGrp="1"/>
          </p:cNvSpPr>
          <p:nvPr>
            <p:ph type="title"/>
          </p:nvPr>
        </p:nvSpPr>
        <p:spPr>
          <a:xfrm>
            <a:off x="804672" y="640080"/>
            <a:ext cx="3282696" cy="5257800"/>
          </a:xfrm>
        </p:spPr>
        <p:txBody>
          <a:bodyPr>
            <a:normAutofit/>
          </a:bodyPr>
          <a:lstStyle/>
          <a:p>
            <a:r>
              <a:rPr lang="cs-CZ">
                <a:solidFill>
                  <a:schemeClr val="bg1"/>
                </a:solidFill>
              </a:rPr>
              <a:t>Prameny</a:t>
            </a:r>
          </a:p>
        </p:txBody>
      </p:sp>
      <p:sp>
        <p:nvSpPr>
          <p:cNvPr id="3" name="Zástupný obsah 2">
            <a:extLst>
              <a:ext uri="{FF2B5EF4-FFF2-40B4-BE49-F238E27FC236}">
                <a16:creationId xmlns:a16="http://schemas.microsoft.com/office/drawing/2014/main" id="{EF3E5F53-B67C-4FFA-8057-2E11A795F673}"/>
              </a:ext>
            </a:extLst>
          </p:cNvPr>
          <p:cNvSpPr>
            <a:spLocks noGrp="1"/>
          </p:cNvSpPr>
          <p:nvPr>
            <p:ph idx="1"/>
          </p:nvPr>
        </p:nvSpPr>
        <p:spPr>
          <a:xfrm>
            <a:off x="5358384" y="640081"/>
            <a:ext cx="6024654" cy="5257800"/>
          </a:xfrm>
        </p:spPr>
        <p:txBody>
          <a:bodyPr anchor="ctr">
            <a:normAutofit/>
          </a:bodyPr>
          <a:lstStyle/>
          <a:p>
            <a:r>
              <a:rPr lang="cs-CZ" sz="2400" dirty="0">
                <a:solidFill>
                  <a:srgbClr val="FF0000"/>
                </a:solidFill>
              </a:rPr>
              <a:t>Zakladatelský mýtus o praotci Čechovi – Kosmas, Dalimil</a:t>
            </a:r>
          </a:p>
          <a:p>
            <a:r>
              <a:rPr lang="cs-CZ" sz="2400" dirty="0"/>
              <a:t>Pověst o Oldřichovi a Boženě (F. </a:t>
            </a:r>
            <a:r>
              <a:rPr lang="cs-CZ" sz="2400" dirty="0" err="1"/>
              <a:t>Graus</a:t>
            </a:r>
            <a:r>
              <a:rPr lang="cs-CZ" sz="2400" dirty="0"/>
              <a:t>: Živá minulost)</a:t>
            </a:r>
          </a:p>
          <a:p>
            <a:r>
              <a:rPr lang="cs-CZ" sz="2400" dirty="0"/>
              <a:t>Právní dokumenty: Soběslavova privilegia, Privilegia pro Židy od Přemysla Otakara II.</a:t>
            </a:r>
          </a:p>
          <a:p>
            <a:r>
              <a:rPr lang="cs-CZ" sz="2400" dirty="0"/>
              <a:t>Dalimilova kronika – </a:t>
            </a:r>
            <a:r>
              <a:rPr lang="cs-CZ" sz="2400" dirty="0" err="1"/>
              <a:t>protonacionalismus</a:t>
            </a:r>
            <a:r>
              <a:rPr lang="cs-CZ" sz="2400" dirty="0"/>
              <a:t> (Z. Uhlíř)</a:t>
            </a:r>
          </a:p>
        </p:txBody>
      </p:sp>
    </p:spTree>
    <p:extLst>
      <p:ext uri="{BB962C8B-B14F-4D97-AF65-F5344CB8AC3E}">
        <p14:creationId xmlns:p14="http://schemas.microsoft.com/office/powerpoint/2010/main" val="390952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5C3C73FA-D3BE-45A5-A956-3AA48098C11E}"/>
              </a:ext>
            </a:extLst>
          </p:cNvPr>
          <p:cNvSpPr>
            <a:spLocks noGrp="1"/>
          </p:cNvSpPr>
          <p:nvPr>
            <p:ph type="title"/>
          </p:nvPr>
        </p:nvSpPr>
        <p:spPr>
          <a:xfrm>
            <a:off x="804672" y="640080"/>
            <a:ext cx="3282696" cy="5257800"/>
          </a:xfrm>
        </p:spPr>
        <p:txBody>
          <a:bodyPr>
            <a:normAutofit/>
          </a:bodyPr>
          <a:lstStyle/>
          <a:p>
            <a:r>
              <a:rPr lang="cs-CZ">
                <a:solidFill>
                  <a:schemeClr val="bg1"/>
                </a:solidFill>
              </a:rPr>
              <a:t>Dalimil o příchodu Čechů</a:t>
            </a:r>
          </a:p>
        </p:txBody>
      </p:sp>
      <p:sp>
        <p:nvSpPr>
          <p:cNvPr id="3" name="Zástupný obsah 2">
            <a:extLst>
              <a:ext uri="{FF2B5EF4-FFF2-40B4-BE49-F238E27FC236}">
                <a16:creationId xmlns:a16="http://schemas.microsoft.com/office/drawing/2014/main" id="{6A86E79C-B321-4096-8336-58E7EAC1E2D1}"/>
              </a:ext>
            </a:extLst>
          </p:cNvPr>
          <p:cNvSpPr>
            <a:spLocks noGrp="1"/>
          </p:cNvSpPr>
          <p:nvPr>
            <p:ph idx="1"/>
          </p:nvPr>
        </p:nvSpPr>
        <p:spPr>
          <a:xfrm>
            <a:off x="5358384" y="640081"/>
            <a:ext cx="6024654" cy="5257800"/>
          </a:xfrm>
        </p:spPr>
        <p:txBody>
          <a:bodyPr anchor="ctr">
            <a:normAutofit/>
          </a:bodyPr>
          <a:lstStyle/>
          <a:p>
            <a:r>
              <a:rPr lang="cs-CZ" sz="2400" b="0" i="0" dirty="0">
                <a:effectLst/>
                <a:latin typeface="RePublicStd"/>
              </a:rPr>
              <a:t>V srbském jazyku jest země,</a:t>
            </a:r>
            <a:br>
              <a:rPr lang="cs-CZ" sz="2400" dirty="0"/>
            </a:br>
            <a:r>
              <a:rPr lang="cs-CZ" sz="2400" b="0" i="0" dirty="0" err="1">
                <a:effectLst/>
                <a:latin typeface="RePublicStd"/>
              </a:rPr>
              <a:t>jiež</a:t>
            </a:r>
            <a:r>
              <a:rPr lang="cs-CZ" sz="2400" b="0" i="0" dirty="0">
                <a:effectLst/>
                <a:latin typeface="RePublicStd"/>
              </a:rPr>
              <a:t> </a:t>
            </a:r>
            <a:r>
              <a:rPr lang="cs-CZ" sz="2400" b="0" i="0" dirty="0" err="1">
                <a:effectLst/>
                <a:latin typeface="RePublicStd"/>
              </a:rPr>
              <a:t>Charvátci</a:t>
            </a:r>
            <a:r>
              <a:rPr lang="cs-CZ" sz="2400" b="0" i="0" dirty="0">
                <a:effectLst/>
                <a:latin typeface="RePublicStd"/>
              </a:rPr>
              <a:t> jest </a:t>
            </a:r>
            <a:r>
              <a:rPr lang="cs-CZ" sz="2400" b="0" i="0" dirty="0" err="1">
                <a:effectLst/>
                <a:latin typeface="RePublicStd"/>
              </a:rPr>
              <a:t>jmě</a:t>
            </a:r>
            <a:r>
              <a:rPr lang="cs-CZ" sz="2400" b="0" i="0" dirty="0">
                <a:effectLst/>
                <a:latin typeface="RePublicStd"/>
              </a:rPr>
              <a:t>.</a:t>
            </a:r>
            <a:br>
              <a:rPr lang="cs-CZ" sz="2400" dirty="0"/>
            </a:br>
            <a:r>
              <a:rPr lang="cs-CZ" sz="2400" b="0" i="0" dirty="0">
                <a:effectLst/>
                <a:latin typeface="RePublicStd"/>
              </a:rPr>
              <a:t>V </a:t>
            </a:r>
            <a:r>
              <a:rPr lang="cs-CZ" sz="2400" b="0" i="0" dirty="0" err="1">
                <a:effectLst/>
                <a:latin typeface="RePublicStd"/>
              </a:rPr>
              <a:t>tej</a:t>
            </a:r>
            <a:r>
              <a:rPr lang="cs-CZ" sz="2400" b="0" i="0" dirty="0">
                <a:effectLst/>
                <a:latin typeface="RePublicStd"/>
              </a:rPr>
              <a:t> zemi </a:t>
            </a:r>
            <a:r>
              <a:rPr lang="cs-CZ" sz="2400" b="0" i="0" dirty="0" err="1">
                <a:effectLst/>
                <a:latin typeface="RePublicStd"/>
              </a:rPr>
              <a:t>bieše</a:t>
            </a:r>
            <a:r>
              <a:rPr lang="cs-CZ" sz="2400" b="0" i="0" dirty="0">
                <a:effectLst/>
                <a:latin typeface="RePublicStd"/>
              </a:rPr>
              <a:t> lech,</a:t>
            </a:r>
            <a:br>
              <a:rPr lang="cs-CZ" sz="2400" dirty="0"/>
            </a:br>
            <a:r>
              <a:rPr lang="cs-CZ" sz="2400" b="0" i="0" dirty="0">
                <a:effectLst/>
                <a:latin typeface="RePublicStd"/>
              </a:rPr>
              <a:t>jemuž </a:t>
            </a:r>
            <a:r>
              <a:rPr lang="cs-CZ" sz="2400" b="0" i="0" dirty="0" err="1">
                <a:effectLst/>
                <a:latin typeface="RePublicStd"/>
              </a:rPr>
              <a:t>jmě</a:t>
            </a:r>
            <a:r>
              <a:rPr lang="cs-CZ" sz="2400" b="0" i="0" dirty="0">
                <a:effectLst/>
                <a:latin typeface="RePublicStd"/>
              </a:rPr>
              <a:t> </a:t>
            </a:r>
            <a:r>
              <a:rPr lang="cs-CZ" sz="2400" b="0" i="0" dirty="0" err="1">
                <a:effectLst/>
                <a:latin typeface="RePublicStd"/>
              </a:rPr>
              <a:t>bieše</a:t>
            </a:r>
            <a:r>
              <a:rPr lang="cs-CZ" sz="2400" b="0" i="0" dirty="0">
                <a:effectLst/>
                <a:latin typeface="RePublicStd"/>
              </a:rPr>
              <a:t> Čech.</a:t>
            </a:r>
            <a:br>
              <a:rPr lang="cs-CZ" sz="2400" dirty="0"/>
            </a:br>
            <a:r>
              <a:rPr lang="cs-CZ" sz="2400" b="0" i="0" dirty="0">
                <a:effectLst/>
                <a:latin typeface="RePublicStd"/>
              </a:rPr>
              <a:t>Ten </a:t>
            </a:r>
            <a:r>
              <a:rPr lang="cs-CZ" sz="2400" b="0" i="0" dirty="0" err="1">
                <a:effectLst/>
                <a:latin typeface="RePublicStd"/>
              </a:rPr>
              <a:t>mužobojstva</a:t>
            </a:r>
            <a:r>
              <a:rPr lang="cs-CZ" sz="2400" b="0" i="0" dirty="0">
                <a:effectLst/>
                <a:latin typeface="RePublicStd"/>
              </a:rPr>
              <a:t> </a:t>
            </a:r>
            <a:r>
              <a:rPr lang="cs-CZ" sz="2400" b="0" i="0" dirty="0" err="1">
                <a:effectLst/>
                <a:latin typeface="RePublicStd"/>
              </a:rPr>
              <a:t>sě</a:t>
            </a:r>
            <a:r>
              <a:rPr lang="cs-CZ" sz="2400" b="0" i="0" dirty="0">
                <a:effectLst/>
                <a:latin typeface="RePublicStd"/>
              </a:rPr>
              <a:t> </a:t>
            </a:r>
            <a:r>
              <a:rPr lang="cs-CZ" sz="2400" b="0" i="0" dirty="0" err="1">
                <a:effectLst/>
                <a:latin typeface="RePublicStd"/>
              </a:rPr>
              <a:t>dočini</a:t>
            </a:r>
            <a:r>
              <a:rPr lang="cs-CZ" sz="2400" b="0" i="0" dirty="0">
                <a:effectLst/>
                <a:latin typeface="RePublicStd"/>
              </a:rPr>
              <a:t>,</a:t>
            </a:r>
            <a:br>
              <a:rPr lang="cs-CZ" sz="2400" dirty="0"/>
            </a:br>
            <a:r>
              <a:rPr lang="cs-CZ" sz="2400" b="0" i="0" dirty="0">
                <a:effectLst/>
                <a:latin typeface="RePublicStd"/>
              </a:rPr>
              <a:t>pro něž </a:t>
            </a:r>
            <a:r>
              <a:rPr lang="cs-CZ" sz="2400" b="0" i="0" dirty="0" err="1">
                <a:effectLst/>
                <a:latin typeface="RePublicStd"/>
              </a:rPr>
              <a:t>svú</a:t>
            </a:r>
            <a:r>
              <a:rPr lang="cs-CZ" sz="2400" b="0" i="0" dirty="0">
                <a:effectLst/>
                <a:latin typeface="RePublicStd"/>
              </a:rPr>
              <a:t> zemi </a:t>
            </a:r>
            <a:r>
              <a:rPr lang="cs-CZ" sz="2400" b="0" i="0" dirty="0" err="1">
                <a:effectLst/>
                <a:latin typeface="RePublicStd"/>
              </a:rPr>
              <a:t>provini</a:t>
            </a:r>
            <a:r>
              <a:rPr lang="cs-CZ" sz="2400" b="0" i="0" dirty="0">
                <a:effectLst/>
                <a:latin typeface="RePublicStd"/>
              </a:rPr>
              <a:t>.</a:t>
            </a:r>
            <a:br>
              <a:rPr lang="cs-CZ" sz="2400" dirty="0"/>
            </a:br>
            <a:r>
              <a:rPr lang="cs-CZ" sz="2400" b="0" i="0" dirty="0">
                <a:effectLst/>
                <a:latin typeface="RePublicStd"/>
              </a:rPr>
              <a:t>Ten Čech </a:t>
            </a:r>
            <a:r>
              <a:rPr lang="cs-CZ" sz="2400" b="0" i="0" dirty="0" err="1">
                <a:effectLst/>
                <a:latin typeface="RePublicStd"/>
              </a:rPr>
              <a:t>jmieše</a:t>
            </a:r>
            <a:r>
              <a:rPr lang="cs-CZ" sz="2400" b="0" i="0" dirty="0">
                <a:effectLst/>
                <a:latin typeface="RePublicStd"/>
              </a:rPr>
              <a:t> </a:t>
            </a:r>
            <a:r>
              <a:rPr lang="cs-CZ" sz="2400" b="0" i="0" dirty="0" err="1">
                <a:effectLst/>
                <a:latin typeface="RePublicStd"/>
              </a:rPr>
              <a:t>bratruov</a:t>
            </a:r>
            <a:r>
              <a:rPr lang="cs-CZ" sz="2400" b="0" i="0" dirty="0">
                <a:effectLst/>
                <a:latin typeface="RePublicStd"/>
              </a:rPr>
              <a:t> šest,</a:t>
            </a:r>
            <a:br>
              <a:rPr lang="cs-CZ" sz="2400" dirty="0"/>
            </a:br>
            <a:r>
              <a:rPr lang="cs-CZ" sz="2400" b="0" i="0" dirty="0">
                <a:effectLst/>
                <a:latin typeface="RePublicStd"/>
              </a:rPr>
              <a:t>pro něž </a:t>
            </a:r>
            <a:r>
              <a:rPr lang="cs-CZ" sz="2400" b="0" i="0" dirty="0" err="1">
                <a:effectLst/>
                <a:latin typeface="RePublicStd"/>
              </a:rPr>
              <a:t>jmieše</a:t>
            </a:r>
            <a:r>
              <a:rPr lang="cs-CZ" sz="2400" b="0" i="0" dirty="0">
                <a:effectLst/>
                <a:latin typeface="RePublicStd"/>
              </a:rPr>
              <a:t> moc i čest,</a:t>
            </a:r>
            <a:br>
              <a:rPr lang="cs-CZ" sz="2400" dirty="0"/>
            </a:br>
            <a:r>
              <a:rPr lang="cs-CZ" sz="2400" b="0" i="0" dirty="0">
                <a:effectLst/>
                <a:latin typeface="RePublicStd"/>
              </a:rPr>
              <a:t>a </a:t>
            </a:r>
            <a:r>
              <a:rPr lang="cs-CZ" sz="2400" b="0" i="0" dirty="0" err="1">
                <a:effectLst/>
                <a:latin typeface="RePublicStd"/>
              </a:rPr>
              <a:t>ot</a:t>
            </a:r>
            <a:r>
              <a:rPr lang="cs-CZ" sz="2400" b="0" i="0" dirty="0">
                <a:effectLst/>
                <a:latin typeface="RePublicStd"/>
              </a:rPr>
              <a:t> nich mnoho čeledi,</a:t>
            </a:r>
            <a:br>
              <a:rPr lang="cs-CZ" sz="2400" dirty="0"/>
            </a:br>
            <a:r>
              <a:rPr lang="cs-CZ" sz="2400" b="0" i="0" dirty="0">
                <a:effectLst/>
                <a:latin typeface="RePublicStd"/>
              </a:rPr>
              <a:t>již jedné noci Čech </a:t>
            </a:r>
            <a:r>
              <a:rPr lang="cs-CZ" sz="2400" b="0" i="0" dirty="0" err="1">
                <a:effectLst/>
                <a:latin typeface="RePublicStd"/>
              </a:rPr>
              <a:t>osledi</a:t>
            </a:r>
            <a:r>
              <a:rPr lang="cs-CZ" sz="2400" b="0" i="0" dirty="0">
                <a:effectLst/>
                <a:latin typeface="RePublicStd"/>
              </a:rPr>
              <a:t>.</a:t>
            </a:r>
            <a:br>
              <a:rPr lang="cs-CZ" sz="2400" dirty="0"/>
            </a:br>
            <a:r>
              <a:rPr lang="cs-CZ" sz="2400" b="0" i="0" dirty="0">
                <a:effectLst/>
                <a:latin typeface="RePublicStd"/>
              </a:rPr>
              <a:t>I </a:t>
            </a:r>
            <a:r>
              <a:rPr lang="cs-CZ" sz="2400" b="0" i="0" dirty="0" err="1">
                <a:effectLst/>
                <a:latin typeface="RePublicStd"/>
              </a:rPr>
              <a:t>vybra</a:t>
            </a:r>
            <a:r>
              <a:rPr lang="cs-CZ" sz="2400" b="0" i="0" dirty="0">
                <a:effectLst/>
                <a:latin typeface="RePublicStd"/>
              </a:rPr>
              <a:t> </a:t>
            </a:r>
            <a:r>
              <a:rPr lang="cs-CZ" sz="2400" b="0" i="0" dirty="0" err="1">
                <a:effectLst/>
                <a:latin typeface="RePublicStd"/>
              </a:rPr>
              <a:t>sě</a:t>
            </a:r>
            <a:r>
              <a:rPr lang="cs-CZ" sz="2400" b="0" i="0" dirty="0">
                <a:effectLst/>
                <a:latin typeface="RePublicStd"/>
              </a:rPr>
              <a:t> se vším z země,</a:t>
            </a:r>
            <a:br>
              <a:rPr lang="cs-CZ" sz="2400" dirty="0"/>
            </a:br>
            <a:r>
              <a:rPr lang="cs-CZ" sz="2400" b="0" i="0" dirty="0" err="1">
                <a:effectLst/>
                <a:latin typeface="RePublicStd"/>
              </a:rPr>
              <a:t>jiež</a:t>
            </a:r>
            <a:r>
              <a:rPr lang="cs-CZ" sz="2400" b="0" i="0" dirty="0">
                <a:effectLst/>
                <a:latin typeface="RePublicStd"/>
              </a:rPr>
              <a:t> </a:t>
            </a:r>
            <a:r>
              <a:rPr lang="cs-CZ" sz="2400" b="0" i="0" dirty="0" err="1">
                <a:effectLst/>
                <a:latin typeface="RePublicStd"/>
              </a:rPr>
              <a:t>bieše</a:t>
            </a:r>
            <a:r>
              <a:rPr lang="cs-CZ" sz="2400" b="0" i="0" dirty="0">
                <a:effectLst/>
                <a:latin typeface="RePublicStd"/>
              </a:rPr>
              <a:t> </a:t>
            </a:r>
            <a:r>
              <a:rPr lang="cs-CZ" sz="2400" b="0" i="0" dirty="0" err="1">
                <a:effectLst/>
                <a:latin typeface="RePublicStd"/>
              </a:rPr>
              <a:t>Charvátici</a:t>
            </a:r>
            <a:r>
              <a:rPr lang="cs-CZ" sz="2400" b="0" i="0" dirty="0">
                <a:effectLst/>
                <a:latin typeface="RePublicStd"/>
              </a:rPr>
              <a:t> </a:t>
            </a:r>
            <a:r>
              <a:rPr lang="cs-CZ" sz="2400" b="0" i="0" dirty="0" err="1">
                <a:effectLst/>
                <a:latin typeface="RePublicStd"/>
              </a:rPr>
              <a:t>jmě</a:t>
            </a:r>
            <a:r>
              <a:rPr lang="cs-CZ" sz="2400" b="0" i="0" dirty="0">
                <a:effectLst/>
                <a:latin typeface="RePublicStd"/>
              </a:rPr>
              <a:t>.</a:t>
            </a:r>
          </a:p>
          <a:p>
            <a:pPr marL="0" indent="0">
              <a:buNone/>
            </a:pPr>
            <a:r>
              <a:rPr lang="cs-CZ" sz="2400" dirty="0">
                <a:latin typeface="RePublicStd"/>
              </a:rPr>
              <a:t>(…) Jako by </a:t>
            </a:r>
            <a:r>
              <a:rPr lang="cs-CZ" sz="2400" dirty="0" err="1">
                <a:latin typeface="RePublicStd"/>
              </a:rPr>
              <a:t>sě</a:t>
            </a:r>
            <a:r>
              <a:rPr lang="cs-CZ" sz="2400" dirty="0">
                <a:latin typeface="RePublicStd"/>
              </a:rPr>
              <a:t> dnes na </a:t>
            </a:r>
            <a:r>
              <a:rPr lang="cs-CZ" sz="2400" dirty="0" err="1">
                <a:latin typeface="RePublicStd"/>
              </a:rPr>
              <a:t>púšti</a:t>
            </a:r>
            <a:r>
              <a:rPr lang="cs-CZ" sz="2400" dirty="0">
                <a:latin typeface="RePublicStd"/>
              </a:rPr>
              <a:t> stalo,</a:t>
            </a:r>
          </a:p>
          <a:p>
            <a:pPr marL="0" indent="0">
              <a:buNone/>
            </a:pPr>
            <a:r>
              <a:rPr lang="cs-CZ" sz="2400" dirty="0">
                <a:latin typeface="RePublicStd"/>
              </a:rPr>
              <a:t>Kdež by jim nic nepřekáželo.</a:t>
            </a:r>
            <a:endParaRPr lang="cs-CZ" sz="2400" dirty="0"/>
          </a:p>
        </p:txBody>
      </p:sp>
    </p:spTree>
    <p:extLst>
      <p:ext uri="{BB962C8B-B14F-4D97-AF65-F5344CB8AC3E}">
        <p14:creationId xmlns:p14="http://schemas.microsoft.com/office/powerpoint/2010/main" val="166935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7F97B2D-A5D5-4D0D-B75D-E98F77032D89}"/>
              </a:ext>
            </a:extLst>
          </p:cNvPr>
          <p:cNvSpPr>
            <a:spLocks noGrp="1"/>
          </p:cNvSpPr>
          <p:nvPr>
            <p:ph type="title"/>
          </p:nvPr>
        </p:nvSpPr>
        <p:spPr>
          <a:xfrm>
            <a:off x="804672" y="640080"/>
            <a:ext cx="3282696" cy="5257800"/>
          </a:xfrm>
        </p:spPr>
        <p:txBody>
          <a:bodyPr>
            <a:normAutofit/>
          </a:bodyPr>
          <a:lstStyle/>
          <a:p>
            <a:r>
              <a:rPr lang="cs-CZ">
                <a:solidFill>
                  <a:schemeClr val="bg1"/>
                </a:solidFill>
              </a:rPr>
              <a:t>Prameny</a:t>
            </a:r>
          </a:p>
        </p:txBody>
      </p:sp>
      <p:sp>
        <p:nvSpPr>
          <p:cNvPr id="3" name="Zástupný obsah 2">
            <a:extLst>
              <a:ext uri="{FF2B5EF4-FFF2-40B4-BE49-F238E27FC236}">
                <a16:creationId xmlns:a16="http://schemas.microsoft.com/office/drawing/2014/main" id="{EF3E5F53-B67C-4FFA-8057-2E11A795F673}"/>
              </a:ext>
            </a:extLst>
          </p:cNvPr>
          <p:cNvSpPr>
            <a:spLocks noGrp="1"/>
          </p:cNvSpPr>
          <p:nvPr>
            <p:ph idx="1"/>
          </p:nvPr>
        </p:nvSpPr>
        <p:spPr>
          <a:xfrm>
            <a:off x="5358384" y="640081"/>
            <a:ext cx="6024654" cy="5257800"/>
          </a:xfrm>
        </p:spPr>
        <p:txBody>
          <a:bodyPr anchor="ctr">
            <a:normAutofit/>
          </a:bodyPr>
          <a:lstStyle/>
          <a:p>
            <a:r>
              <a:rPr lang="cs-CZ" sz="2400" dirty="0"/>
              <a:t>Zakladatelský mýtus o praotci Čechovi – Kosmas, Dalimil</a:t>
            </a:r>
          </a:p>
          <a:p>
            <a:r>
              <a:rPr lang="cs-CZ" sz="2400" dirty="0"/>
              <a:t>Pověst o Oldřichovi a Boženě (F. </a:t>
            </a:r>
            <a:r>
              <a:rPr lang="cs-CZ" sz="2400" dirty="0" err="1"/>
              <a:t>Graus</a:t>
            </a:r>
            <a:r>
              <a:rPr lang="cs-CZ" sz="2400" dirty="0"/>
              <a:t>: Živá minulost)</a:t>
            </a:r>
          </a:p>
          <a:p>
            <a:r>
              <a:rPr lang="cs-CZ" sz="2400" dirty="0"/>
              <a:t>Právní dokumenty: Soběslavova privilegia, Privilegia pro Židy od Přemysla Otakara II.</a:t>
            </a:r>
          </a:p>
          <a:p>
            <a:r>
              <a:rPr lang="cs-CZ" sz="2400" dirty="0"/>
              <a:t>Dalimilova kronika – </a:t>
            </a:r>
            <a:r>
              <a:rPr lang="cs-CZ" sz="2400" dirty="0" err="1"/>
              <a:t>protonacionalismus</a:t>
            </a:r>
            <a:r>
              <a:rPr lang="cs-CZ" sz="2400" dirty="0"/>
              <a:t> (Z. Uhlíř)</a:t>
            </a:r>
          </a:p>
          <a:p>
            <a:r>
              <a:rPr lang="cs-CZ" sz="2400" dirty="0">
                <a:solidFill>
                  <a:srgbClr val="FF0000"/>
                </a:solidFill>
              </a:rPr>
              <a:t>Zakládací listina roudnické kanonie</a:t>
            </a:r>
          </a:p>
        </p:txBody>
      </p:sp>
    </p:spTree>
    <p:extLst>
      <p:ext uri="{BB962C8B-B14F-4D97-AF65-F5344CB8AC3E}">
        <p14:creationId xmlns:p14="http://schemas.microsoft.com/office/powerpoint/2010/main" val="191862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C32C83A-0E3C-40CD-A51D-37B0B1E5797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9091" r="13808"/>
          <a:stretch/>
        </p:blipFill>
        <p:spPr bwMode="auto">
          <a:xfrm>
            <a:off x="3522468" y="-18278"/>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Nadpis 3">
            <a:extLst>
              <a:ext uri="{FF2B5EF4-FFF2-40B4-BE49-F238E27FC236}">
                <a16:creationId xmlns:a16="http://schemas.microsoft.com/office/drawing/2014/main" id="{BA5E4902-5427-46CA-8DDD-59BD18C742E3}"/>
              </a:ext>
            </a:extLst>
          </p:cNvPr>
          <p:cNvSpPr>
            <a:spLocks noGrp="1"/>
          </p:cNvSpPr>
          <p:nvPr>
            <p:ph type="title"/>
          </p:nvPr>
        </p:nvSpPr>
        <p:spPr>
          <a:xfrm>
            <a:off x="371094" y="1012571"/>
            <a:ext cx="3438144" cy="1335024"/>
          </a:xfrm>
        </p:spPr>
        <p:txBody>
          <a:bodyPr vert="horz" lIns="91440" tIns="45720" rIns="91440" bIns="45720" rtlCol="0" anchor="b">
            <a:normAutofit fontScale="90000"/>
          </a:bodyPr>
          <a:lstStyle/>
          <a:p>
            <a:r>
              <a:rPr lang="cs-CZ" sz="2800" dirty="0"/>
              <a:t>Zakládací listina augustiniánské kanonie v Roudnici nad Labem (1333, Jan IV. z Dražic)</a:t>
            </a:r>
            <a:endParaRPr lang="en-US" sz="2800"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B7A2D694-F08B-4CB6-A466-AE7A04AA9D6A}"/>
              </a:ext>
            </a:extLst>
          </p:cNvPr>
          <p:cNvSpPr>
            <a:spLocks noGrp="1"/>
          </p:cNvSpPr>
          <p:nvPr>
            <p:ph sz="half" idx="1"/>
          </p:nvPr>
        </p:nvSpPr>
        <p:spPr>
          <a:xfrm>
            <a:off x="371094" y="2718054"/>
            <a:ext cx="4686098" cy="3603996"/>
          </a:xfrm>
        </p:spPr>
        <p:txBody>
          <a:bodyPr vert="horz" lIns="91440" tIns="45720" rIns="91440" bIns="45720" rtlCol="0" anchor="t">
            <a:normAutofit/>
          </a:bodyPr>
          <a:lstStyle/>
          <a:p>
            <a:r>
              <a:rPr lang="en-US" sz="2200" dirty="0" err="1"/>
              <a:t>Nequaquam</a:t>
            </a:r>
            <a:r>
              <a:rPr lang="en-US" sz="2200" dirty="0"/>
              <a:t> </a:t>
            </a:r>
            <a:r>
              <a:rPr lang="en-US" sz="2200" dirty="0" err="1"/>
              <a:t>tamen</a:t>
            </a:r>
            <a:r>
              <a:rPr lang="en-US" sz="2200" dirty="0"/>
              <a:t> ad </a:t>
            </a:r>
            <a:r>
              <a:rPr lang="en-US" sz="2200" dirty="0" err="1"/>
              <a:t>prefatum</a:t>
            </a:r>
            <a:r>
              <a:rPr lang="en-US" sz="2200" dirty="0"/>
              <a:t> collegium </a:t>
            </a:r>
            <a:r>
              <a:rPr lang="en-US" sz="2200" dirty="0" err="1"/>
              <a:t>dicti</a:t>
            </a:r>
            <a:r>
              <a:rPr lang="en-US" sz="2200" dirty="0"/>
              <a:t> </a:t>
            </a:r>
            <a:r>
              <a:rPr lang="en-US" sz="2200" dirty="0" err="1"/>
              <a:t>cenobii</a:t>
            </a:r>
            <a:r>
              <a:rPr lang="en-US" sz="2200" dirty="0"/>
              <a:t> </a:t>
            </a:r>
            <a:r>
              <a:rPr lang="en-US" sz="2200" dirty="0" err="1"/>
              <a:t>alterius</a:t>
            </a:r>
            <a:r>
              <a:rPr lang="en-US" sz="2200" dirty="0"/>
              <a:t> </a:t>
            </a:r>
            <a:r>
              <a:rPr lang="en-US" sz="2200" dirty="0" err="1"/>
              <a:t>nacionis</a:t>
            </a:r>
            <a:r>
              <a:rPr lang="en-US" sz="2200" dirty="0"/>
              <a:t> </a:t>
            </a:r>
            <a:r>
              <a:rPr lang="en-US" sz="2200" dirty="0" err="1"/>
              <a:t>aliquem</a:t>
            </a:r>
            <a:r>
              <a:rPr lang="en-US" sz="2200" dirty="0"/>
              <a:t> </a:t>
            </a:r>
            <a:r>
              <a:rPr lang="en-US" sz="2200" dirty="0" err="1"/>
              <a:t>recipi</a:t>
            </a:r>
            <a:r>
              <a:rPr lang="en-US" sz="2200" dirty="0"/>
              <a:t> </a:t>
            </a:r>
            <a:r>
              <a:rPr lang="en-US" sz="2200" dirty="0" err="1"/>
              <a:t>admittimus</a:t>
            </a:r>
            <a:r>
              <a:rPr lang="en-US" sz="2200" dirty="0"/>
              <a:t>, nisi sit </a:t>
            </a:r>
            <a:r>
              <a:rPr lang="en-US" sz="2200" dirty="0" err="1"/>
              <a:t>Bohe</a:t>
            </a:r>
            <a:r>
              <a:rPr lang="cs-CZ" sz="2200" dirty="0"/>
              <a:t>m</a:t>
            </a:r>
            <a:r>
              <a:rPr lang="en-US" sz="2200" dirty="0"/>
              <a:t>us de utroque </a:t>
            </a:r>
            <a:r>
              <a:rPr lang="en-US" sz="2200" dirty="0" err="1"/>
              <a:t>parente</a:t>
            </a:r>
            <a:r>
              <a:rPr lang="en-US" sz="2200" dirty="0"/>
              <a:t> </a:t>
            </a:r>
            <a:r>
              <a:rPr lang="en-US" sz="2200" dirty="0" err="1"/>
              <a:t>idiomatis</a:t>
            </a:r>
            <a:r>
              <a:rPr lang="en-US" sz="2200" dirty="0"/>
              <a:t> </a:t>
            </a:r>
            <a:r>
              <a:rPr lang="en-US" sz="2200" dirty="0" err="1"/>
              <a:t>bohemice</a:t>
            </a:r>
            <a:r>
              <a:rPr lang="en-US" sz="2200" dirty="0"/>
              <a:t> </a:t>
            </a:r>
            <a:r>
              <a:rPr lang="en-US" sz="2200" dirty="0" err="1"/>
              <a:t>ortum</a:t>
            </a:r>
            <a:r>
              <a:rPr lang="en-US" sz="2200" dirty="0"/>
              <a:t> </a:t>
            </a:r>
            <a:r>
              <a:rPr lang="en-US" sz="2200" dirty="0" err="1"/>
              <a:t>trahens</a:t>
            </a:r>
            <a:r>
              <a:rPr lang="en-US" sz="2200" dirty="0"/>
              <a:t>.</a:t>
            </a:r>
          </a:p>
          <a:p>
            <a:r>
              <a:rPr lang="en-US" sz="1700" dirty="0"/>
              <a:t>(RBM II, s. 787)</a:t>
            </a:r>
          </a:p>
        </p:txBody>
      </p:sp>
    </p:spTree>
    <p:extLst>
      <p:ext uri="{BB962C8B-B14F-4D97-AF65-F5344CB8AC3E}">
        <p14:creationId xmlns:p14="http://schemas.microsoft.com/office/powerpoint/2010/main" val="22747909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7F97B2D-A5D5-4D0D-B75D-E98F77032D89}"/>
              </a:ext>
            </a:extLst>
          </p:cNvPr>
          <p:cNvSpPr>
            <a:spLocks noGrp="1"/>
          </p:cNvSpPr>
          <p:nvPr>
            <p:ph type="title"/>
          </p:nvPr>
        </p:nvSpPr>
        <p:spPr>
          <a:xfrm>
            <a:off x="804672" y="640080"/>
            <a:ext cx="3282696" cy="5257800"/>
          </a:xfrm>
        </p:spPr>
        <p:txBody>
          <a:bodyPr>
            <a:normAutofit/>
          </a:bodyPr>
          <a:lstStyle/>
          <a:p>
            <a:r>
              <a:rPr lang="cs-CZ" dirty="0">
                <a:solidFill>
                  <a:schemeClr val="bg1"/>
                </a:solidFill>
              </a:rPr>
              <a:t>Prameny</a:t>
            </a:r>
          </a:p>
        </p:txBody>
      </p:sp>
      <p:sp>
        <p:nvSpPr>
          <p:cNvPr id="3" name="Zástupný obsah 2">
            <a:extLst>
              <a:ext uri="{FF2B5EF4-FFF2-40B4-BE49-F238E27FC236}">
                <a16:creationId xmlns:a16="http://schemas.microsoft.com/office/drawing/2014/main" id="{EF3E5F53-B67C-4FFA-8057-2E11A795F673}"/>
              </a:ext>
            </a:extLst>
          </p:cNvPr>
          <p:cNvSpPr>
            <a:spLocks noGrp="1"/>
          </p:cNvSpPr>
          <p:nvPr>
            <p:ph idx="1"/>
          </p:nvPr>
        </p:nvSpPr>
        <p:spPr>
          <a:xfrm>
            <a:off x="5358384" y="640081"/>
            <a:ext cx="6024654" cy="5257800"/>
          </a:xfrm>
        </p:spPr>
        <p:txBody>
          <a:bodyPr anchor="ctr">
            <a:normAutofit/>
          </a:bodyPr>
          <a:lstStyle/>
          <a:p>
            <a:r>
              <a:rPr lang="cs-CZ" sz="2400" dirty="0"/>
              <a:t>Zakladatelský mýtus o praotci Čechovi – Kosmas, Dalimil</a:t>
            </a:r>
          </a:p>
          <a:p>
            <a:r>
              <a:rPr lang="cs-CZ" sz="2400" dirty="0"/>
              <a:t>Pověst o Oldřichovi a Boženě (F. </a:t>
            </a:r>
            <a:r>
              <a:rPr lang="cs-CZ" sz="2400" dirty="0" err="1"/>
              <a:t>Graus</a:t>
            </a:r>
            <a:r>
              <a:rPr lang="cs-CZ" sz="2400" dirty="0"/>
              <a:t>: Živá minulost)</a:t>
            </a:r>
          </a:p>
          <a:p>
            <a:r>
              <a:rPr lang="cs-CZ" sz="2400" dirty="0"/>
              <a:t>Právní dokumenty: Soběslavova privilegia, Privilegia pro Židy od Přemysla Otakara II.</a:t>
            </a:r>
          </a:p>
          <a:p>
            <a:r>
              <a:rPr lang="cs-CZ" sz="2400" dirty="0"/>
              <a:t>Dalimilova kronika – </a:t>
            </a:r>
            <a:r>
              <a:rPr lang="cs-CZ" sz="2400" dirty="0" err="1"/>
              <a:t>protonacionalismus</a:t>
            </a:r>
            <a:r>
              <a:rPr lang="cs-CZ" sz="2400" dirty="0"/>
              <a:t> (Z. Uhlíř)</a:t>
            </a:r>
          </a:p>
          <a:p>
            <a:r>
              <a:rPr lang="cs-CZ" sz="2400" dirty="0"/>
              <a:t>Zakládací listina roudnické kanonie</a:t>
            </a:r>
          </a:p>
          <a:p>
            <a:r>
              <a:rPr lang="cs-CZ" sz="2400" dirty="0">
                <a:solidFill>
                  <a:srgbClr val="FF0000"/>
                </a:solidFill>
              </a:rPr>
              <a:t>Traktát Jana z Holešova o hymnu </a:t>
            </a:r>
            <a:r>
              <a:rPr lang="cs-CZ" sz="2400" i="1" dirty="0">
                <a:solidFill>
                  <a:srgbClr val="FF0000"/>
                </a:solidFill>
              </a:rPr>
              <a:t>Hospodine, pomiluj </a:t>
            </a:r>
            <a:r>
              <a:rPr lang="cs-CZ" sz="2400" i="1" dirty="0" err="1">
                <a:solidFill>
                  <a:srgbClr val="FF0000"/>
                </a:solidFill>
              </a:rPr>
              <a:t>ny</a:t>
            </a:r>
            <a:endParaRPr lang="cs-CZ" sz="2400" i="1" dirty="0">
              <a:solidFill>
                <a:srgbClr val="FF0000"/>
              </a:solidFill>
            </a:endParaRPr>
          </a:p>
        </p:txBody>
      </p:sp>
    </p:spTree>
    <p:extLst>
      <p:ext uri="{BB962C8B-B14F-4D97-AF65-F5344CB8AC3E}">
        <p14:creationId xmlns:p14="http://schemas.microsoft.com/office/powerpoint/2010/main" val="133634771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1481</Words>
  <Application>Microsoft Office PowerPoint</Application>
  <PresentationFormat>Širokoúhlá obrazovka</PresentationFormat>
  <Paragraphs>98</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Calibri Light</vt:lpstr>
      <vt:lpstr>RePublicStd</vt:lpstr>
      <vt:lpstr>Motiv Office</vt:lpstr>
      <vt:lpstr>Český národ a jeho (sebe)pojetí v pozdním středověku</vt:lpstr>
      <vt:lpstr>Literatura – obecná</vt:lpstr>
      <vt:lpstr>Literatura</vt:lpstr>
      <vt:lpstr>Prameny</vt:lpstr>
      <vt:lpstr>Prameny</vt:lpstr>
      <vt:lpstr>Dalimil o příchodu Čechů</vt:lpstr>
      <vt:lpstr>Prameny</vt:lpstr>
      <vt:lpstr>Zakládací listina augustiniánské kanonie v Roudnici nad Labem (1333, Jan IV. z Dražic)</vt:lpstr>
      <vt:lpstr>Prameny</vt:lpstr>
      <vt:lpstr>Traktát Jana z Holešova o hymnu Hospodine, pomiluj ny</vt:lpstr>
      <vt:lpstr>Sakralizace národa</vt:lpstr>
      <vt:lpstr>Počítání Čechů a Němců v Praze</vt:lpstr>
      <vt:lpstr>Jeronýmova řeč na kvodlibetu Matěje Knína, leden 1409</vt:lpstr>
      <vt:lpstr>Jeronýmova řeč na kvodlibetu Matěje Knína, leden 1409</vt:lpstr>
      <vt:lpstr>Artikulové podávaní od obce království Českého králi Sigmundovi před jeho přijetí do země (1419)</vt:lpstr>
      <vt:lpstr>Pavel Žídek o používání češtiny</vt:lpstr>
      <vt:lpstr>Píseň o vítězství na Vítkově (1420)</vt:lpstr>
      <vt:lpstr>Ztotožňování Čechů s husity: „tvorba národa zvnějšku“</vt:lpstr>
      <vt:lpstr>Pojmy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Jaroslav Svátek</dc:creator>
  <cp:lastModifiedBy>Svátek, Jaroslav</cp:lastModifiedBy>
  <cp:revision>10</cp:revision>
  <dcterms:created xsi:type="dcterms:W3CDTF">2021-04-08T06:42:14Z</dcterms:created>
  <dcterms:modified xsi:type="dcterms:W3CDTF">2023-04-20T11:52:57Z</dcterms:modified>
</cp:coreProperties>
</file>