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61" r:id="rId4"/>
    <p:sldId id="260" r:id="rId5"/>
    <p:sldId id="264" r:id="rId6"/>
    <p:sldId id="258" r:id="rId7"/>
    <p:sldId id="259" r:id="rId8"/>
    <p:sldId id="263" r:id="rId9"/>
    <p:sldId id="265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0E78D4-B750-41B3-9E35-8B43DF261C18}" v="14" dt="2019-03-28T09:33:46.6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ra A. Honová" userId="350aeedb4acde6c1" providerId="LiveId" clId="{410E78D4-B750-41B3-9E35-8B43DF261C18}"/>
    <pc:docChg chg="undo custSel addSld modSld">
      <pc:chgData name="Petra A. Honová" userId="350aeedb4acde6c1" providerId="LiveId" clId="{410E78D4-B750-41B3-9E35-8B43DF261C18}" dt="2019-03-28T20:06:49.623" v="1693" actId="20577"/>
      <pc:docMkLst>
        <pc:docMk/>
      </pc:docMkLst>
      <pc:sldChg chg="modSp">
        <pc:chgData name="Petra A. Honová" userId="350aeedb4acde6c1" providerId="LiveId" clId="{410E78D4-B750-41B3-9E35-8B43DF261C18}" dt="2019-03-28T09:11:02.780" v="51" actId="20577"/>
        <pc:sldMkLst>
          <pc:docMk/>
          <pc:sldMk cId="4057049880" sldId="257"/>
        </pc:sldMkLst>
        <pc:spChg chg="mod">
          <ac:chgData name="Petra A. Honová" userId="350aeedb4acde6c1" providerId="LiveId" clId="{410E78D4-B750-41B3-9E35-8B43DF261C18}" dt="2019-03-28T09:11:02.780" v="51" actId="20577"/>
          <ac:spMkLst>
            <pc:docMk/>
            <pc:sldMk cId="4057049880" sldId="257"/>
            <ac:spMk id="3" creationId="{0FC5FC45-F79D-42F5-A7EC-CAF3417589E1}"/>
          </ac:spMkLst>
        </pc:spChg>
      </pc:sldChg>
      <pc:sldChg chg="modSp">
        <pc:chgData name="Petra A. Honová" userId="350aeedb4acde6c1" providerId="LiveId" clId="{410E78D4-B750-41B3-9E35-8B43DF261C18}" dt="2019-03-28T20:04:21.532" v="1690" actId="20577"/>
        <pc:sldMkLst>
          <pc:docMk/>
          <pc:sldMk cId="1723887660" sldId="261"/>
        </pc:sldMkLst>
        <pc:spChg chg="mod">
          <ac:chgData name="Petra A. Honová" userId="350aeedb4acde6c1" providerId="LiveId" clId="{410E78D4-B750-41B3-9E35-8B43DF261C18}" dt="2019-03-28T20:04:21.532" v="1690" actId="20577"/>
          <ac:spMkLst>
            <pc:docMk/>
            <pc:sldMk cId="1723887660" sldId="261"/>
            <ac:spMk id="3" creationId="{045E3E81-1D0F-4502-BBC1-D64C35972E6F}"/>
          </ac:spMkLst>
        </pc:spChg>
      </pc:sldChg>
      <pc:sldChg chg="modSp">
        <pc:chgData name="Petra A. Honová" userId="350aeedb4acde6c1" providerId="LiveId" clId="{410E78D4-B750-41B3-9E35-8B43DF261C18}" dt="2019-03-28T09:33:52.539" v="1667" actId="6549"/>
        <pc:sldMkLst>
          <pc:docMk/>
          <pc:sldMk cId="1261557890" sldId="263"/>
        </pc:sldMkLst>
        <pc:spChg chg="mod">
          <ac:chgData name="Petra A. Honová" userId="350aeedb4acde6c1" providerId="LiveId" clId="{410E78D4-B750-41B3-9E35-8B43DF261C18}" dt="2019-03-28T09:33:31.974" v="1619" actId="1076"/>
          <ac:spMkLst>
            <pc:docMk/>
            <pc:sldMk cId="1261557890" sldId="263"/>
            <ac:spMk id="2" creationId="{8350B5EA-F80A-49BE-B3FF-985B9069E4BF}"/>
          </ac:spMkLst>
        </pc:spChg>
        <pc:spChg chg="mod">
          <ac:chgData name="Petra A. Honová" userId="350aeedb4acde6c1" providerId="LiveId" clId="{410E78D4-B750-41B3-9E35-8B43DF261C18}" dt="2019-03-28T09:33:52.539" v="1667" actId="6549"/>
          <ac:spMkLst>
            <pc:docMk/>
            <pc:sldMk cId="1261557890" sldId="263"/>
            <ac:spMk id="3" creationId="{EE059A19-BFBE-4ED0-BC7D-7F482CED331C}"/>
          </ac:spMkLst>
        </pc:spChg>
      </pc:sldChg>
      <pc:sldChg chg="modSp">
        <pc:chgData name="Petra A. Honová" userId="350aeedb4acde6c1" providerId="LiveId" clId="{410E78D4-B750-41B3-9E35-8B43DF261C18}" dt="2019-03-28T20:04:42.384" v="1691" actId="20577"/>
        <pc:sldMkLst>
          <pc:docMk/>
          <pc:sldMk cId="3184191751" sldId="264"/>
        </pc:sldMkLst>
        <pc:spChg chg="mod">
          <ac:chgData name="Petra A. Honová" userId="350aeedb4acde6c1" providerId="LiveId" clId="{410E78D4-B750-41B3-9E35-8B43DF261C18}" dt="2019-03-28T20:04:42.384" v="1691" actId="20577"/>
          <ac:spMkLst>
            <pc:docMk/>
            <pc:sldMk cId="3184191751" sldId="264"/>
            <ac:spMk id="3" creationId="{FEEC4A43-40BE-4561-97C7-145E1EA6CAAA}"/>
          </ac:spMkLst>
        </pc:spChg>
      </pc:sldChg>
      <pc:sldChg chg="addSp delSp modSp add">
        <pc:chgData name="Petra A. Honová" userId="350aeedb4acde6c1" providerId="LiveId" clId="{410E78D4-B750-41B3-9E35-8B43DF261C18}" dt="2019-03-28T20:06:49.623" v="1693" actId="20577"/>
        <pc:sldMkLst>
          <pc:docMk/>
          <pc:sldMk cId="2869212826" sldId="265"/>
        </pc:sldMkLst>
        <pc:spChg chg="mod">
          <ac:chgData name="Petra A. Honová" userId="350aeedb4acde6c1" providerId="LiveId" clId="{410E78D4-B750-41B3-9E35-8B43DF261C18}" dt="2019-03-28T09:28:09.204" v="1376" actId="113"/>
          <ac:spMkLst>
            <pc:docMk/>
            <pc:sldMk cId="2869212826" sldId="265"/>
            <ac:spMk id="2" creationId="{04F6FACA-E066-4493-B2EE-D1A665735316}"/>
          </ac:spMkLst>
        </pc:spChg>
        <pc:spChg chg="del">
          <ac:chgData name="Petra A. Honová" userId="350aeedb4acde6c1" providerId="LiveId" clId="{410E78D4-B750-41B3-9E35-8B43DF261C18}" dt="2019-03-28T09:29:33.050" v="1377"/>
          <ac:spMkLst>
            <pc:docMk/>
            <pc:sldMk cId="2869212826" sldId="265"/>
            <ac:spMk id="3" creationId="{4B75795B-6EAE-48E2-A6AB-B6C38FC9BDED}"/>
          </ac:spMkLst>
        </pc:spChg>
        <pc:spChg chg="add mod">
          <ac:chgData name="Petra A. Honová" userId="350aeedb4acde6c1" providerId="LiveId" clId="{410E78D4-B750-41B3-9E35-8B43DF261C18}" dt="2019-03-28T20:06:49.623" v="1693" actId="20577"/>
          <ac:spMkLst>
            <pc:docMk/>
            <pc:sldMk cId="2869212826" sldId="265"/>
            <ac:spMk id="5" creationId="{229F5585-38E3-4F93-91D9-78869002C07E}"/>
          </ac:spMkLst>
        </pc:spChg>
        <pc:picChg chg="add mod">
          <ac:chgData name="Petra A. Honová" userId="350aeedb4acde6c1" providerId="LiveId" clId="{410E78D4-B750-41B3-9E35-8B43DF261C18}" dt="2019-03-28T09:29:35.563" v="1378" actId="1076"/>
          <ac:picMkLst>
            <pc:docMk/>
            <pc:sldMk cId="2869212826" sldId="265"/>
            <ac:picMk id="4" creationId="{CFF0BFB2-A21D-4DCE-86D5-84EA65E9495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2850C4-F0E4-4F52-B529-263F6BF3E9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972C775-744E-4BA2-AF69-D3B0CF36DA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837BF9-4788-4ED8-A708-4047F9C7D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AB53-780E-4D4B-A1B8-9586E70235F8}" type="datetimeFigureOut">
              <a:rPr lang="cs-CZ" smtClean="0"/>
              <a:t>28.03.2019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4605F8F-1A09-4418-9A14-1B50A667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82C334-8834-45EC-BAAD-A76305BA9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8457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1C5458-BEB1-4AC9-89EE-6DCB7D717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06D3377-C8A2-4C22-944E-13526A4051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C253A39-5FFC-4093-848A-799949820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AB53-780E-4D4B-A1B8-9586E70235F8}" type="datetimeFigureOut">
              <a:rPr lang="cs-CZ" smtClean="0"/>
              <a:t>28.03.2019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9C4073D-E7DC-401E-B821-5B9E921AB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B58C213-B8A1-4952-A9BC-3AA574A41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2338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D616656-2977-410A-9756-DCAE34F741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06020A9-636F-4891-B551-ADC4BC2898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1F060FA-63C7-4373-BC49-01BE01D6C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AB53-780E-4D4B-A1B8-9586E70235F8}" type="datetimeFigureOut">
              <a:rPr lang="cs-CZ" smtClean="0"/>
              <a:t>28.03.2019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9BED06-59D9-40EB-8C00-676FDA0E5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74131AD-C521-4B59-924D-E5B006E52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1992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BE31BD-85E6-445B-9CB4-65F315114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F4748D-0A8D-4DE7-B5B2-9BDB4B800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0AB3DD7-45CC-498D-B16E-475AD4805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AB53-780E-4D4B-A1B8-9586E70235F8}" type="datetimeFigureOut">
              <a:rPr lang="cs-CZ" smtClean="0"/>
              <a:t>28.03.2019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D2571A8-FB0D-47E8-85A8-FAB6EBA0B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01068B-CF80-4367-B005-8EAA2ADE5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6971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CD66A9-5A8F-48D7-A2D4-43F575BCE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33676C4-F59C-4366-8FF7-D4DBDC248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B729BF0-B1BA-4C0C-A791-1A5F6C6F9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AB53-780E-4D4B-A1B8-9586E70235F8}" type="datetimeFigureOut">
              <a:rPr lang="cs-CZ" smtClean="0"/>
              <a:t>28.03.2019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C137489-E75C-4586-9196-0A086B7D7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676724E-F56C-4EF9-96E6-1F359F275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6470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539476-6DA9-4A44-ACB5-502A12E55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4B83B9-7EFA-4CFD-8723-D87DC47D42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9407419-29E8-4FC9-853B-8C1C0AEA9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4B5435B-6FE1-4C58-A73B-DA6C11682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AB53-780E-4D4B-A1B8-9586E70235F8}" type="datetimeFigureOut">
              <a:rPr lang="cs-CZ" smtClean="0"/>
              <a:t>28.03.2019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FCB88D3-5D53-49BE-A088-6C0A732DA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6DFD938-5438-4E67-9B43-3D901EC71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8996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F893B6-5013-44D7-944A-723A785F1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7BB9327-C791-4304-8C22-1847E171DF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C4D024-AF83-4503-AC30-167F26A89B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A904F3F-D892-47A6-A14F-55BB36EE56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F226343-EBBF-4407-A608-D92DE02F1C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C48569A-5D3C-4CF0-92B5-ADCA07C3C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AB53-780E-4D4B-A1B8-9586E70235F8}" type="datetimeFigureOut">
              <a:rPr lang="cs-CZ" smtClean="0"/>
              <a:t>28.03.2019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48348F9-F388-41A6-BEB0-2EAEAF0BA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6626A9A-66D2-4A5F-947A-79F292B08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41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7625F6-AC59-429B-80C8-B15C083BF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93C617C-2F0A-4DE6-A865-CB3E3A588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AB53-780E-4D4B-A1B8-9586E70235F8}" type="datetimeFigureOut">
              <a:rPr lang="cs-CZ" smtClean="0"/>
              <a:t>28.03.2019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81A1D2D-7611-4401-8834-32B532A9A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08C1046-CABB-45CC-9C70-68ED471C4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0653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95C4FA7-C0E6-4ED7-97D0-122178D1A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AB53-780E-4D4B-A1B8-9586E70235F8}" type="datetimeFigureOut">
              <a:rPr lang="cs-CZ" smtClean="0"/>
              <a:t>28.03.2019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84E7A64-B2BC-4026-B309-2DDD733F8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8C50C62-049B-4058-AA2A-6BD1C08EF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4165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15803D-8FD4-4554-AE10-38F06AEE9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AFEF32-C94E-4F63-9C54-E2CD593B7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089FA4D-F081-4CE9-AE17-A5053F6C03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CE61452-FF6B-4ED9-8537-49442ED0E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AB53-780E-4D4B-A1B8-9586E70235F8}" type="datetimeFigureOut">
              <a:rPr lang="cs-CZ" smtClean="0"/>
              <a:t>28.03.2019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0645B5A-DF5F-46D4-8AE8-ED8840E7A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29549E4-384D-418C-A299-A7F76B499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19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C2ED68-10C3-4E13-B633-E347E0DFF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97C1971-BCC7-41FC-AB89-373D0D62A1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064A681-514E-4F01-9185-3ADA2142C6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D1301F1-F80E-4AD8-A4C9-5D002169B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AB53-780E-4D4B-A1B8-9586E70235F8}" type="datetimeFigureOut">
              <a:rPr lang="cs-CZ" smtClean="0"/>
              <a:t>28.03.2019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EE4FBF0-1156-46B1-BC4D-6C060A5D6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5C86EB8-BA28-4955-84E1-71322C4CE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5581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13FEF72-992D-498F-AD1A-DE34B354E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EF060D4-2085-4854-89A1-8A9CD9D5C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EF0B63F-407A-4F2D-89F8-124531D7F5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AB53-780E-4D4B-A1B8-9586E70235F8}" type="datetimeFigureOut">
              <a:rPr lang="cs-CZ" smtClean="0"/>
              <a:t>28.03.2019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C9937F-C829-4968-A4CD-D3DFF1065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DC7CFC-71B6-42CC-8040-EE56A93F9A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071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sanet.org/sites/default/files/savvy/documents/teaching/pdfs/Quick_Tips_for_ASA_Style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eds.a.ebscohost.com/eds/search/basic?sid=254d27f9-1faf-4099-bf72-7752c944cce6%40sessionmgr4010&amp;vid=1&amp;lg=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terms.fsv.cuni.cz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deley.com/?interaction_required=true" TargetMode="External"/><Relationship Id="rId2" Type="http://schemas.openxmlformats.org/officeDocument/2006/relationships/hyperlink" Target="http://www.phrasebank.manchester.ac.uk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justgetflux.com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98868E-0B6E-4929-B944-8BB38A877E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err="1"/>
              <a:t>Political</a:t>
            </a:r>
            <a:r>
              <a:rPr lang="cs-CZ" b="1" dirty="0"/>
              <a:t> Sociology </a:t>
            </a:r>
            <a:r>
              <a:rPr lang="cs-CZ" b="1" dirty="0" err="1"/>
              <a:t>of</a:t>
            </a:r>
            <a:r>
              <a:rPr lang="cs-CZ" b="1" dirty="0"/>
              <a:t> CE: </a:t>
            </a:r>
            <a:br>
              <a:rPr lang="cs-CZ" b="1" dirty="0"/>
            </a:br>
            <a:r>
              <a:rPr lang="cs-CZ" b="1" dirty="0" err="1"/>
              <a:t>Final</a:t>
            </a:r>
            <a:r>
              <a:rPr lang="cs-CZ" b="1" dirty="0"/>
              <a:t> </a:t>
            </a:r>
            <a:r>
              <a:rPr lang="cs-CZ" b="1" dirty="0" err="1"/>
              <a:t>Essays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991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483065-D563-453F-9799-E7A9C3574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4" y="327025"/>
            <a:ext cx="10506075" cy="1325563"/>
          </a:xfrm>
        </p:spPr>
        <p:txBody>
          <a:bodyPr/>
          <a:lstStyle/>
          <a:p>
            <a:r>
              <a:rPr lang="cs-CZ" b="1" dirty="0" err="1"/>
              <a:t>Requirements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C5FC45-F79D-42F5-A7EC-CAF341758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min. 2000 words</a:t>
            </a:r>
            <a:endParaRPr lang="cs-CZ" dirty="0"/>
          </a:p>
          <a:p>
            <a:r>
              <a:rPr lang="en-US" dirty="0"/>
              <a:t>at least 5 academic resources</a:t>
            </a:r>
            <a:r>
              <a:rPr lang="cs-CZ" dirty="0"/>
              <a:t> (</a:t>
            </a:r>
            <a:r>
              <a:rPr lang="cs-CZ" dirty="0" err="1"/>
              <a:t>different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compulsory</a:t>
            </a:r>
            <a:r>
              <a:rPr lang="cs-CZ" dirty="0"/>
              <a:t> </a:t>
            </a:r>
            <a:r>
              <a:rPr lang="cs-CZ" dirty="0" err="1"/>
              <a:t>texts</a:t>
            </a:r>
            <a:r>
              <a:rPr lang="cs-CZ" dirty="0"/>
              <a:t>)</a:t>
            </a:r>
          </a:p>
          <a:p>
            <a:r>
              <a:rPr lang="cs-CZ" dirty="0">
                <a:highlight>
                  <a:srgbClr val="FFFF00"/>
                </a:highlight>
              </a:rPr>
              <a:t>t</a:t>
            </a:r>
            <a:r>
              <a:rPr lang="en-US" dirty="0" err="1">
                <a:highlight>
                  <a:srgbClr val="FFFF00"/>
                </a:highlight>
              </a:rPr>
              <a:t>opics</a:t>
            </a:r>
            <a:r>
              <a:rPr lang="en-US" dirty="0">
                <a:highlight>
                  <a:srgbClr val="FFFF00"/>
                </a:highlight>
              </a:rPr>
              <a:t> by 24 April</a:t>
            </a:r>
            <a:endParaRPr lang="cs-CZ" dirty="0">
              <a:highlight>
                <a:srgbClr val="FFFF00"/>
              </a:highlight>
            </a:endParaRPr>
          </a:p>
          <a:p>
            <a:r>
              <a:rPr lang="cs-CZ" dirty="0"/>
              <a:t>s</a:t>
            </a:r>
            <a:r>
              <a:rPr lang="en-US" dirty="0" err="1"/>
              <a:t>ubmission</a:t>
            </a:r>
            <a:r>
              <a:rPr lang="en-US" dirty="0"/>
              <a:t> by 17 June</a:t>
            </a: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en-US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7049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0F20DF-01B1-476A-9179-E5462BCC0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Suggested</a:t>
            </a:r>
            <a:r>
              <a:rPr lang="cs-CZ" b="1" dirty="0"/>
              <a:t> </a:t>
            </a:r>
            <a:r>
              <a:rPr lang="cs-CZ" b="1" dirty="0" err="1"/>
              <a:t>topics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5E3E81-1D0F-4502-BBC1-D64C35972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83288"/>
          </a:xfrm>
        </p:spPr>
        <p:txBody>
          <a:bodyPr>
            <a:normAutofit fontScale="92500" lnSpcReduction="20000"/>
          </a:bodyPr>
          <a:lstStyle/>
          <a:p>
            <a:r>
              <a:rPr lang="cs-CZ" dirty="0" err="1"/>
              <a:t>topics</a:t>
            </a:r>
            <a:r>
              <a:rPr lang="cs-CZ" dirty="0"/>
              <a:t> </a:t>
            </a:r>
            <a:r>
              <a:rPr lang="cs-CZ" dirty="0" err="1"/>
              <a:t>relevant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course</a:t>
            </a:r>
            <a:r>
              <a:rPr lang="cs-CZ" dirty="0"/>
              <a:t> - </a:t>
            </a:r>
            <a:r>
              <a:rPr lang="cs-CZ" dirty="0" err="1"/>
              <a:t>Central</a:t>
            </a:r>
            <a:r>
              <a:rPr lang="cs-CZ" dirty="0"/>
              <a:t> </a:t>
            </a:r>
            <a:r>
              <a:rPr lang="cs-CZ" dirty="0" err="1"/>
              <a:t>Europe</a:t>
            </a:r>
            <a:r>
              <a:rPr lang="cs-CZ" dirty="0"/>
              <a:t> + </a:t>
            </a:r>
            <a:r>
              <a:rPr lang="cs-CZ" dirty="0" err="1"/>
              <a:t>topics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political</a:t>
            </a:r>
            <a:r>
              <a:rPr lang="cs-CZ" dirty="0"/>
              <a:t> sociology (</a:t>
            </a:r>
            <a:r>
              <a:rPr lang="cs-CZ" dirty="0" err="1"/>
              <a:t>participation</a:t>
            </a:r>
            <a:r>
              <a:rPr lang="cs-CZ" dirty="0"/>
              <a:t>, trust, </a:t>
            </a:r>
            <a:r>
              <a:rPr lang="cs-CZ" dirty="0" err="1"/>
              <a:t>NGOs</a:t>
            </a:r>
            <a:r>
              <a:rPr lang="cs-CZ" dirty="0"/>
              <a:t>, </a:t>
            </a:r>
            <a:r>
              <a:rPr lang="cs-CZ" dirty="0" err="1"/>
              <a:t>social</a:t>
            </a:r>
            <a:r>
              <a:rPr lang="cs-CZ" dirty="0"/>
              <a:t> </a:t>
            </a:r>
            <a:r>
              <a:rPr lang="cs-CZ" dirty="0" err="1"/>
              <a:t>movements</a:t>
            </a:r>
            <a:r>
              <a:rPr lang="cs-CZ" dirty="0"/>
              <a:t>, </a:t>
            </a:r>
            <a:r>
              <a:rPr lang="cs-CZ" dirty="0" err="1"/>
              <a:t>populism</a:t>
            </a:r>
            <a:r>
              <a:rPr lang="cs-CZ" dirty="0"/>
              <a:t>, </a:t>
            </a:r>
            <a:r>
              <a:rPr lang="cs-CZ" dirty="0" err="1"/>
              <a:t>nationalism</a:t>
            </a:r>
            <a:r>
              <a:rPr lang="cs-CZ" dirty="0"/>
              <a:t> </a:t>
            </a:r>
            <a:r>
              <a:rPr lang="cs-CZ" dirty="0" err="1"/>
              <a:t>etc</a:t>
            </a:r>
            <a:r>
              <a:rPr lang="cs-CZ" dirty="0"/>
              <a:t>.)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 err="1"/>
              <a:t>Types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essays</a:t>
            </a:r>
            <a:endParaRPr lang="cs-CZ" b="1" dirty="0"/>
          </a:p>
          <a:p>
            <a:r>
              <a:rPr lang="cs-CZ" dirty="0"/>
              <a:t>a case </a:t>
            </a:r>
            <a:r>
              <a:rPr lang="cs-CZ" dirty="0" err="1"/>
              <a:t>of</a:t>
            </a:r>
            <a:r>
              <a:rPr lang="cs-CZ" dirty="0"/>
              <a:t> a </a:t>
            </a:r>
            <a:r>
              <a:rPr lang="cs-CZ" dirty="0" err="1"/>
              <a:t>concrete</a:t>
            </a:r>
            <a:r>
              <a:rPr lang="cs-CZ" dirty="0"/>
              <a:t> country (</a:t>
            </a:r>
            <a:r>
              <a:rPr lang="cs-CZ" dirty="0" err="1"/>
              <a:t>e.g</a:t>
            </a:r>
            <a:r>
              <a:rPr lang="cs-CZ" dirty="0"/>
              <a:t>. </a:t>
            </a:r>
            <a:r>
              <a:rPr lang="cs-CZ" dirty="0" err="1"/>
              <a:t>Orban‘s</a:t>
            </a:r>
            <a:r>
              <a:rPr lang="cs-CZ" dirty="0"/>
              <a:t> </a:t>
            </a:r>
            <a:r>
              <a:rPr lang="cs-CZ" dirty="0" err="1"/>
              <a:t>populism</a:t>
            </a:r>
            <a:r>
              <a:rPr lang="cs-CZ" dirty="0"/>
              <a:t> in </a:t>
            </a:r>
            <a:r>
              <a:rPr lang="cs-CZ" dirty="0" err="1"/>
              <a:t>current</a:t>
            </a:r>
            <a:r>
              <a:rPr lang="cs-CZ" dirty="0"/>
              <a:t> </a:t>
            </a:r>
            <a:r>
              <a:rPr lang="cs-CZ" dirty="0" err="1"/>
              <a:t>Hungary</a:t>
            </a:r>
            <a:r>
              <a:rPr lang="cs-CZ" dirty="0"/>
              <a:t>; </a:t>
            </a:r>
            <a:r>
              <a:rPr lang="cs-CZ" dirty="0" err="1"/>
              <a:t>Czarny</a:t>
            </a:r>
            <a:r>
              <a:rPr lang="cs-CZ" dirty="0"/>
              <a:t> protest in </a:t>
            </a:r>
            <a:r>
              <a:rPr lang="cs-CZ" dirty="0" err="1"/>
              <a:t>Poland</a:t>
            </a:r>
            <a:r>
              <a:rPr lang="cs-CZ" dirty="0"/>
              <a:t>) </a:t>
            </a:r>
          </a:p>
          <a:p>
            <a:r>
              <a:rPr lang="cs-CZ" dirty="0"/>
              <a:t>a </a:t>
            </a:r>
            <a:r>
              <a:rPr lang="cs-CZ" dirty="0" err="1"/>
              <a:t>comparison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CE </a:t>
            </a:r>
            <a:r>
              <a:rPr lang="cs-CZ" dirty="0" err="1"/>
              <a:t>countries</a:t>
            </a:r>
            <a:r>
              <a:rPr lang="cs-CZ" dirty="0"/>
              <a:t> – </a:t>
            </a:r>
            <a:r>
              <a:rPr lang="cs-CZ" dirty="0" err="1"/>
              <a:t>similarities</a:t>
            </a:r>
            <a:r>
              <a:rPr lang="cs-CZ" dirty="0"/>
              <a:t> and </a:t>
            </a:r>
            <a:r>
              <a:rPr lang="cs-CZ" dirty="0" err="1"/>
              <a:t>differences</a:t>
            </a:r>
            <a:r>
              <a:rPr lang="cs-CZ" dirty="0"/>
              <a:t> (</a:t>
            </a:r>
            <a:r>
              <a:rPr lang="cs-CZ" dirty="0" err="1"/>
              <a:t>e.g</a:t>
            </a:r>
            <a:r>
              <a:rPr lang="cs-CZ" dirty="0"/>
              <a:t>. trust in </a:t>
            </a:r>
            <a:r>
              <a:rPr lang="cs-CZ" dirty="0" err="1"/>
              <a:t>Poland</a:t>
            </a:r>
            <a:r>
              <a:rPr lang="cs-CZ" dirty="0"/>
              <a:t> and </a:t>
            </a:r>
            <a:r>
              <a:rPr lang="cs-CZ" dirty="0" err="1"/>
              <a:t>the</a:t>
            </a:r>
            <a:r>
              <a:rPr lang="cs-CZ" dirty="0"/>
              <a:t> Czech Republic; </a:t>
            </a:r>
            <a:r>
              <a:rPr lang="cs-CZ" dirty="0" err="1"/>
              <a:t>civic</a:t>
            </a:r>
            <a:r>
              <a:rPr lang="cs-CZ" dirty="0"/>
              <a:t> </a:t>
            </a:r>
            <a:r>
              <a:rPr lang="cs-CZ" dirty="0" err="1"/>
              <a:t>participation</a:t>
            </a:r>
            <a:r>
              <a:rPr lang="cs-CZ" dirty="0"/>
              <a:t> in CE </a:t>
            </a:r>
            <a:r>
              <a:rPr lang="cs-CZ" dirty="0" err="1"/>
              <a:t>countries</a:t>
            </a:r>
            <a:r>
              <a:rPr lang="cs-CZ" dirty="0"/>
              <a:t>)</a:t>
            </a:r>
          </a:p>
          <a:p>
            <a:r>
              <a:rPr lang="cs-CZ" dirty="0"/>
              <a:t>a </a:t>
            </a:r>
            <a:r>
              <a:rPr lang="cs-CZ" dirty="0" err="1"/>
              <a:t>comparison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Western </a:t>
            </a:r>
            <a:r>
              <a:rPr lang="cs-CZ" dirty="0" err="1"/>
              <a:t>countries</a:t>
            </a:r>
            <a:r>
              <a:rPr lang="cs-CZ" dirty="0"/>
              <a:t> and CE (</a:t>
            </a:r>
            <a:r>
              <a:rPr lang="cs-CZ" dirty="0" err="1"/>
              <a:t>e.g</a:t>
            </a:r>
            <a:r>
              <a:rPr lang="cs-CZ" dirty="0"/>
              <a:t>. </a:t>
            </a:r>
            <a:r>
              <a:rPr lang="cs-CZ" dirty="0" err="1"/>
              <a:t>nationalism</a:t>
            </a:r>
            <a:r>
              <a:rPr lang="cs-CZ" dirty="0"/>
              <a:t> in France and </a:t>
            </a:r>
            <a:r>
              <a:rPr lang="cs-CZ" dirty="0" err="1"/>
              <a:t>Poland</a:t>
            </a:r>
            <a:r>
              <a:rPr lang="cs-CZ" dirty="0"/>
              <a:t>, </a:t>
            </a:r>
            <a:r>
              <a:rPr lang="cs-CZ" dirty="0" err="1"/>
              <a:t>similarities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East Germany and </a:t>
            </a:r>
            <a:r>
              <a:rPr lang="cs-CZ" dirty="0" err="1"/>
              <a:t>the</a:t>
            </a:r>
            <a:r>
              <a:rPr lang="cs-CZ" dirty="0"/>
              <a:t> Czech Republic)</a:t>
            </a:r>
          </a:p>
          <a:p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elaboration</a:t>
            </a:r>
            <a:r>
              <a:rPr lang="cs-CZ" dirty="0"/>
              <a:t> on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concept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CE (</a:t>
            </a:r>
            <a:r>
              <a:rPr lang="cs-CZ" dirty="0" err="1"/>
              <a:t>e.g</a:t>
            </a:r>
            <a:r>
              <a:rPr lang="cs-CZ" dirty="0"/>
              <a:t>. relevance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concept</a:t>
            </a:r>
            <a:r>
              <a:rPr lang="cs-CZ" dirty="0"/>
              <a:t> in </a:t>
            </a:r>
            <a:r>
              <a:rPr lang="cs-CZ" dirty="0" err="1"/>
              <a:t>current</a:t>
            </a:r>
            <a:r>
              <a:rPr lang="cs-CZ" dirty="0"/>
              <a:t> </a:t>
            </a:r>
            <a:r>
              <a:rPr lang="cs-CZ" dirty="0" err="1"/>
              <a:t>times</a:t>
            </a:r>
            <a:r>
              <a:rPr lang="cs-CZ" dirty="0"/>
              <a:t>, </a:t>
            </a:r>
            <a:r>
              <a:rPr lang="cs-CZ" dirty="0" err="1"/>
              <a:t>application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time-zones</a:t>
            </a:r>
            <a:r>
              <a:rPr lang="cs-CZ" dirty="0"/>
              <a:t> </a:t>
            </a:r>
            <a:r>
              <a:rPr lang="cs-CZ" dirty="0" err="1"/>
              <a:t>theory</a:t>
            </a:r>
            <a:r>
              <a:rPr lang="cs-CZ" dirty="0"/>
              <a:t> on CE)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3887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ECB5E6-210D-4816-AFC3-5072137E3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Grading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6E1702-ECF1-4683-8CAC-378196829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maximum 50 </a:t>
            </a:r>
            <a:r>
              <a:rPr lang="cs-CZ" dirty="0" err="1"/>
              <a:t>points</a:t>
            </a:r>
            <a:endParaRPr lang="cs-CZ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 err="1"/>
              <a:t>Grading</a:t>
            </a:r>
            <a:r>
              <a:rPr lang="cs-CZ" b="1" dirty="0"/>
              <a:t> </a:t>
            </a:r>
            <a:r>
              <a:rPr lang="cs-CZ" b="1" dirty="0" err="1"/>
              <a:t>scale</a:t>
            </a:r>
            <a:endParaRPr lang="cs-CZ" b="1" dirty="0"/>
          </a:p>
          <a:p>
            <a:r>
              <a:rPr lang="cs-CZ" dirty="0"/>
              <a:t>relevance, </a:t>
            </a:r>
            <a:r>
              <a:rPr lang="cs-CZ" dirty="0" err="1"/>
              <a:t>description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topic</a:t>
            </a:r>
            <a:r>
              <a:rPr lang="cs-CZ" dirty="0"/>
              <a:t>, </a:t>
            </a:r>
            <a:r>
              <a:rPr lang="cs-CZ" dirty="0" err="1"/>
              <a:t>question</a:t>
            </a:r>
            <a:r>
              <a:rPr lang="cs-CZ" dirty="0"/>
              <a:t> (10 </a:t>
            </a:r>
            <a:r>
              <a:rPr lang="cs-CZ" dirty="0" err="1"/>
              <a:t>points</a:t>
            </a:r>
            <a:r>
              <a:rPr lang="cs-CZ" dirty="0"/>
              <a:t>)</a:t>
            </a:r>
          </a:p>
          <a:p>
            <a:r>
              <a:rPr lang="cs-CZ" dirty="0" err="1"/>
              <a:t>argumentation</a:t>
            </a:r>
            <a:r>
              <a:rPr lang="cs-CZ" dirty="0"/>
              <a:t> (10 </a:t>
            </a:r>
            <a:r>
              <a:rPr lang="cs-CZ" dirty="0" err="1"/>
              <a:t>points</a:t>
            </a:r>
            <a:r>
              <a:rPr lang="cs-CZ" dirty="0"/>
              <a:t>)</a:t>
            </a:r>
          </a:p>
          <a:p>
            <a:r>
              <a:rPr lang="cs-CZ" dirty="0" err="1"/>
              <a:t>conclusions</a:t>
            </a:r>
            <a:r>
              <a:rPr lang="cs-CZ" dirty="0"/>
              <a:t> (10 </a:t>
            </a:r>
            <a:r>
              <a:rPr lang="cs-CZ" dirty="0" err="1"/>
              <a:t>points</a:t>
            </a:r>
            <a:r>
              <a:rPr lang="cs-CZ" dirty="0"/>
              <a:t>)</a:t>
            </a:r>
          </a:p>
          <a:p>
            <a:r>
              <a:rPr lang="cs-CZ" dirty="0" err="1"/>
              <a:t>references</a:t>
            </a:r>
            <a:r>
              <a:rPr lang="cs-CZ" dirty="0"/>
              <a:t> (10 </a:t>
            </a:r>
            <a:r>
              <a:rPr lang="cs-CZ" dirty="0" err="1"/>
              <a:t>points</a:t>
            </a:r>
            <a:r>
              <a:rPr lang="cs-CZ" dirty="0"/>
              <a:t>)</a:t>
            </a:r>
          </a:p>
          <a:p>
            <a:r>
              <a:rPr lang="cs-CZ" dirty="0"/>
              <a:t>style (10 </a:t>
            </a:r>
            <a:r>
              <a:rPr lang="cs-CZ" dirty="0" err="1"/>
              <a:t>points</a:t>
            </a:r>
            <a:r>
              <a:rPr lang="cs-CZ" dirty="0"/>
              <a:t>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5343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BCAF69-4707-4A30-A303-0373A5AF4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References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EC4A43-40BE-4561-97C7-145E1EA6C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at</a:t>
            </a:r>
            <a:r>
              <a:rPr lang="cs-CZ" dirty="0"/>
              <a:t> least 5 </a:t>
            </a:r>
            <a:r>
              <a:rPr lang="cs-CZ" dirty="0" err="1"/>
              <a:t>texts</a:t>
            </a:r>
            <a:r>
              <a:rPr lang="cs-CZ" dirty="0"/>
              <a:t> (</a:t>
            </a:r>
            <a:r>
              <a:rPr lang="cs-CZ" dirty="0" err="1"/>
              <a:t>different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compulsory</a:t>
            </a:r>
            <a:r>
              <a:rPr lang="cs-CZ" dirty="0"/>
              <a:t> </a:t>
            </a:r>
            <a:r>
              <a:rPr lang="cs-CZ" dirty="0" err="1"/>
              <a:t>texts</a:t>
            </a:r>
            <a:r>
              <a:rPr lang="cs-CZ" dirty="0"/>
              <a:t>) – </a:t>
            </a:r>
            <a:r>
              <a:rPr lang="cs-CZ" dirty="0" err="1"/>
              <a:t>they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„background </a:t>
            </a:r>
            <a:r>
              <a:rPr lang="cs-CZ" dirty="0" err="1"/>
              <a:t>readings</a:t>
            </a:r>
            <a:r>
              <a:rPr lang="cs-CZ" dirty="0"/>
              <a:t>“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find</a:t>
            </a:r>
            <a:r>
              <a:rPr lang="cs-CZ" dirty="0"/>
              <a:t> </a:t>
            </a:r>
            <a:r>
              <a:rPr lang="cs-CZ" dirty="0" err="1"/>
              <a:t>some</a:t>
            </a:r>
            <a:r>
              <a:rPr lang="cs-CZ" dirty="0"/>
              <a:t> </a:t>
            </a:r>
            <a:r>
              <a:rPr lang="cs-CZ" dirty="0" err="1"/>
              <a:t>articles</a:t>
            </a:r>
            <a:r>
              <a:rPr lang="cs-CZ" dirty="0"/>
              <a:t> by </a:t>
            </a:r>
            <a:r>
              <a:rPr lang="cs-CZ" dirty="0" err="1"/>
              <a:t>yourself</a:t>
            </a:r>
            <a:endParaRPr lang="cs-CZ" dirty="0"/>
          </a:p>
          <a:p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use </a:t>
            </a:r>
            <a:r>
              <a:rPr lang="cs-CZ" dirty="0" err="1"/>
              <a:t>also</a:t>
            </a:r>
            <a:r>
              <a:rPr lang="cs-CZ" dirty="0"/>
              <a:t> </a:t>
            </a:r>
            <a:r>
              <a:rPr lang="cs-CZ" dirty="0" err="1"/>
              <a:t>compulsory</a:t>
            </a:r>
            <a:r>
              <a:rPr lang="cs-CZ" dirty="0"/>
              <a:t> </a:t>
            </a:r>
            <a:r>
              <a:rPr lang="cs-CZ" dirty="0" err="1"/>
              <a:t>texts</a:t>
            </a:r>
            <a:r>
              <a:rPr lang="cs-CZ" dirty="0"/>
              <a:t> </a:t>
            </a:r>
          </a:p>
          <a:p>
            <a:r>
              <a:rPr lang="cs-CZ" dirty="0"/>
              <a:t>no </a:t>
            </a:r>
            <a:r>
              <a:rPr lang="cs-CZ" dirty="0" err="1"/>
              <a:t>wikipedia</a:t>
            </a:r>
            <a:r>
              <a:rPr lang="cs-CZ" dirty="0"/>
              <a:t> </a:t>
            </a:r>
          </a:p>
          <a:p>
            <a:r>
              <a:rPr lang="cs-CZ" dirty="0" err="1"/>
              <a:t>follow</a:t>
            </a:r>
            <a:r>
              <a:rPr lang="cs-CZ" dirty="0"/>
              <a:t> </a:t>
            </a:r>
            <a:r>
              <a:rPr lang="cs-CZ" dirty="0" err="1"/>
              <a:t>one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style </a:t>
            </a:r>
            <a:r>
              <a:rPr lang="cs-CZ" dirty="0" err="1"/>
              <a:t>guides</a:t>
            </a:r>
            <a:r>
              <a:rPr lang="cs-CZ" dirty="0"/>
              <a:t> – </a:t>
            </a:r>
            <a:r>
              <a:rPr lang="cs-CZ" dirty="0" err="1"/>
              <a:t>e.g</a:t>
            </a:r>
            <a:r>
              <a:rPr lang="cs-CZ" dirty="0"/>
              <a:t>. </a:t>
            </a:r>
            <a:r>
              <a:rPr lang="cs-CZ" dirty="0">
                <a:hlinkClick r:id="rId2"/>
              </a:rPr>
              <a:t>http://www.asanet.org/sites/default/files/savvy/documents/teaching/pdfs/Quick_Tips_for_ASA_Style.pdf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4191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F64A83-7852-44D8-BAF2-04F7A3246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Resources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065DB0-EB38-44F5-BB52-19E3930EF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search</a:t>
            </a:r>
            <a:r>
              <a:rPr lang="cs-CZ" dirty="0"/>
              <a:t> </a:t>
            </a:r>
            <a:r>
              <a:rPr lang="cs-CZ" dirty="0" err="1"/>
              <a:t>engine</a:t>
            </a:r>
            <a:r>
              <a:rPr lang="cs-CZ" dirty="0"/>
              <a:t> by Charles University: </a:t>
            </a:r>
            <a:r>
              <a:rPr lang="cs-CZ" dirty="0">
                <a:hlinkClick r:id="rId2"/>
              </a:rPr>
              <a:t>https://eds.a.ebscohost.com/eds/search/basic?sid=254d27f9-1faf-4099-bf72-7752c944cce6%40sessionmgr4010&amp;vid=1&amp;lg=1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86B3B4A-7BF4-4F26-86E6-439E4F9693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71"/>
          <a:stretch/>
        </p:blipFill>
        <p:spPr>
          <a:xfrm>
            <a:off x="976312" y="3448050"/>
            <a:ext cx="6214051" cy="304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13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2FC493-9578-4387-BE21-E0BE03442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3847"/>
            <a:ext cx="10515600" cy="1325563"/>
          </a:xfrm>
        </p:spPr>
        <p:txBody>
          <a:bodyPr/>
          <a:lstStyle/>
          <a:p>
            <a:r>
              <a:rPr lang="cs-CZ" b="1" dirty="0" err="1"/>
              <a:t>Consultations</a:t>
            </a:r>
            <a:endParaRPr lang="cs-CZ" b="1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9F3A0335-B132-48F2-997B-72888CEBAAC4}"/>
              </a:ext>
            </a:extLst>
          </p:cNvPr>
          <p:cNvSpPr/>
          <p:nvPr/>
        </p:nvSpPr>
        <p:spPr>
          <a:xfrm>
            <a:off x="838200" y="1374744"/>
            <a:ext cx="2444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2"/>
              </a:rPr>
              <a:t>http://terms.fsv.cuni.cz/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6347649-A5F9-41A9-B315-CC3128915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925089"/>
            <a:ext cx="7719391" cy="353317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802CF95F-43AB-4CE8-8254-9FDC1A40BE30}"/>
              </a:ext>
            </a:extLst>
          </p:cNvPr>
          <p:cNvSpPr txBox="1"/>
          <p:nvPr/>
        </p:nvSpPr>
        <p:spPr>
          <a:xfrm>
            <a:off x="838200" y="5794513"/>
            <a:ext cx="670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If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want</a:t>
            </a:r>
            <a:r>
              <a:rPr lang="cs-CZ" dirty="0"/>
              <a:t> to </a:t>
            </a:r>
            <a:r>
              <a:rPr lang="cs-CZ" dirty="0" err="1"/>
              <a:t>consult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us</a:t>
            </a:r>
            <a:r>
              <a:rPr lang="cs-CZ" dirty="0"/>
              <a:t> and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terms</a:t>
            </a:r>
            <a:r>
              <a:rPr lang="cs-CZ" dirty="0"/>
              <a:t> are not </a:t>
            </a:r>
            <a:r>
              <a:rPr lang="cs-CZ" dirty="0" err="1"/>
              <a:t>suitable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, drop </a:t>
            </a:r>
            <a:r>
              <a:rPr lang="cs-CZ" dirty="0" err="1"/>
              <a:t>us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email, </a:t>
            </a: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find</a:t>
            </a:r>
            <a:r>
              <a:rPr lang="cs-CZ" dirty="0"/>
              <a:t> </a:t>
            </a:r>
            <a:r>
              <a:rPr lang="cs-CZ" dirty="0" err="1"/>
              <a:t>another</a:t>
            </a:r>
            <a:r>
              <a:rPr lang="cs-CZ" dirty="0"/>
              <a:t> </a:t>
            </a:r>
            <a:r>
              <a:rPr lang="cs-CZ" dirty="0" err="1"/>
              <a:t>option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1530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50B5EA-F80A-49BE-B3FF-985B9069E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5855"/>
            <a:ext cx="10515600" cy="1325563"/>
          </a:xfrm>
        </p:spPr>
        <p:txBody>
          <a:bodyPr/>
          <a:lstStyle/>
          <a:p>
            <a:r>
              <a:rPr lang="cs-CZ" b="1" dirty="0" err="1"/>
              <a:t>Useful</a:t>
            </a:r>
            <a:r>
              <a:rPr lang="cs-CZ" b="1" dirty="0"/>
              <a:t> </a:t>
            </a:r>
            <a:r>
              <a:rPr lang="cs-CZ" b="1" dirty="0" err="1"/>
              <a:t>links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059A19-BFBE-4ED0-BC7D-7F482CED3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academic</a:t>
            </a:r>
            <a:r>
              <a:rPr lang="cs-CZ" dirty="0"/>
              <a:t> </a:t>
            </a:r>
            <a:r>
              <a:rPr lang="cs-CZ" dirty="0" err="1"/>
              <a:t>phrase</a:t>
            </a:r>
            <a:r>
              <a:rPr lang="cs-CZ" dirty="0"/>
              <a:t> bank: </a:t>
            </a:r>
            <a:r>
              <a:rPr lang="cs-CZ" dirty="0">
                <a:hlinkClick r:id="rId2"/>
              </a:rPr>
              <a:t>http://www.phrasebank.manchester.ac.uk/</a:t>
            </a:r>
            <a:endParaRPr lang="cs-CZ" dirty="0"/>
          </a:p>
          <a:p>
            <a:r>
              <a:rPr lang="cs-CZ" dirty="0"/>
              <a:t>reference manager: </a:t>
            </a:r>
            <a:r>
              <a:rPr lang="cs-CZ" dirty="0">
                <a:hlinkClick r:id="rId3"/>
              </a:rPr>
              <a:t>https://www.mendeley.com/?interaction_required=true</a:t>
            </a:r>
            <a:endParaRPr lang="cs-CZ" dirty="0"/>
          </a:p>
          <a:p>
            <a:r>
              <a:rPr lang="cs-CZ" dirty="0" err="1"/>
              <a:t>save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eyes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f.lux</a:t>
            </a:r>
            <a:r>
              <a:rPr lang="cs-CZ" dirty="0"/>
              <a:t>: </a:t>
            </a:r>
            <a:r>
              <a:rPr lang="cs-CZ" dirty="0">
                <a:hlinkClick r:id="rId4"/>
              </a:rPr>
              <a:t>https://justgetflux.com/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1557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F6FACA-E066-4493-B2EE-D1A665735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Midterm</a:t>
            </a:r>
            <a:r>
              <a:rPr lang="cs-CZ" b="1" dirty="0"/>
              <a:t> test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CFF0BFB2-A21D-4DCE-86D5-84EA65E949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9612" y="1596231"/>
            <a:ext cx="10029825" cy="981075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29F5585-38E3-4F93-91D9-78869002C07E}"/>
              </a:ext>
            </a:extLst>
          </p:cNvPr>
          <p:cNvSpPr txBox="1"/>
          <p:nvPr/>
        </p:nvSpPr>
        <p:spPr>
          <a:xfrm>
            <a:off x="964096" y="2932043"/>
            <a:ext cx="106249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dirty="0" err="1"/>
              <a:t>the</a:t>
            </a:r>
            <a:r>
              <a:rPr lang="cs-CZ" dirty="0"/>
              <a:t> test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available</a:t>
            </a:r>
            <a:r>
              <a:rPr lang="cs-CZ" dirty="0"/>
              <a:t> on </a:t>
            </a:r>
            <a:r>
              <a:rPr lang="cs-CZ" dirty="0" err="1"/>
              <a:t>Moodle</a:t>
            </a:r>
            <a:r>
              <a:rPr lang="cs-CZ" dirty="0"/>
              <a:t> by </a:t>
            </a:r>
            <a:r>
              <a:rPr lang="cs-CZ"/>
              <a:t>Thursday</a:t>
            </a:r>
            <a:r>
              <a:rPr lang="cs-CZ" dirty="0"/>
              <a:t> 11:00 (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one</a:t>
            </a:r>
            <a:r>
              <a:rPr lang="cs-CZ" dirty="0"/>
              <a:t> </a:t>
            </a:r>
            <a:r>
              <a:rPr lang="cs-CZ" dirty="0" err="1"/>
              <a:t>week</a:t>
            </a:r>
            <a:r>
              <a:rPr lang="cs-CZ" dirty="0"/>
              <a:t>), 4-11 </a:t>
            </a:r>
            <a:r>
              <a:rPr lang="cs-CZ" dirty="0" err="1"/>
              <a:t>April</a:t>
            </a:r>
            <a:endParaRPr lang="cs-CZ" dirty="0"/>
          </a:p>
          <a:p>
            <a:pPr marL="285750" indent="-285750">
              <a:buFontTx/>
              <a:buChar char="-"/>
            </a:pPr>
            <a:r>
              <a:rPr lang="cs-CZ" dirty="0" err="1"/>
              <a:t>based</a:t>
            </a:r>
            <a:r>
              <a:rPr lang="cs-CZ" dirty="0"/>
              <a:t> on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compulsory</a:t>
            </a:r>
            <a:r>
              <a:rPr lang="cs-CZ" dirty="0"/>
              <a:t> </a:t>
            </a:r>
            <a:r>
              <a:rPr lang="cs-CZ" dirty="0" err="1"/>
              <a:t>texts</a:t>
            </a:r>
            <a:r>
              <a:rPr lang="cs-CZ" dirty="0"/>
              <a:t> and </a:t>
            </a:r>
            <a:r>
              <a:rPr lang="cs-CZ" dirty="0" err="1"/>
              <a:t>lectures</a:t>
            </a:r>
            <a:endParaRPr lang="cs-CZ" dirty="0"/>
          </a:p>
          <a:p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6921282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438</Words>
  <Application>Microsoft Office PowerPoint</Application>
  <PresentationFormat>Širokoúhlá obrazovka</PresentationFormat>
  <Paragraphs>43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Political Sociology of CE:  Final Essays</vt:lpstr>
      <vt:lpstr>Requirements</vt:lpstr>
      <vt:lpstr>Suggested topics</vt:lpstr>
      <vt:lpstr>Grading</vt:lpstr>
      <vt:lpstr>References</vt:lpstr>
      <vt:lpstr>Resources</vt:lpstr>
      <vt:lpstr>Consultations</vt:lpstr>
      <vt:lpstr>Useful links</vt:lpstr>
      <vt:lpstr>Midterm test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Sociology of CE:  Final Essays</dc:title>
  <dc:creator>Petra A. Honová</dc:creator>
  <cp:lastModifiedBy>Petra A. Honová</cp:lastModifiedBy>
  <cp:revision>5</cp:revision>
  <dcterms:created xsi:type="dcterms:W3CDTF">2019-03-28T07:24:53Z</dcterms:created>
  <dcterms:modified xsi:type="dcterms:W3CDTF">2019-03-28T20:06:50Z</dcterms:modified>
</cp:coreProperties>
</file>