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79" r:id="rId4"/>
    <p:sldId id="271" r:id="rId5"/>
    <p:sldId id="275" r:id="rId6"/>
    <p:sldId id="272" r:id="rId7"/>
    <p:sldId id="285" r:id="rId8"/>
    <p:sldId id="274" r:id="rId9"/>
    <p:sldId id="273" r:id="rId10"/>
    <p:sldId id="277" r:id="rId11"/>
    <p:sldId id="278" r:id="rId12"/>
    <p:sldId id="280" r:id="rId13"/>
    <p:sldId id="283" r:id="rId14"/>
    <p:sldId id="286" r:id="rId15"/>
    <p:sldId id="287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7. 3. 2017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698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7. 3. 2017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495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7. 3. 2017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5883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7. 3. 2017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37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7. 3. 2017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9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7. 3. 2017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6954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7. 3. 2017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7074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7. 3. 2017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8005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7. 3. 2017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373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7. 3. 2017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345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7. 3. 2017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3611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76CCF-5ED9-4E5E-ADA2-56DD147202D7}" type="datetimeFigureOut">
              <a:rPr lang="cs-CZ" smtClean="0"/>
              <a:t>7. 3. 2017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799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200" b="1" dirty="0"/>
              <a:t>Didaktické nástroje (učebnice, programy, korpusy) a práce s nimi</a:t>
            </a:r>
            <a:endParaRPr lang="cs-CZ" sz="3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Hana Prokšová</a:t>
            </a:r>
          </a:p>
          <a:p>
            <a:pPr algn="r"/>
            <a:r>
              <a:rPr lang="cs-CZ" dirty="0"/>
              <a:t>8. března 2017</a:t>
            </a:r>
          </a:p>
        </p:txBody>
      </p:sp>
    </p:spTree>
    <p:extLst>
      <p:ext uri="{BB962C8B-B14F-4D97-AF65-F5344CB8AC3E}">
        <p14:creationId xmlns:p14="http://schemas.microsoft.com/office/powerpoint/2010/main" val="2928629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učitel a učebnice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Jakými způsoby může učitel učivo/výklad aj. podané v učebnici upravovat?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699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učitel a učebnice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možné úpravy učiva učitelem</a:t>
            </a:r>
          </a:p>
          <a:p>
            <a:pPr lvl="1"/>
            <a:r>
              <a:rPr lang="cs-CZ" dirty="0"/>
              <a:t>výběr</a:t>
            </a:r>
          </a:p>
          <a:p>
            <a:pPr lvl="1"/>
            <a:r>
              <a:rPr lang="cs-CZ" dirty="0"/>
              <a:t>zkracování až vynechávání</a:t>
            </a:r>
          </a:p>
          <a:p>
            <a:pPr lvl="1"/>
            <a:r>
              <a:rPr lang="cs-CZ" dirty="0"/>
              <a:t>zpřehlednění</a:t>
            </a:r>
          </a:p>
          <a:p>
            <a:pPr lvl="1"/>
            <a:r>
              <a:rPr lang="cs-CZ" dirty="0"/>
              <a:t>„</a:t>
            </a:r>
            <a:r>
              <a:rPr lang="cs-CZ" dirty="0" err="1"/>
              <a:t>zesrozumitelnění</a:t>
            </a:r>
            <a:r>
              <a:rPr lang="cs-CZ" dirty="0"/>
              <a:t>“</a:t>
            </a:r>
          </a:p>
          <a:p>
            <a:pPr lvl="1"/>
            <a:r>
              <a:rPr lang="cs-CZ" dirty="0"/>
              <a:t>„</a:t>
            </a:r>
            <a:r>
              <a:rPr lang="cs-CZ" dirty="0" err="1"/>
              <a:t>zezajímavění</a:t>
            </a:r>
            <a:r>
              <a:rPr lang="cs-CZ" dirty="0"/>
              <a:t>“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5769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obtížnost učebnice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výpočet podle (vizte Průcha 1998)</a:t>
            </a:r>
          </a:p>
          <a:p>
            <a:pPr lvl="1"/>
            <a:r>
              <a:rPr lang="cs-CZ" dirty="0"/>
              <a:t>syntaktické obtížnosti</a:t>
            </a:r>
          </a:p>
          <a:p>
            <a:pPr lvl="2"/>
            <a:r>
              <a:rPr lang="cs-CZ" dirty="0"/>
              <a:t>délka věty + délka větných úseků (podle sloves VF)</a:t>
            </a:r>
          </a:p>
          <a:p>
            <a:pPr lvl="1"/>
            <a:r>
              <a:rPr lang="cs-CZ" dirty="0"/>
              <a:t>sémantické obtížnosti</a:t>
            </a:r>
          </a:p>
          <a:p>
            <a:pPr lvl="2"/>
            <a:r>
              <a:rPr lang="cs-CZ" dirty="0"/>
              <a:t>počet odborných vs. běžných slov</a:t>
            </a:r>
          </a:p>
          <a:p>
            <a:pPr lvl="2"/>
            <a:r>
              <a:rPr lang="cs-CZ" dirty="0"/>
              <a:t>míra zastoupení SUBST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9914" y="4280452"/>
            <a:ext cx="5620487" cy="2577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16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obtížnost učebnice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DP Aleny Sigmundové (</a:t>
            </a:r>
            <a:r>
              <a:rPr lang="cs-CZ" sz="2400" dirty="0" err="1"/>
              <a:t>PedF</a:t>
            </a:r>
            <a:r>
              <a:rPr lang="cs-CZ" sz="2400" dirty="0"/>
              <a:t> UK, 2013): </a:t>
            </a:r>
            <a:r>
              <a:rPr lang="cs-CZ" sz="2400" i="1" dirty="0"/>
              <a:t>Příčiny neporozumění učebnímu textu ve vyučovacím předmětu český jazyk</a:t>
            </a:r>
          </a:p>
          <a:p>
            <a:pPr lvl="1"/>
            <a:r>
              <a:rPr lang="cs-CZ" dirty="0"/>
              <a:t>výzkum: Český jazyk 9 (Fraus)</a:t>
            </a:r>
          </a:p>
          <a:p>
            <a:pPr lvl="2"/>
            <a:r>
              <a:rPr lang="cs-CZ" dirty="0"/>
              <a:t>míra obtížnosti jen o 2 % vyšší než doporučená</a:t>
            </a:r>
          </a:p>
          <a:p>
            <a:pPr lvl="2"/>
            <a:r>
              <a:rPr lang="cs-CZ" dirty="0"/>
              <a:t>nadbytek odborných pojmů</a:t>
            </a:r>
          </a:p>
          <a:p>
            <a:pPr lvl="1"/>
            <a:r>
              <a:rPr lang="cs-CZ" dirty="0"/>
              <a:t>Co brání porozumění? (vybrané výsledky šetření)</a:t>
            </a:r>
          </a:p>
          <a:p>
            <a:pPr lvl="2"/>
            <a:r>
              <a:rPr lang="cs-CZ" dirty="0"/>
              <a:t>užívání pojmů bez předchozího vysvětlení</a:t>
            </a:r>
          </a:p>
          <a:p>
            <a:pPr lvl="2"/>
            <a:r>
              <a:rPr lang="cs-CZ" dirty="0"/>
              <a:t>přílišná délka </a:t>
            </a:r>
            <a:r>
              <a:rPr lang="cs-CZ" dirty="0" err="1"/>
              <a:t>výskladového</a:t>
            </a:r>
            <a:r>
              <a:rPr lang="cs-CZ" dirty="0"/>
              <a:t> textu</a:t>
            </a:r>
          </a:p>
          <a:p>
            <a:pPr lvl="2"/>
            <a:r>
              <a:rPr lang="cs-CZ" dirty="0"/>
              <a:t>žáci nerozuměli např. těmto slovům:</a:t>
            </a:r>
          </a:p>
          <a:p>
            <a:pPr lvl="3"/>
            <a:r>
              <a:rPr lang="cs-CZ" dirty="0"/>
              <a:t>duchaplně, pointa, neotřelé, satira, polemika, konfrontace, aktivizace, zušlechťování, vytříbenost, ustrnutí, příslovečná spřežka, přechodník, totožný, skot, slanečci, pult, ukazatele aj.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1514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příklad málo srozumitelného textu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4" y="1364973"/>
            <a:ext cx="9002348" cy="5261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2891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příklad dobře srozumitelného textu</a:t>
            </a: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063" y="1690689"/>
            <a:ext cx="8961874" cy="4073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27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Týden diverzity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didaktická debata</a:t>
            </a:r>
          </a:p>
          <a:p>
            <a:pPr marL="0" indent="0">
              <a:buNone/>
            </a:pPr>
            <a:r>
              <a:rPr lang="cs-CZ" i="1" dirty="0"/>
              <a:t>Jak učit češtinu současnou generaci Z?</a:t>
            </a:r>
          </a:p>
          <a:p>
            <a:r>
              <a:rPr lang="cs-CZ" dirty="0"/>
              <a:t>pondělí 10. dubna 2017 od 15 do 17 hod.</a:t>
            </a:r>
          </a:p>
          <a:p>
            <a:r>
              <a:rPr lang="cs-CZ" dirty="0"/>
              <a:t>potvrzení hosté:</a:t>
            </a:r>
          </a:p>
          <a:p>
            <a:pPr lvl="1"/>
            <a:r>
              <a:rPr lang="cs-CZ" dirty="0"/>
              <a:t>Karel Šebesta, Jakub </a:t>
            </a:r>
            <a:r>
              <a:rPr lang="cs-CZ" dirty="0" err="1"/>
              <a:t>Žytek</a:t>
            </a:r>
            <a:r>
              <a:rPr lang="cs-CZ" dirty="0"/>
              <a:t>, Gabriela </a:t>
            </a:r>
            <a:r>
              <a:rPr lang="cs-CZ" dirty="0" err="1"/>
              <a:t>Baumgartenová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Co by bylo třeba?</a:t>
            </a:r>
          </a:p>
          <a:p>
            <a:pPr lvl="1"/>
            <a:r>
              <a:rPr lang="cs-CZ" dirty="0"/>
              <a:t>jmenovky, program, plakát</a:t>
            </a:r>
          </a:p>
          <a:p>
            <a:pPr lvl="1"/>
            <a:r>
              <a:rPr lang="cs-CZ" dirty="0"/>
              <a:t>pomoc s organizací na místě</a:t>
            </a:r>
          </a:p>
          <a:p>
            <a:pPr lvl="1"/>
            <a:r>
              <a:rPr lang="cs-CZ" dirty="0"/>
              <a:t>nákup vod, rozestavění židlí, sklenic…</a:t>
            </a:r>
          </a:p>
        </p:txBody>
      </p:sp>
    </p:spTree>
    <p:extLst>
      <p:ext uri="{BB962C8B-B14F-4D97-AF65-F5344CB8AC3E}">
        <p14:creationId xmlns:p14="http://schemas.microsoft.com/office/powerpoint/2010/main" val="96097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na rozehřátí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Mám bratra nemocného.</a:t>
            </a:r>
          </a:p>
          <a:p>
            <a:pPr lvl="1"/>
            <a:r>
              <a:rPr lang="cs-CZ" dirty="0">
                <a:solidFill>
                  <a:schemeClr val="accent1"/>
                </a:solidFill>
              </a:rPr>
              <a:t>Co je </a:t>
            </a:r>
            <a:r>
              <a:rPr lang="cs-CZ" i="1" dirty="0">
                <a:solidFill>
                  <a:schemeClr val="accent1"/>
                </a:solidFill>
              </a:rPr>
              <a:t>nemocného</a:t>
            </a:r>
            <a:r>
              <a:rPr lang="cs-CZ" dirty="0">
                <a:solidFill>
                  <a:schemeClr val="accent1"/>
                </a:solidFill>
              </a:rPr>
              <a:t> a proč?</a:t>
            </a:r>
          </a:p>
          <a:p>
            <a:pPr lvl="1"/>
            <a:r>
              <a:rPr lang="cs-CZ" dirty="0">
                <a:solidFill>
                  <a:schemeClr val="accent1"/>
                </a:solidFill>
              </a:rPr>
              <a:t>Kde byste hledali?</a:t>
            </a:r>
          </a:p>
          <a:p>
            <a:pPr lvl="1"/>
            <a:r>
              <a:rPr lang="cs-CZ" dirty="0">
                <a:solidFill>
                  <a:schemeClr val="accent1"/>
                </a:solidFill>
              </a:rPr>
              <a:t>Spadá to do základního objemu učiva?</a:t>
            </a:r>
          </a:p>
        </p:txBody>
      </p:sp>
    </p:spTree>
    <p:extLst>
      <p:ext uri="{BB962C8B-B14F-4D97-AF65-F5344CB8AC3E}">
        <p14:creationId xmlns:p14="http://schemas.microsoft.com/office/powerpoint/2010/main" val="4054784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typy učebních pomůcek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0167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učebnice (v užším slova smyslu)</a:t>
            </a:r>
          </a:p>
          <a:p>
            <a:r>
              <a:rPr lang="cs-CZ" dirty="0"/>
              <a:t>převažuje v nich výkladový text s komponentami: prezentace učiva</a:t>
            </a:r>
          </a:p>
          <a:p>
            <a:pPr lvl="1"/>
            <a:r>
              <a:rPr lang="cs-CZ" dirty="0"/>
              <a:t>forma slovní nebo názorná</a:t>
            </a:r>
          </a:p>
          <a:p>
            <a:r>
              <a:rPr lang="cs-CZ" dirty="0"/>
              <a:t>aparát řídící osvojování učiva a aparát orientační</a:t>
            </a:r>
          </a:p>
          <a:p>
            <a:pPr lvl="1"/>
            <a:r>
              <a:rPr lang="cs-CZ" dirty="0"/>
              <a:t>obsahem výkladové složky je vlastní výkladový text</a:t>
            </a:r>
          </a:p>
          <a:p>
            <a:r>
              <a:rPr lang="cs-CZ" dirty="0"/>
              <a:t>text doplňující a text vysvětlující</a:t>
            </a:r>
          </a:p>
          <a:p>
            <a:pPr marL="0" indent="0">
              <a:buNone/>
            </a:pPr>
            <a:r>
              <a:rPr lang="cs-CZ" b="1" dirty="0"/>
              <a:t>cvičebnice, pracovní sešity</a:t>
            </a:r>
          </a:p>
          <a:p>
            <a:pPr lvl="1"/>
            <a:r>
              <a:rPr lang="cs-CZ" dirty="0"/>
              <a:t>procvičování učiva </a:t>
            </a:r>
          </a:p>
          <a:p>
            <a:pPr lvl="1"/>
            <a:r>
              <a:rPr lang="cs-CZ" dirty="0"/>
              <a:t>samostatná práce žáků</a:t>
            </a:r>
          </a:p>
          <a:p>
            <a:pPr marL="0" indent="0">
              <a:buNone/>
            </a:pPr>
            <a:r>
              <a:rPr lang="cs-CZ" b="1" dirty="0"/>
              <a:t>čítanka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učební kniha = učebnice + cvičebnice + čítanka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6873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propojenost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horizontální</a:t>
            </a:r>
          </a:p>
          <a:p>
            <a:pPr lvl="1"/>
            <a:r>
              <a:rPr lang="cs-CZ" dirty="0"/>
              <a:t>část jazyková + část slohová</a:t>
            </a:r>
          </a:p>
          <a:p>
            <a:pPr lvl="2"/>
            <a:r>
              <a:rPr lang="cs-CZ" sz="2400" dirty="0"/>
              <a:t>jazyková složka se procvičuje u/na slohových cvičení</a:t>
            </a:r>
          </a:p>
          <a:p>
            <a:pPr lvl="2"/>
            <a:r>
              <a:rPr lang="cs-CZ" sz="2400" dirty="0"/>
              <a:t>jazyková část stojí na slohovém principu</a:t>
            </a:r>
          </a:p>
          <a:p>
            <a:pPr lvl="2"/>
            <a:r>
              <a:rPr lang="cs-CZ" sz="2400" dirty="0"/>
              <a:t>někde dokonce provázáno zcela v jeden celek</a:t>
            </a:r>
          </a:p>
          <a:p>
            <a:pPr marL="0" indent="0">
              <a:buNone/>
            </a:pPr>
            <a:r>
              <a:rPr lang="cs-CZ" b="1" dirty="0"/>
              <a:t>vertikální</a:t>
            </a:r>
          </a:p>
          <a:p>
            <a:pPr lvl="1"/>
            <a:r>
              <a:rPr lang="cs-CZ" dirty="0"/>
              <a:t>návaznost ročníků</a:t>
            </a:r>
          </a:p>
          <a:p>
            <a:pPr lvl="1"/>
            <a:r>
              <a:rPr lang="cs-CZ" dirty="0"/>
              <a:t>stabilní terminologie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2097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typy učebních pomůcek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metodické příručky</a:t>
            </a:r>
          </a:p>
          <a:p>
            <a:pPr marL="0" indent="0">
              <a:buNone/>
            </a:pPr>
            <a:r>
              <a:rPr lang="cs-CZ" b="1" dirty="0"/>
              <a:t>	příručky pro učitele</a:t>
            </a:r>
          </a:p>
          <a:p>
            <a:pPr lvl="2"/>
            <a:r>
              <a:rPr lang="cs-CZ" sz="2400" dirty="0">
                <a:solidFill>
                  <a:schemeClr val="accent1"/>
                </a:solidFill>
              </a:rPr>
              <a:t>výhody?</a:t>
            </a:r>
          </a:p>
          <a:p>
            <a:pPr lvl="2"/>
            <a:r>
              <a:rPr lang="cs-CZ" sz="2400" dirty="0">
                <a:solidFill>
                  <a:schemeClr val="accent1"/>
                </a:solidFill>
              </a:rPr>
              <a:t>nevýhody?</a:t>
            </a:r>
          </a:p>
          <a:p>
            <a:endParaRPr lang="cs-CZ" b="1" dirty="0"/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Jaké místo v učebních textech zaujímají testy a zadání písemných prací?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2188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chemeClr val="accent1"/>
                </a:solidFill>
              </a:rPr>
              <a:t>propojenost učiva v učebnici a cvičebnici: 8. třídy ZŠ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Jaká jsou témata?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Jaké je jejich řazení?</a:t>
            </a:r>
          </a:p>
          <a:p>
            <a:pPr lvl="1"/>
            <a:r>
              <a:rPr lang="cs-CZ" dirty="0"/>
              <a:t>podle roviny jazyka</a:t>
            </a:r>
          </a:p>
          <a:p>
            <a:pPr lvl="1"/>
            <a:r>
              <a:rPr lang="cs-CZ" dirty="0"/>
              <a:t>tematické</a:t>
            </a:r>
          </a:p>
          <a:p>
            <a:pPr lvl="1"/>
            <a:r>
              <a:rPr lang="cs-CZ" dirty="0"/>
              <a:t>provázané</a:t>
            </a:r>
          </a:p>
          <a:p>
            <a:pPr lvl="1"/>
            <a:r>
              <a:rPr lang="cs-CZ" dirty="0"/>
              <a:t>…</a:t>
            </a:r>
          </a:p>
          <a:p>
            <a:pPr lvl="1"/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Konkrétně:</a:t>
            </a:r>
          </a:p>
          <a:p>
            <a:pPr lvl="1"/>
            <a:r>
              <a:rPr lang="cs-CZ" dirty="0"/>
              <a:t>Jak pracují s oblastí cizích slov, přejímání?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2441" y="1645753"/>
            <a:ext cx="2836515" cy="3355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264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žák a učebnice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hlavní kritérium: </a:t>
            </a:r>
            <a:r>
              <a:rPr lang="cs-CZ" b="1" dirty="0"/>
              <a:t>přiměřenost</a:t>
            </a:r>
          </a:p>
          <a:p>
            <a:r>
              <a:rPr lang="cs-CZ" dirty="0"/>
              <a:t>tzv. </a:t>
            </a:r>
            <a:r>
              <a:rPr lang="cs-CZ" b="1" dirty="0"/>
              <a:t>kredit učebnic</a:t>
            </a:r>
          </a:p>
          <a:p>
            <a:pPr lvl="1"/>
            <a:r>
              <a:rPr lang="cs-CZ" dirty="0"/>
              <a:t>obtížné zkoumat…</a:t>
            </a:r>
          </a:p>
          <a:p>
            <a:pPr lvl="1"/>
            <a:endParaRPr lang="cs-CZ" dirty="0"/>
          </a:p>
          <a:p>
            <a:r>
              <a:rPr lang="cs-CZ" dirty="0"/>
              <a:t>v nižších ročnících</a:t>
            </a:r>
          </a:p>
          <a:p>
            <a:pPr lvl="1"/>
            <a:r>
              <a:rPr lang="cs-CZ" dirty="0"/>
              <a:t>soustavné využívání</a:t>
            </a:r>
          </a:p>
          <a:p>
            <a:pPr lvl="1"/>
            <a:r>
              <a:rPr lang="cs-CZ" dirty="0"/>
              <a:t>osvojování informací</a:t>
            </a:r>
          </a:p>
          <a:p>
            <a:pPr lvl="1"/>
            <a:r>
              <a:rPr lang="cs-CZ" dirty="0"/>
              <a:t>učebnice češtiny jsou doma jedny z nejvyužívanějších</a:t>
            </a:r>
          </a:p>
          <a:p>
            <a:r>
              <a:rPr lang="cs-CZ" dirty="0"/>
              <a:t>ve vyšších ročnících</a:t>
            </a:r>
          </a:p>
          <a:p>
            <a:pPr lvl="1"/>
            <a:r>
              <a:rPr lang="cs-CZ" dirty="0"/>
              <a:t>využívání hlavně pro domácí přípravu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0911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učitel a učebnice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Průcha: výzkum (1997)</a:t>
            </a:r>
          </a:p>
          <a:p>
            <a:r>
              <a:rPr lang="cs-CZ" dirty="0"/>
              <a:t>respondenti: 101 učitelů/učitelek základních škol</a:t>
            </a:r>
          </a:p>
          <a:p>
            <a:r>
              <a:rPr lang="cs-CZ" dirty="0"/>
              <a:t>jaké zdroje užívají soustavně</a:t>
            </a:r>
          </a:p>
          <a:p>
            <a:pPr lvl="1"/>
            <a:r>
              <a:rPr lang="cs-CZ" dirty="0"/>
              <a:t>89 % učebnice</a:t>
            </a:r>
          </a:p>
          <a:p>
            <a:pPr lvl="1"/>
            <a:r>
              <a:rPr lang="cs-CZ" dirty="0"/>
              <a:t>50 % metodické příručky</a:t>
            </a:r>
          </a:p>
          <a:p>
            <a:pPr lvl="1"/>
            <a:r>
              <a:rPr lang="cs-CZ" dirty="0"/>
              <a:t>41 % učební osnovy</a:t>
            </a:r>
          </a:p>
          <a:p>
            <a:pPr lvl="1"/>
            <a:r>
              <a:rPr lang="cs-CZ" dirty="0"/>
              <a:t>8 % metodické časopisy</a:t>
            </a:r>
          </a:p>
        </p:txBody>
      </p:sp>
    </p:spTree>
    <p:extLst>
      <p:ext uri="{BB962C8B-B14F-4D97-AF65-F5344CB8AC3E}">
        <p14:creationId xmlns:p14="http://schemas.microsoft.com/office/powerpoint/2010/main" val="429022937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1731</TotalTime>
  <Words>448</Words>
  <Application>Microsoft Office PowerPoint</Application>
  <PresentationFormat>Předvádění na obrazovce (4:3)</PresentationFormat>
  <Paragraphs>108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Motiv Office</vt:lpstr>
      <vt:lpstr>Didaktické nástroje (učebnice, programy, korpusy) a práce s nimi</vt:lpstr>
      <vt:lpstr>Týden diverzity</vt:lpstr>
      <vt:lpstr>na rozehřátí</vt:lpstr>
      <vt:lpstr>typy učebních pomůcek</vt:lpstr>
      <vt:lpstr>propojenost </vt:lpstr>
      <vt:lpstr>typy učebních pomůcek</vt:lpstr>
      <vt:lpstr>propojenost učiva v učebnici a cvičebnici: 8. třídy ZŠ</vt:lpstr>
      <vt:lpstr>žák a učebnice</vt:lpstr>
      <vt:lpstr>učitel a učebnice</vt:lpstr>
      <vt:lpstr>učitel a učebnice</vt:lpstr>
      <vt:lpstr>učitel a učebnice</vt:lpstr>
      <vt:lpstr>obtížnost učebnice</vt:lpstr>
      <vt:lpstr>obtížnost učebnice</vt:lpstr>
      <vt:lpstr>příklad málo srozumitelného textu</vt:lpstr>
      <vt:lpstr>příklad dobře srozumitelného textu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Didaktické nástroje (učebnice, programy, korpusy) a práce s nimi</dc:title>
  <dc:creator>pivo</dc:creator>
  <cp:lastModifiedBy>pivo</cp:lastModifiedBy>
  <cp:revision>43</cp:revision>
  <dcterms:created xsi:type="dcterms:W3CDTF">2017-02-13T17:21:41Z</dcterms:created>
  <dcterms:modified xsi:type="dcterms:W3CDTF">2017-03-08T12:44:14Z</dcterms:modified>
</cp:coreProperties>
</file>